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embeddings/oleObject4.bin" ContentType="application/vnd.openxmlformats-officedocument.oleObject"/>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7.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8.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29.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0.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2.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3.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34.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5.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1"/>
    <p:sldMasterId id="2147483951" r:id="rId2"/>
    <p:sldMasterId id="2147483966" r:id="rId3"/>
    <p:sldMasterId id="2147483992" r:id="rId4"/>
    <p:sldMasterId id="2147484004" r:id="rId5"/>
    <p:sldMasterId id="2147484016" r:id="rId6"/>
    <p:sldMasterId id="2147484032" r:id="rId7"/>
    <p:sldMasterId id="2147484044" r:id="rId8"/>
    <p:sldMasterId id="2147484059" r:id="rId9"/>
    <p:sldMasterId id="2147484073" r:id="rId10"/>
    <p:sldMasterId id="2147484085" r:id="rId11"/>
    <p:sldMasterId id="2147484097" r:id="rId12"/>
    <p:sldMasterId id="2147484109" r:id="rId13"/>
    <p:sldMasterId id="2147484128" r:id="rId14"/>
    <p:sldMasterId id="2147484146" r:id="rId15"/>
    <p:sldMasterId id="2147484158" r:id="rId16"/>
    <p:sldMasterId id="2147484170" r:id="rId17"/>
    <p:sldMasterId id="2147484179" r:id="rId18"/>
    <p:sldMasterId id="2147484240" r:id="rId19"/>
    <p:sldMasterId id="2147484392" r:id="rId20"/>
    <p:sldMasterId id="2147484450" r:id="rId21"/>
    <p:sldMasterId id="2147484462" r:id="rId22"/>
    <p:sldMasterId id="2147484471" r:id="rId23"/>
    <p:sldMasterId id="2147484485" r:id="rId24"/>
    <p:sldMasterId id="2147484497" r:id="rId25"/>
    <p:sldMasterId id="2147484581" r:id="rId26"/>
    <p:sldMasterId id="2147484593" r:id="rId27"/>
    <p:sldMasterId id="2147484672" r:id="rId28"/>
    <p:sldMasterId id="2147484718" r:id="rId29"/>
    <p:sldMasterId id="2147484742" r:id="rId30"/>
    <p:sldMasterId id="2147484761" r:id="rId31"/>
    <p:sldMasterId id="2147484774" r:id="rId32"/>
    <p:sldMasterId id="2147484801" r:id="rId33"/>
    <p:sldMasterId id="2147484813" r:id="rId34"/>
    <p:sldMasterId id="2147484827" r:id="rId35"/>
  </p:sldMasterIdLst>
  <p:notesMasterIdLst>
    <p:notesMasterId r:id="rId160"/>
  </p:notesMasterIdLst>
  <p:sldIdLst>
    <p:sldId id="1481" r:id="rId36"/>
    <p:sldId id="1482" r:id="rId37"/>
    <p:sldId id="1485" r:id="rId38"/>
    <p:sldId id="1500" r:id="rId39"/>
    <p:sldId id="1502" r:id="rId40"/>
    <p:sldId id="1503" r:id="rId41"/>
    <p:sldId id="1504" r:id="rId42"/>
    <p:sldId id="1241" r:id="rId43"/>
    <p:sldId id="1506" r:id="rId44"/>
    <p:sldId id="1496" r:id="rId45"/>
    <p:sldId id="1505" r:id="rId46"/>
    <p:sldId id="1528" r:id="rId47"/>
    <p:sldId id="1508" r:id="rId48"/>
    <p:sldId id="1490" r:id="rId49"/>
    <p:sldId id="1245" r:id="rId50"/>
    <p:sldId id="1246" r:id="rId51"/>
    <p:sldId id="1247" r:id="rId52"/>
    <p:sldId id="1509" r:id="rId53"/>
    <p:sldId id="1527" r:id="rId54"/>
    <p:sldId id="1404" r:id="rId55"/>
    <p:sldId id="1522" r:id="rId56"/>
    <p:sldId id="1510" r:id="rId57"/>
    <p:sldId id="1512" r:id="rId58"/>
    <p:sldId id="1511" r:id="rId59"/>
    <p:sldId id="1513" r:id="rId60"/>
    <p:sldId id="1514" r:id="rId61"/>
    <p:sldId id="1249" r:id="rId62"/>
    <p:sldId id="1252" r:id="rId63"/>
    <p:sldId id="1422" r:id="rId64"/>
    <p:sldId id="1256" r:id="rId65"/>
    <p:sldId id="1257" r:id="rId66"/>
    <p:sldId id="1258" r:id="rId67"/>
    <p:sldId id="1476" r:id="rId68"/>
    <p:sldId id="1523" r:id="rId69"/>
    <p:sldId id="1261" r:id="rId70"/>
    <p:sldId id="1517" r:id="rId71"/>
    <p:sldId id="1518" r:id="rId72"/>
    <p:sldId id="1262" r:id="rId73"/>
    <p:sldId id="1263" r:id="rId74"/>
    <p:sldId id="1392" r:id="rId75"/>
    <p:sldId id="1424" r:id="rId76"/>
    <p:sldId id="1492" r:id="rId77"/>
    <p:sldId id="1268" r:id="rId78"/>
    <p:sldId id="1269" r:id="rId79"/>
    <p:sldId id="1270" r:id="rId80"/>
    <p:sldId id="1405" r:id="rId81"/>
    <p:sldId id="1272" r:id="rId82"/>
    <p:sldId id="1273" r:id="rId83"/>
    <p:sldId id="1395" r:id="rId84"/>
    <p:sldId id="1419" r:id="rId85"/>
    <p:sldId id="1274" r:id="rId86"/>
    <p:sldId id="1277" r:id="rId87"/>
    <p:sldId id="1396" r:id="rId88"/>
    <p:sldId id="1278" r:id="rId89"/>
    <p:sldId id="1281" r:id="rId90"/>
    <p:sldId id="1283" r:id="rId91"/>
    <p:sldId id="1286" r:id="rId92"/>
    <p:sldId id="1287" r:id="rId93"/>
    <p:sldId id="1288" r:id="rId94"/>
    <p:sldId id="1289" r:id="rId95"/>
    <p:sldId id="1383" r:id="rId96"/>
    <p:sldId id="1398" r:id="rId97"/>
    <p:sldId id="1292" r:id="rId98"/>
    <p:sldId id="1529" r:id="rId99"/>
    <p:sldId id="1293" r:id="rId100"/>
    <p:sldId id="1295" r:id="rId101"/>
    <p:sldId id="1296" r:id="rId102"/>
    <p:sldId id="1494" r:id="rId103"/>
    <p:sldId id="1299" r:id="rId104"/>
    <p:sldId id="1300" r:id="rId105"/>
    <p:sldId id="1493" r:id="rId106"/>
    <p:sldId id="1301" r:id="rId107"/>
    <p:sldId id="1304" r:id="rId108"/>
    <p:sldId id="1303" r:id="rId109"/>
    <p:sldId id="1302" r:id="rId110"/>
    <p:sldId id="1306" r:id="rId111"/>
    <p:sldId id="1307" r:id="rId112"/>
    <p:sldId id="1305" r:id="rId113"/>
    <p:sldId id="1308" r:id="rId114"/>
    <p:sldId id="1310" r:id="rId115"/>
    <p:sldId id="1311" r:id="rId116"/>
    <p:sldId id="1312" r:id="rId117"/>
    <p:sldId id="1313" r:id="rId118"/>
    <p:sldId id="1314" r:id="rId119"/>
    <p:sldId id="1406" r:id="rId120"/>
    <p:sldId id="1475" r:id="rId121"/>
    <p:sldId id="1407" r:id="rId122"/>
    <p:sldId id="1408" r:id="rId123"/>
    <p:sldId id="1417" r:id="rId124"/>
    <p:sldId id="1410" r:id="rId125"/>
    <p:sldId id="1480" r:id="rId126"/>
    <p:sldId id="1412" r:id="rId127"/>
    <p:sldId id="1416" r:id="rId128"/>
    <p:sldId id="1414" r:id="rId129"/>
    <p:sldId id="1315" r:id="rId130"/>
    <p:sldId id="1316" r:id="rId131"/>
    <p:sldId id="1317" r:id="rId132"/>
    <p:sldId id="1420" r:id="rId133"/>
    <p:sldId id="1426" r:id="rId134"/>
    <p:sldId id="1318" r:id="rId135"/>
    <p:sldId id="1533" r:id="rId136"/>
    <p:sldId id="1537" r:id="rId137"/>
    <p:sldId id="1536" r:id="rId138"/>
    <p:sldId id="1519" r:id="rId139"/>
    <p:sldId id="1535" r:id="rId140"/>
    <p:sldId id="1520" r:id="rId141"/>
    <p:sldId id="1521" r:id="rId142"/>
    <p:sldId id="1370" r:id="rId143"/>
    <p:sldId id="1473" r:id="rId144"/>
    <p:sldId id="1371" r:id="rId145"/>
    <p:sldId id="1474" r:id="rId146"/>
    <p:sldId id="1372" r:id="rId147"/>
    <p:sldId id="1524" r:id="rId148"/>
    <p:sldId id="1534" r:id="rId149"/>
    <p:sldId id="1469" r:id="rId150"/>
    <p:sldId id="1462" r:id="rId151"/>
    <p:sldId id="1531" r:id="rId152"/>
    <p:sldId id="1376" r:id="rId153"/>
    <p:sldId id="1377" r:id="rId154"/>
    <p:sldId id="1452" r:id="rId155"/>
    <p:sldId id="1453" r:id="rId156"/>
    <p:sldId id="1454" r:id="rId157"/>
    <p:sldId id="1455" r:id="rId158"/>
    <p:sldId id="1456"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tellas"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9CC"/>
    <a:srgbClr val="0033CC"/>
    <a:srgbClr val="0066FF"/>
    <a:srgbClr val="FB919B"/>
    <a:srgbClr val="E69AD8"/>
    <a:srgbClr val="D559BD"/>
    <a:srgbClr val="D535CA"/>
    <a:srgbClr val="DB6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83686" autoAdjust="0"/>
  </p:normalViewPr>
  <p:slideViewPr>
    <p:cSldViewPr>
      <p:cViewPr>
        <p:scale>
          <a:sx n="94" d="100"/>
          <a:sy n="94" d="100"/>
        </p:scale>
        <p:origin x="-80" y="-80"/>
      </p:cViewPr>
      <p:guideLst>
        <p:guide orient="horz" pos="2160"/>
        <p:guide pos="2880"/>
      </p:guideLst>
    </p:cSldViewPr>
  </p:slideViewPr>
  <p:notesTextViewPr>
    <p:cViewPr>
      <p:scale>
        <a:sx n="100" d="100"/>
        <a:sy n="100" d="100"/>
      </p:scale>
      <p:origin x="0" y="0"/>
    </p:cViewPr>
  </p:notesTextViewPr>
  <p:sorterViewPr>
    <p:cViewPr>
      <p:scale>
        <a:sx n="163" d="100"/>
        <a:sy n="163" d="100"/>
      </p:scale>
      <p:origin x="0" y="0"/>
    </p:cViewPr>
  </p:sorterViewPr>
  <p:notesViewPr>
    <p:cSldViewPr>
      <p:cViewPr varScale="1">
        <p:scale>
          <a:sx n="43" d="100"/>
          <a:sy n="43" d="100"/>
        </p:scale>
        <p:origin x="-2136"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07.xml"/><Relationship Id="rId143" Type="http://schemas.openxmlformats.org/officeDocument/2006/relationships/slide" Target="slides/slide108.xml"/><Relationship Id="rId144" Type="http://schemas.openxmlformats.org/officeDocument/2006/relationships/slide" Target="slides/slide109.xml"/><Relationship Id="rId145" Type="http://schemas.openxmlformats.org/officeDocument/2006/relationships/slide" Target="slides/slide110.xml"/><Relationship Id="rId146" Type="http://schemas.openxmlformats.org/officeDocument/2006/relationships/slide" Target="slides/slide111.xml"/><Relationship Id="rId147" Type="http://schemas.openxmlformats.org/officeDocument/2006/relationships/slide" Target="slides/slide112.xml"/><Relationship Id="rId148" Type="http://schemas.openxmlformats.org/officeDocument/2006/relationships/slide" Target="slides/slide113.xml"/><Relationship Id="rId149" Type="http://schemas.openxmlformats.org/officeDocument/2006/relationships/slide" Target="slides/slide114.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80" Type="http://schemas.openxmlformats.org/officeDocument/2006/relationships/slide" Target="slides/slide45.xml"/><Relationship Id="rId81" Type="http://schemas.openxmlformats.org/officeDocument/2006/relationships/slide" Target="slides/slide46.xml"/><Relationship Id="rId82" Type="http://schemas.openxmlformats.org/officeDocument/2006/relationships/slide" Target="slides/slide47.xml"/><Relationship Id="rId83" Type="http://schemas.openxmlformats.org/officeDocument/2006/relationships/slide" Target="slides/slide48.xml"/><Relationship Id="rId84" Type="http://schemas.openxmlformats.org/officeDocument/2006/relationships/slide" Target="slides/slide49.xml"/><Relationship Id="rId85" Type="http://schemas.openxmlformats.org/officeDocument/2006/relationships/slide" Target="slides/slide50.xml"/><Relationship Id="rId86" Type="http://schemas.openxmlformats.org/officeDocument/2006/relationships/slide" Target="slides/slide51.xml"/><Relationship Id="rId87" Type="http://schemas.openxmlformats.org/officeDocument/2006/relationships/slide" Target="slides/slide52.xml"/><Relationship Id="rId88" Type="http://schemas.openxmlformats.org/officeDocument/2006/relationships/slide" Target="slides/slide53.xml"/><Relationship Id="rId89" Type="http://schemas.openxmlformats.org/officeDocument/2006/relationships/slide" Target="slides/slide54.xml"/><Relationship Id="rId110" Type="http://schemas.openxmlformats.org/officeDocument/2006/relationships/slide" Target="slides/slide75.xml"/><Relationship Id="rId111" Type="http://schemas.openxmlformats.org/officeDocument/2006/relationships/slide" Target="slides/slide76.xml"/><Relationship Id="rId112" Type="http://schemas.openxmlformats.org/officeDocument/2006/relationships/slide" Target="slides/slide77.xml"/><Relationship Id="rId113" Type="http://schemas.openxmlformats.org/officeDocument/2006/relationships/slide" Target="slides/slide78.xml"/><Relationship Id="rId114" Type="http://schemas.openxmlformats.org/officeDocument/2006/relationships/slide" Target="slides/slide79.xml"/><Relationship Id="rId115" Type="http://schemas.openxmlformats.org/officeDocument/2006/relationships/slide" Target="slides/slide80.xml"/><Relationship Id="rId116" Type="http://schemas.openxmlformats.org/officeDocument/2006/relationships/slide" Target="slides/slide81.xml"/><Relationship Id="rId117" Type="http://schemas.openxmlformats.org/officeDocument/2006/relationships/slide" Target="slides/slide82.xml"/><Relationship Id="rId118" Type="http://schemas.openxmlformats.org/officeDocument/2006/relationships/slide" Target="slides/slide83.xml"/><Relationship Id="rId119" Type="http://schemas.openxmlformats.org/officeDocument/2006/relationships/slide" Target="slides/slide84.xml"/><Relationship Id="rId150" Type="http://schemas.openxmlformats.org/officeDocument/2006/relationships/slide" Target="slides/slide115.xml"/><Relationship Id="rId151" Type="http://schemas.openxmlformats.org/officeDocument/2006/relationships/slide" Target="slides/slide116.xml"/><Relationship Id="rId152" Type="http://schemas.openxmlformats.org/officeDocument/2006/relationships/slide" Target="slides/slide1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8.xml"/><Relationship Id="rId154" Type="http://schemas.openxmlformats.org/officeDocument/2006/relationships/slide" Target="slides/slide119.xml"/><Relationship Id="rId155" Type="http://schemas.openxmlformats.org/officeDocument/2006/relationships/slide" Target="slides/slide120.xml"/><Relationship Id="rId156" Type="http://schemas.openxmlformats.org/officeDocument/2006/relationships/slide" Target="slides/slide121.xml"/><Relationship Id="rId157" Type="http://schemas.openxmlformats.org/officeDocument/2006/relationships/slide" Target="slides/slide122.xml"/><Relationship Id="rId158" Type="http://schemas.openxmlformats.org/officeDocument/2006/relationships/slide" Target="slides/slide123.xml"/><Relationship Id="rId159" Type="http://schemas.openxmlformats.org/officeDocument/2006/relationships/slide" Target="slides/slide124.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90" Type="http://schemas.openxmlformats.org/officeDocument/2006/relationships/slide" Target="slides/slide55.xml"/><Relationship Id="rId91" Type="http://schemas.openxmlformats.org/officeDocument/2006/relationships/slide" Target="slides/slide56.xml"/><Relationship Id="rId92" Type="http://schemas.openxmlformats.org/officeDocument/2006/relationships/slide" Target="slides/slide57.xml"/><Relationship Id="rId93" Type="http://schemas.openxmlformats.org/officeDocument/2006/relationships/slide" Target="slides/slide58.xml"/><Relationship Id="rId94" Type="http://schemas.openxmlformats.org/officeDocument/2006/relationships/slide" Target="slides/slide59.xml"/><Relationship Id="rId95" Type="http://schemas.openxmlformats.org/officeDocument/2006/relationships/slide" Target="slides/slide60.xml"/><Relationship Id="rId96" Type="http://schemas.openxmlformats.org/officeDocument/2006/relationships/slide" Target="slides/slide61.xml"/><Relationship Id="rId97" Type="http://schemas.openxmlformats.org/officeDocument/2006/relationships/slide" Target="slides/slide62.xml"/><Relationship Id="rId98" Type="http://schemas.openxmlformats.org/officeDocument/2006/relationships/slide" Target="slides/slide63.xml"/><Relationship Id="rId99" Type="http://schemas.openxmlformats.org/officeDocument/2006/relationships/slide" Target="slides/slide64.xml"/><Relationship Id="rId120" Type="http://schemas.openxmlformats.org/officeDocument/2006/relationships/slide" Target="slides/slide85.xml"/><Relationship Id="rId121" Type="http://schemas.openxmlformats.org/officeDocument/2006/relationships/slide" Target="slides/slide86.xml"/><Relationship Id="rId122" Type="http://schemas.openxmlformats.org/officeDocument/2006/relationships/slide" Target="slides/slide87.xml"/><Relationship Id="rId123" Type="http://schemas.openxmlformats.org/officeDocument/2006/relationships/slide" Target="slides/slide88.xml"/><Relationship Id="rId124" Type="http://schemas.openxmlformats.org/officeDocument/2006/relationships/slide" Target="slides/slide89.xml"/><Relationship Id="rId125" Type="http://schemas.openxmlformats.org/officeDocument/2006/relationships/slide" Target="slides/slide90.xml"/><Relationship Id="rId126" Type="http://schemas.openxmlformats.org/officeDocument/2006/relationships/slide" Target="slides/slide91.xml"/><Relationship Id="rId127" Type="http://schemas.openxmlformats.org/officeDocument/2006/relationships/slide" Target="slides/slide92.xml"/><Relationship Id="rId128" Type="http://schemas.openxmlformats.org/officeDocument/2006/relationships/slide" Target="slides/slide93.xml"/><Relationship Id="rId129" Type="http://schemas.openxmlformats.org/officeDocument/2006/relationships/slide" Target="slides/slide94.xml"/><Relationship Id="rId160" Type="http://schemas.openxmlformats.org/officeDocument/2006/relationships/notesMaster" Target="notesMasters/notesMaster1.xml"/><Relationship Id="rId161" Type="http://schemas.openxmlformats.org/officeDocument/2006/relationships/printerSettings" Target="printerSettings/printerSettings1.bin"/><Relationship Id="rId162" Type="http://schemas.openxmlformats.org/officeDocument/2006/relationships/commentAuthors" Target="commentAuthor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63" Type="http://schemas.openxmlformats.org/officeDocument/2006/relationships/slide" Target="slides/slide28.xml"/><Relationship Id="rId64" Type="http://schemas.openxmlformats.org/officeDocument/2006/relationships/slide" Target="slides/slide29.xml"/><Relationship Id="rId65" Type="http://schemas.openxmlformats.org/officeDocument/2006/relationships/slide" Target="slides/slide30.xml"/><Relationship Id="rId66" Type="http://schemas.openxmlformats.org/officeDocument/2006/relationships/slide" Target="slides/slide31.xml"/><Relationship Id="rId67" Type="http://schemas.openxmlformats.org/officeDocument/2006/relationships/slide" Target="slides/slide32.xml"/><Relationship Id="rId68" Type="http://schemas.openxmlformats.org/officeDocument/2006/relationships/slide" Target="slides/slide33.xml"/><Relationship Id="rId69" Type="http://schemas.openxmlformats.org/officeDocument/2006/relationships/slide" Target="slides/slide34.xml"/><Relationship Id="rId130" Type="http://schemas.openxmlformats.org/officeDocument/2006/relationships/slide" Target="slides/slide95.xml"/><Relationship Id="rId131" Type="http://schemas.openxmlformats.org/officeDocument/2006/relationships/slide" Target="slides/slide96.xml"/><Relationship Id="rId132" Type="http://schemas.openxmlformats.org/officeDocument/2006/relationships/slide" Target="slides/slide97.xml"/><Relationship Id="rId133" Type="http://schemas.openxmlformats.org/officeDocument/2006/relationships/slide" Target="slides/slide98.xml"/><Relationship Id="rId134" Type="http://schemas.openxmlformats.org/officeDocument/2006/relationships/slide" Target="slides/slide99.xml"/><Relationship Id="rId135" Type="http://schemas.openxmlformats.org/officeDocument/2006/relationships/slide" Target="slides/slide100.xml"/><Relationship Id="rId136" Type="http://schemas.openxmlformats.org/officeDocument/2006/relationships/slide" Target="slides/slide101.xml"/><Relationship Id="rId137" Type="http://schemas.openxmlformats.org/officeDocument/2006/relationships/slide" Target="slides/slide102.xml"/><Relationship Id="rId138" Type="http://schemas.openxmlformats.org/officeDocument/2006/relationships/slide" Target="slides/slide103.xml"/><Relationship Id="rId139" Type="http://schemas.openxmlformats.org/officeDocument/2006/relationships/slide" Target="slides/slide10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70" Type="http://schemas.openxmlformats.org/officeDocument/2006/relationships/slide" Target="slides/slide35.xml"/><Relationship Id="rId71" Type="http://schemas.openxmlformats.org/officeDocument/2006/relationships/slide" Target="slides/slide36.xml"/><Relationship Id="rId72" Type="http://schemas.openxmlformats.org/officeDocument/2006/relationships/slide" Target="slides/slide37.xml"/><Relationship Id="rId73" Type="http://schemas.openxmlformats.org/officeDocument/2006/relationships/slide" Target="slides/slide38.xml"/><Relationship Id="rId74" Type="http://schemas.openxmlformats.org/officeDocument/2006/relationships/slide" Target="slides/slide39.xml"/><Relationship Id="rId75" Type="http://schemas.openxmlformats.org/officeDocument/2006/relationships/slide" Target="slides/slide40.xml"/><Relationship Id="rId76" Type="http://schemas.openxmlformats.org/officeDocument/2006/relationships/slide" Target="slides/slide41.xml"/><Relationship Id="rId77" Type="http://schemas.openxmlformats.org/officeDocument/2006/relationships/slide" Target="slides/slide42.xml"/><Relationship Id="rId78" Type="http://schemas.openxmlformats.org/officeDocument/2006/relationships/slide" Target="slides/slide43.xml"/><Relationship Id="rId7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5.xml"/><Relationship Id="rId101" Type="http://schemas.openxmlformats.org/officeDocument/2006/relationships/slide" Target="slides/slide66.xml"/><Relationship Id="rId102" Type="http://schemas.openxmlformats.org/officeDocument/2006/relationships/slide" Target="slides/slide67.xml"/><Relationship Id="rId103" Type="http://schemas.openxmlformats.org/officeDocument/2006/relationships/slide" Target="slides/slide68.xml"/><Relationship Id="rId104" Type="http://schemas.openxmlformats.org/officeDocument/2006/relationships/slide" Target="slides/slide69.xml"/><Relationship Id="rId105" Type="http://schemas.openxmlformats.org/officeDocument/2006/relationships/slide" Target="slides/slide70.xml"/><Relationship Id="rId106" Type="http://schemas.openxmlformats.org/officeDocument/2006/relationships/slide" Target="slides/slide71.xml"/><Relationship Id="rId107" Type="http://schemas.openxmlformats.org/officeDocument/2006/relationships/slide" Target="slides/slide72.xml"/><Relationship Id="rId108" Type="http://schemas.openxmlformats.org/officeDocument/2006/relationships/slide" Target="slides/slide73.xml"/><Relationship Id="rId109" Type="http://schemas.openxmlformats.org/officeDocument/2006/relationships/slide" Target="slides/slide7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5.xml"/><Relationship Id="rId141"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40A02-31AE-4346-AE6A-F10F5FA4BC71}" type="datetimeFigureOut">
              <a:rPr lang="en-US" smtClean="0"/>
              <a:pPr/>
              <a:t>26/11/16</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D90BA2-E4A1-4830-BCA4-41F8D4AB6BD1}" type="slidenum">
              <a:rPr lang="en-US" smtClean="0"/>
              <a:pPr/>
              <a:t>‹Nr.›</a:t>
            </a:fld>
            <a:endParaRPr lang="en-US"/>
          </a:p>
        </p:txBody>
      </p:sp>
    </p:spTree>
    <p:extLst>
      <p:ext uri="{BB962C8B-B14F-4D97-AF65-F5344CB8AC3E}">
        <p14:creationId xmlns:p14="http://schemas.microsoft.com/office/powerpoint/2010/main" val="408454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131075" name="Rectangle 2"/>
          <p:cNvSpPr>
            <a:spLocks noGrp="1" noChangeArrowheads="1"/>
          </p:cNvSpPr>
          <p:nvPr>
            <p:ph type="body" idx="1"/>
          </p:nvPr>
        </p:nvSpPr>
        <p:spPr>
          <a:xfrm>
            <a:off x="685480" y="4343913"/>
            <a:ext cx="5487041" cy="4114361"/>
          </a:xfrm>
          <a:noFill/>
          <a:ln/>
        </p:spPr>
        <p:txBody>
          <a:bodyPr wrap="none" lIns="0" tIns="0" rIns="0" bIns="0" anchor="ctr"/>
          <a:lstStyle/>
          <a:p>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274" name="Rectangle 8"/>
          <p:cNvSpPr>
            <a:spLocks noGrp="1" noChangeArrowheads="1"/>
          </p:cNvSpPr>
          <p:nvPr>
            <p:ph type="sldNum" sz="quarter"/>
          </p:nvPr>
        </p:nvSpPr>
        <p:spPr>
          <a:noFill/>
          <a:ln>
            <a:miter lim="800000"/>
            <a:headEnd/>
            <a:tailEnd/>
          </a:ln>
        </p:spPr>
        <p:txBody>
          <a:bodyPr/>
          <a:lstStyle/>
          <a:p>
            <a:fld id="{3B26E2A7-D0B6-4136-9B86-8D7A81770F3B}" type="slidenum">
              <a:rPr lang="es-ES" altLang="en-US">
                <a:solidFill>
                  <a:prstClr val="white"/>
                </a:solidFill>
              </a:rPr>
              <a:pPr/>
              <a:t>12</a:t>
            </a:fld>
            <a:endParaRPr lang="es-ES" altLang="en-US">
              <a:solidFill>
                <a:prstClr val="white"/>
              </a:solidFill>
            </a:endParaRPr>
          </a:p>
        </p:txBody>
      </p:sp>
      <p:sp>
        <p:nvSpPr>
          <p:cNvPr id="438275" name="Text Box 1"/>
          <p:cNvSpPr txBox="1">
            <a:spLocks noChangeArrowheads="1"/>
          </p:cNvSpPr>
          <p:nvPr/>
        </p:nvSpPr>
        <p:spPr bwMode="auto">
          <a:xfrm>
            <a:off x="3884613" y="8685213"/>
            <a:ext cx="2970212" cy="455612"/>
          </a:xfrm>
          <a:prstGeom prst="rect">
            <a:avLst/>
          </a:prstGeom>
          <a:noFill/>
          <a:ln w="9525">
            <a:noFill/>
            <a:miter lim="800000"/>
            <a:headEnd/>
            <a:tailEnd/>
          </a:ln>
        </p:spPr>
        <p:txBody>
          <a:bodyPr lIns="90000" tIns="46800" rIns="90000" bIns="46800" anchor="b"/>
          <a:lstStyle/>
          <a:p>
            <a:pPr algn="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869AB49-ECBB-432F-BCA7-452B55FBC71B}" type="slidenum">
              <a:rPr lang="es-ES" altLang="en-US" sz="1200">
                <a:solidFill>
                  <a:srgbClr val="000000"/>
                </a:solidFill>
                <a:latin typeface="Calibri" pitchFamily="34" charset="0"/>
                <a:ea typeface="ＭＳ Ｐゴシック" pitchFamily="34" charset="-128"/>
              </a:rPr>
              <a:pPr algn="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s-ES" altLang="en-US" sz="1200">
              <a:solidFill>
                <a:srgbClr val="000000"/>
              </a:solidFill>
              <a:latin typeface="Calibri" pitchFamily="34" charset="0"/>
              <a:ea typeface="ＭＳ Ｐゴシック" pitchFamily="34" charset="-128"/>
            </a:endParaRPr>
          </a:p>
        </p:txBody>
      </p:sp>
      <p:sp>
        <p:nvSpPr>
          <p:cNvPr id="43827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38277" name="Text Box 3"/>
          <p:cNvSpPr>
            <a:spLocks noGrp="1" noChangeArrowheads="1"/>
          </p:cNvSpPr>
          <p:nvPr>
            <p:ph type="body" idx="1"/>
          </p:nvPr>
        </p:nvSpPr>
        <p:spPr>
          <a:xfrm>
            <a:off x="685800" y="4343400"/>
            <a:ext cx="5486400" cy="4114800"/>
          </a:xfrm>
          <a:noFill/>
        </p:spPr>
        <p:txBody>
          <a:bodyPr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altLang="en-US" smtClean="0">
                <a:latin typeface="Times New Roman" pitchFamily="18" charset="0"/>
                <a:ea typeface="SimSun" pitchFamily="2" charset="-122"/>
              </a:rPr>
              <a:t>¿hace falta realizar alguna otra prueba diagnóstica o de estudio de extensión?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La dependencia hormonal</a:t>
            </a:r>
            <a:r>
              <a:rPr lang="es-ES" baseline="0" dirty="0" smtClean="0"/>
              <a:t> del CP viene de antiguo, ya descrita por </a:t>
            </a:r>
            <a:r>
              <a:rPr lang="es-ES" baseline="0" dirty="0" err="1" smtClean="0"/>
              <a:t>Huggins</a:t>
            </a:r>
            <a:r>
              <a:rPr lang="es-ES" baseline="0" dirty="0" smtClean="0"/>
              <a:t> en 1941. De hecho el TDA ( el </a:t>
            </a:r>
            <a:r>
              <a:rPr lang="es-ES" baseline="0" dirty="0" err="1" smtClean="0"/>
              <a:t>Tratamianto</a:t>
            </a:r>
            <a:r>
              <a:rPr lang="es-ES" baseline="0" dirty="0" smtClean="0"/>
              <a:t> de </a:t>
            </a:r>
            <a:r>
              <a:rPr lang="es-ES" baseline="0" dirty="0" err="1" smtClean="0"/>
              <a:t>Deprivación</a:t>
            </a:r>
            <a:r>
              <a:rPr lang="es-ES" baseline="0" dirty="0" smtClean="0"/>
              <a:t> </a:t>
            </a:r>
            <a:r>
              <a:rPr lang="es-ES" baseline="0" dirty="0" err="1" smtClean="0"/>
              <a:t>Androgénica</a:t>
            </a:r>
            <a:r>
              <a:rPr lang="es-ES" baseline="0" dirty="0" smtClean="0"/>
              <a:t>) puede calificarse como el primer </a:t>
            </a:r>
            <a:r>
              <a:rPr lang="es-ES" baseline="0" dirty="0" err="1" smtClean="0"/>
              <a:t>ttº</a:t>
            </a:r>
            <a:r>
              <a:rPr lang="es-ES" baseline="0" dirty="0" smtClean="0"/>
              <a:t> dirigido contra una diana molecular en oncología </a:t>
            </a:r>
            <a:endParaRPr lang="es-ES" dirty="0"/>
          </a:p>
        </p:txBody>
      </p:sp>
      <p:sp>
        <p:nvSpPr>
          <p:cNvPr id="4" name="3 Marcador de número de diapositiva"/>
          <p:cNvSpPr>
            <a:spLocks noGrp="1"/>
          </p:cNvSpPr>
          <p:nvPr>
            <p:ph type="sldNum" sz="quarter" idx="10"/>
          </p:nvPr>
        </p:nvSpPr>
        <p:spPr/>
        <p:txBody>
          <a:bodyPr/>
          <a:lstStyle/>
          <a:p>
            <a:fld id="{FBD90BA2-E4A1-4830-BCA4-41F8D4AB6BD1}"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8" name="Rectangle 2"/>
          <p:cNvSpPr>
            <a:spLocks noGrp="1" noRot="1" noChangeAspect="1" noChangeArrowheads="1" noTextEdit="1"/>
          </p:cNvSpPr>
          <p:nvPr>
            <p:ph type="sldImg"/>
          </p:nvPr>
        </p:nvSpPr>
        <p:spPr>
          <a:ln/>
        </p:spPr>
      </p:sp>
      <p:sp>
        <p:nvSpPr>
          <p:cNvPr id="1355779" name="Rectangle 3"/>
          <p:cNvSpPr>
            <a:spLocks noGrp="1" noChangeArrowheads="1"/>
          </p:cNvSpPr>
          <p:nvPr>
            <p:ph type="body" idx="1"/>
          </p:nvPr>
        </p:nvSpPr>
        <p:spPr>
          <a:noFill/>
          <a:ln/>
        </p:spPr>
        <p:txBody>
          <a:bodyPr/>
          <a:lstStyle/>
          <a:p>
            <a:r>
              <a:rPr lang="es-ES" dirty="0" err="1" smtClean="0">
                <a:latin typeface="Arial" pitchFamily="34" charset="0"/>
                <a:ea typeface="ＭＳ Ｐゴシック" pitchFamily="34" charset="-128"/>
              </a:rPr>
              <a:t>Hipofisisis</a:t>
            </a:r>
            <a:r>
              <a:rPr lang="es-ES" dirty="0" smtClean="0">
                <a:latin typeface="Arial" pitchFamily="34" charset="0"/>
                <a:ea typeface="ＭＳ Ｐゴシック" pitchFamily="34" charset="-128"/>
              </a:rPr>
              <a:t>…testes (90%)</a:t>
            </a:r>
          </a:p>
          <a:p>
            <a:r>
              <a:rPr lang="es-ES" dirty="0" smtClean="0">
                <a:latin typeface="Arial" pitchFamily="34" charset="0"/>
                <a:ea typeface="ＭＳ Ｐゴシック" pitchFamily="34" charset="-128"/>
              </a:rPr>
              <a:t>Suprarrenales el 10%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smtClean="0"/>
              <a:t>¿Qué hacen los andrógenos?</a:t>
            </a:r>
          </a:p>
          <a:p>
            <a:r>
              <a:rPr lang="es-ES" b="1" dirty="0" smtClean="0"/>
              <a:t>Y este</a:t>
            </a:r>
            <a:r>
              <a:rPr lang="es-ES" b="1" baseline="0" dirty="0" smtClean="0"/>
              <a:t> es el RA que se </a:t>
            </a:r>
            <a:r>
              <a:rPr lang="es-ES" b="1" baseline="0" dirty="0" err="1" smtClean="0"/>
              <a:t>situa</a:t>
            </a:r>
            <a:r>
              <a:rPr lang="es-ES" b="1" baseline="0" dirty="0" smtClean="0"/>
              <a:t> en la célula prostática. Se trata de un  </a:t>
            </a:r>
            <a:r>
              <a:rPr lang="es-ES" b="1" i="1" baseline="0" dirty="0" err="1" smtClean="0"/>
              <a:t>UN</a:t>
            </a:r>
            <a:r>
              <a:rPr lang="es-ES" b="1" i="1" baseline="0" dirty="0" smtClean="0"/>
              <a:t> FACTOR DE TRANSCRIPCIÓN ACTIVADO POR LIGANDO QUE SE TRANSLOCA AL NUCLEO TRAS UNIRSE A LA TESTOSTERONA y se une al DNA , CON </a:t>
            </a:r>
            <a:r>
              <a:rPr lang="es-ES" b="1" i="1" baseline="0" dirty="0" err="1" smtClean="0"/>
              <a:t>iimportanNTES</a:t>
            </a:r>
            <a:r>
              <a:rPr lang="es-ES" b="1" i="1" baseline="0" dirty="0" smtClean="0"/>
              <a:t> FUNCIONES EN LA REGULACIÓN DEL CICLO CELULAR y con señales de  APOPTOSIS, ANGIOGÉNESIS, Y  secreción de PSA en el C de P.       DIFERENCIACI´PON EN EL CÁNCER PROSTÁTICO. </a:t>
            </a:r>
            <a:endParaRPr lang="es-ES" b="1" i="1" dirty="0" smtClean="0"/>
          </a:p>
          <a:p>
            <a:pPr>
              <a:defRPr/>
            </a:pPr>
            <a:r>
              <a:rPr lang="en-US" b="1" kern="0" dirty="0" smtClean="0">
                <a:solidFill>
                  <a:srgbClr val="000000"/>
                </a:solidFill>
              </a:rPr>
              <a:t>AR signaling remains a key driver of disease progression in CRPC</a:t>
            </a:r>
            <a:endParaRPr lang="es-ES" b="1" kern="0" dirty="0" smtClean="0">
              <a:solidFill>
                <a:srgbClr val="000000"/>
              </a:solidFill>
            </a:endParaRPr>
          </a:p>
          <a:p>
            <a:pPr defTabSz="914272">
              <a:defRPr/>
            </a:pPr>
            <a:r>
              <a:rPr lang="es-ES" b="1" dirty="0" smtClean="0"/>
              <a:t>La vía de señal </a:t>
            </a:r>
            <a:r>
              <a:rPr lang="es-ES" b="1" dirty="0" err="1" smtClean="0"/>
              <a:t>androgénica</a:t>
            </a:r>
            <a:r>
              <a:rPr lang="es-ES" b="1" dirty="0" smtClean="0"/>
              <a:t>.</a:t>
            </a:r>
          </a:p>
          <a:p>
            <a:pPr defTabSz="914272">
              <a:defRPr/>
            </a:pPr>
            <a:r>
              <a:rPr lang="es-ES" b="1" dirty="0" smtClean="0"/>
              <a:t>Testosterona</a:t>
            </a:r>
            <a:r>
              <a:rPr lang="es-ES" dirty="0" smtClean="0"/>
              <a:t> es el principal andrógeno circulante, secretado primariamente por los testículos, pero también resultante de la conversión periférica de esteroides adrenales. La testosterona circula por la sangre ligada a </a:t>
            </a:r>
            <a:r>
              <a:rPr lang="es-ES" b="1" dirty="0" smtClean="0"/>
              <a:t>albúmina y SHBG</a:t>
            </a:r>
            <a:r>
              <a:rPr lang="es-ES" dirty="0" smtClean="0"/>
              <a:t> (sex-hormone-</a:t>
            </a:r>
            <a:r>
              <a:rPr lang="es-ES" dirty="0" err="1" smtClean="0"/>
              <a:t>binding</a:t>
            </a:r>
            <a:r>
              <a:rPr lang="es-ES" dirty="0" smtClean="0"/>
              <a:t> </a:t>
            </a:r>
            <a:r>
              <a:rPr lang="es-ES" dirty="0" err="1" smtClean="0"/>
              <a:t>globulin</a:t>
            </a:r>
            <a:r>
              <a:rPr lang="es-ES" dirty="0" smtClean="0"/>
              <a:t>) con una pequeña fracción libre en suero. Cuando testosterona libre entra en células prostáticas, el 90% se convierte en </a:t>
            </a:r>
            <a:r>
              <a:rPr lang="es-ES" b="1" dirty="0" err="1" smtClean="0"/>
              <a:t>dihidrotestosterona</a:t>
            </a:r>
            <a:r>
              <a:rPr lang="es-ES" b="1" dirty="0" smtClean="0"/>
              <a:t> (DHT)</a:t>
            </a:r>
            <a:r>
              <a:rPr lang="es-ES" dirty="0" smtClean="0"/>
              <a:t> mediante la </a:t>
            </a:r>
            <a:r>
              <a:rPr lang="es-ES" b="1" dirty="0" smtClean="0"/>
              <a:t>enzima 5α-reductasa (SRD5A2)</a:t>
            </a:r>
            <a:r>
              <a:rPr lang="es-ES" dirty="0" smtClean="0"/>
              <a:t>. DHT es la hormona más activa y presenta 5 veces más afinidad por el </a:t>
            </a:r>
            <a:r>
              <a:rPr lang="es-ES" b="1" dirty="0" smtClean="0"/>
              <a:t>receptor de andrógeno (AR)</a:t>
            </a:r>
            <a:r>
              <a:rPr lang="es-ES" dirty="0" smtClean="0"/>
              <a:t> que testosterona. AR es un receptor nuclear compuesto por un dominio activador en el extremo amino terminal, uno </a:t>
            </a:r>
            <a:r>
              <a:rPr lang="es-ES" dirty="0" err="1" smtClean="0"/>
              <a:t>carboxi</a:t>
            </a:r>
            <a:r>
              <a:rPr lang="es-ES" dirty="0" smtClean="0"/>
              <a:t> terminal donde se une el ligando y un dominio de unión del DNA en la región intermedia que contiene dos dedos de Zinc. En condiciones basales AR permanece unido a </a:t>
            </a:r>
            <a:r>
              <a:rPr lang="es-ES" b="1" dirty="0" err="1" smtClean="0"/>
              <a:t>Heat</a:t>
            </a:r>
            <a:r>
              <a:rPr lang="es-ES" b="1" dirty="0" smtClean="0"/>
              <a:t>-shock </a:t>
            </a:r>
            <a:r>
              <a:rPr lang="es-ES" b="1" dirty="0" err="1" smtClean="0"/>
              <a:t>proteins</a:t>
            </a:r>
            <a:r>
              <a:rPr lang="es-ES" b="1" dirty="0" smtClean="0"/>
              <a:t> (HSP)</a:t>
            </a:r>
            <a:r>
              <a:rPr lang="es-ES" dirty="0" smtClean="0"/>
              <a:t> y a otras proteínas, impidiendo la unión de DNA. La unión de andrógenos induce un cambio </a:t>
            </a:r>
            <a:r>
              <a:rPr lang="es-ES" dirty="0" err="1" smtClean="0"/>
              <a:t>conformacional</a:t>
            </a:r>
            <a:r>
              <a:rPr lang="es-ES" dirty="0" smtClean="0"/>
              <a:t> que conduce a la disociación de HSP y a la </a:t>
            </a:r>
            <a:r>
              <a:rPr lang="es-ES" dirty="0" err="1" smtClean="0"/>
              <a:t>fosforilación</a:t>
            </a:r>
            <a:r>
              <a:rPr lang="es-ES" dirty="0" smtClean="0"/>
              <a:t> del receptor mediada por </a:t>
            </a:r>
            <a:r>
              <a:rPr lang="es-ES" b="1" dirty="0" smtClean="0"/>
              <a:t>proteína </a:t>
            </a:r>
            <a:r>
              <a:rPr lang="es-ES" b="1" dirty="0" err="1" smtClean="0"/>
              <a:t>Kinasa</a:t>
            </a:r>
            <a:r>
              <a:rPr lang="es-ES" b="1" dirty="0" smtClean="0"/>
              <a:t> A</a:t>
            </a:r>
            <a:r>
              <a:rPr lang="es-ES" dirty="0" smtClean="0"/>
              <a:t>, con ello se facilita la formación de un </a:t>
            </a:r>
            <a:r>
              <a:rPr lang="es-ES" b="1" dirty="0" smtClean="0"/>
              <a:t>complejo de </a:t>
            </a:r>
            <a:r>
              <a:rPr lang="es-ES" b="1" dirty="0" err="1" smtClean="0"/>
              <a:t>homodímeros</a:t>
            </a:r>
            <a:r>
              <a:rPr lang="es-ES" b="1" dirty="0" smtClean="0"/>
              <a:t> de AR</a:t>
            </a:r>
            <a:r>
              <a:rPr lang="es-ES" dirty="0" smtClean="0"/>
              <a:t> que se pueden unir a </a:t>
            </a:r>
            <a:r>
              <a:rPr lang="es-ES" b="1" dirty="0" smtClean="0"/>
              <a:t>elementos de respuesta </a:t>
            </a:r>
            <a:r>
              <a:rPr lang="es-ES" b="1" dirty="0" err="1" smtClean="0"/>
              <a:t>androgénica</a:t>
            </a:r>
            <a:r>
              <a:rPr lang="es-ES" b="1" dirty="0" smtClean="0"/>
              <a:t> (</a:t>
            </a:r>
            <a:r>
              <a:rPr lang="es-ES" b="1" dirty="0" err="1" smtClean="0"/>
              <a:t>AREs</a:t>
            </a:r>
            <a:r>
              <a:rPr lang="es-ES" b="1" dirty="0" smtClean="0"/>
              <a:t>)</a:t>
            </a:r>
            <a:r>
              <a:rPr lang="es-ES" dirty="0" smtClean="0"/>
              <a:t> en la región del  promotor de ciertos genes. La unión de DNA con los </a:t>
            </a:r>
            <a:r>
              <a:rPr lang="es-ES" dirty="0" err="1" smtClean="0"/>
              <a:t>homodímeros</a:t>
            </a:r>
            <a:r>
              <a:rPr lang="es-ES" dirty="0" smtClean="0"/>
              <a:t> de AR es capaz de reclutar </a:t>
            </a:r>
            <a:r>
              <a:rPr lang="es-ES" b="1" dirty="0" smtClean="0"/>
              <a:t>proteínas </a:t>
            </a:r>
            <a:r>
              <a:rPr lang="es-ES" b="1" dirty="0" err="1" smtClean="0"/>
              <a:t>co</a:t>
            </a:r>
            <a:r>
              <a:rPr lang="es-ES" b="1" dirty="0" smtClean="0"/>
              <a:t>-reguladoras</a:t>
            </a:r>
            <a:r>
              <a:rPr lang="es-ES" dirty="0" smtClean="0"/>
              <a:t> (</a:t>
            </a:r>
            <a:r>
              <a:rPr lang="es-ES" dirty="0" err="1" smtClean="0"/>
              <a:t>co</a:t>
            </a:r>
            <a:r>
              <a:rPr lang="es-ES" dirty="0" smtClean="0"/>
              <a:t>-activadoras o </a:t>
            </a:r>
            <a:r>
              <a:rPr lang="es-ES" dirty="0" err="1" smtClean="0"/>
              <a:t>co</a:t>
            </a:r>
            <a:r>
              <a:rPr lang="es-ES" dirty="0" smtClean="0"/>
              <a:t>-represoras) hacia el complejo formado AR, con ello se permite la interacción del complejo AR con el aparato general de transcripción (GTA) y se puede estimular o inhibir la </a:t>
            </a:r>
            <a:r>
              <a:rPr lang="es-ES" b="1" dirty="0" smtClean="0"/>
              <a:t>transcripción de genes diana. </a:t>
            </a:r>
            <a:r>
              <a:rPr lang="es-ES" dirty="0" smtClean="0"/>
              <a:t>La activación de genes diana conduce a repuestas biológicas que incluyen crecimiento, supervivencia y producción de PSA.</a:t>
            </a:r>
          </a:p>
          <a:p>
            <a:pPr>
              <a:defRPr/>
            </a:pPr>
            <a:endParaRPr lang="es-ES" dirty="0" smtClean="0"/>
          </a:p>
          <a:p>
            <a:pPr>
              <a:defRPr/>
            </a:pPr>
            <a:endParaRPr lang="es-ES" dirty="0" smtClean="0"/>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B30B2251-8F9E-406A-AEE3-C71591326354}" type="slidenum">
              <a:rPr lang="es-ES" smtClean="0">
                <a:solidFill>
                  <a:prstClr val="black"/>
                </a:solidFill>
                <a:latin typeface="Calibri"/>
              </a:rPr>
              <a:pPr/>
              <a:t>16</a:t>
            </a:fld>
            <a:endParaRPr lang="es-ES">
              <a:solidFill>
                <a:prstClr val="black"/>
              </a:solidFill>
              <a:latin typeface="Calibri"/>
            </a:endParaRPr>
          </a:p>
        </p:txBody>
      </p:sp>
    </p:spTree>
    <p:extLst>
      <p:ext uri="{BB962C8B-B14F-4D97-AF65-F5344CB8AC3E}">
        <p14:creationId xmlns:p14="http://schemas.microsoft.com/office/powerpoint/2010/main" val="151476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7"/>
          <p:cNvSpPr>
            <a:spLocks noGrp="1" noChangeArrowheads="1"/>
          </p:cNvSpPr>
          <p:nvPr>
            <p:ph type="sldNum" sz="quarter" idx="5"/>
          </p:nvPr>
        </p:nvSpPr>
        <p:spPr>
          <a:noFill/>
        </p:spPr>
        <p:txBody>
          <a:bodyPr/>
          <a:lstStyle/>
          <a:p>
            <a:fld id="{079EA35E-9B9D-468D-9B92-202D8A569C31}" type="slidenum">
              <a:rPr lang="es-ES">
                <a:solidFill>
                  <a:prstClr val="black"/>
                </a:solidFill>
                <a:latin typeface="Calibri"/>
              </a:rPr>
              <a:pPr/>
              <a:t>17</a:t>
            </a:fld>
            <a:endParaRPr lang="es-ES">
              <a:solidFill>
                <a:prstClr val="black"/>
              </a:solidFill>
              <a:latin typeface="Calibri"/>
            </a:endParaRPr>
          </a:p>
        </p:txBody>
      </p:sp>
      <p:sp>
        <p:nvSpPr>
          <p:cNvPr id="1240067" name="Rectangle 2"/>
          <p:cNvSpPr>
            <a:spLocks noGrp="1" noRot="1" noChangeAspect="1" noChangeArrowheads="1" noTextEdit="1"/>
          </p:cNvSpPr>
          <p:nvPr>
            <p:ph type="sldImg"/>
          </p:nvPr>
        </p:nvSpPr>
        <p:spPr>
          <a:xfrm>
            <a:off x="1143000" y="684213"/>
            <a:ext cx="4572000" cy="3429000"/>
          </a:xfrm>
          <a:ln/>
        </p:spPr>
      </p:sp>
      <p:sp>
        <p:nvSpPr>
          <p:cNvPr id="1240068" name="Rectangle 3"/>
          <p:cNvSpPr>
            <a:spLocks noGrp="1" noChangeArrowheads="1"/>
          </p:cNvSpPr>
          <p:nvPr>
            <p:ph type="body" idx="1"/>
          </p:nvPr>
        </p:nvSpPr>
        <p:spPr>
          <a:xfrm>
            <a:off x="914400" y="4343400"/>
            <a:ext cx="5029200" cy="4116388"/>
          </a:xfrm>
          <a:noFill/>
          <a:ln/>
        </p:spPr>
        <p:txBody>
          <a:bodyPr/>
          <a:lstStyle/>
          <a:p>
            <a:pPr eaLnBrk="1" hangingPunct="1"/>
            <a:r>
              <a:rPr lang="es-ES" dirty="0" smtClean="0">
                <a:latin typeface="Arial" pitchFamily="34" charset="0"/>
                <a:ea typeface="ＭＳ Ｐゴシック" pitchFamily="34" charset="-128"/>
              </a:rPr>
              <a:t>Para contrarrestar el </a:t>
            </a:r>
            <a:r>
              <a:rPr lang="es-ES" dirty="0" err="1" smtClean="0">
                <a:latin typeface="Arial" pitchFamily="34" charset="0"/>
                <a:ea typeface="ＭＳ Ｐゴシック" pitchFamily="34" charset="-128"/>
              </a:rPr>
              <a:t>ca</a:t>
            </a:r>
            <a:r>
              <a:rPr lang="es-ES" dirty="0" smtClean="0">
                <a:latin typeface="Arial" pitchFamily="34" charset="0"/>
                <a:ea typeface="ＭＳ Ｐゴシック" pitchFamily="34" charset="-128"/>
              </a:rPr>
              <a:t> de</a:t>
            </a:r>
            <a:r>
              <a:rPr lang="es-ES" baseline="0" dirty="0" smtClean="0">
                <a:latin typeface="Arial" pitchFamily="34" charset="0"/>
                <a:ea typeface="ＭＳ Ｐゴシック" pitchFamily="34" charset="-128"/>
              </a:rPr>
              <a:t> próstata tenemos que frenar la fuente de andrógenos y atacar el receptor.</a:t>
            </a:r>
          </a:p>
          <a:p>
            <a:pPr eaLnBrk="1" hangingPunct="1"/>
            <a:r>
              <a:rPr lang="es-ES" baseline="0" dirty="0" smtClean="0">
                <a:latin typeface="Arial" pitchFamily="34" charset="0"/>
                <a:ea typeface="ＭＳ Ｐゴシック" pitchFamily="34" charset="-128"/>
              </a:rPr>
              <a:t>La primera vez que se demostró que la </a:t>
            </a:r>
            <a:r>
              <a:rPr lang="es-ES" baseline="0" dirty="0" err="1" smtClean="0">
                <a:latin typeface="Arial" pitchFamily="34" charset="0"/>
                <a:ea typeface="ＭＳ Ｐゴシック" pitchFamily="34" charset="-128"/>
              </a:rPr>
              <a:t>castracion</a:t>
            </a:r>
            <a:r>
              <a:rPr lang="es-ES" baseline="0" dirty="0" smtClean="0">
                <a:latin typeface="Arial" pitchFamily="34" charset="0"/>
                <a:ea typeface="ＭＳ Ｐゴシック" pitchFamily="34" charset="-128"/>
              </a:rPr>
              <a:t> </a:t>
            </a:r>
            <a:endParaRPr lang="es-ES" dirty="0" smtClean="0">
              <a:latin typeface="Arial" pitchFamily="34" charset="0"/>
              <a:ea typeface="ＭＳ Ｐゴシック" pitchFamily="34" charset="-128"/>
            </a:endParaRPr>
          </a:p>
          <a:p>
            <a:pPr eaLnBrk="1" hangingPunct="1"/>
            <a:endParaRPr lang="es-ES" dirty="0" smtClean="0">
              <a:latin typeface="Arial" pitchFamily="34" charset="0"/>
              <a:ea typeface="ＭＳ Ｐゴシック" pitchFamily="34" charset="-128"/>
            </a:endParaRPr>
          </a:p>
          <a:p>
            <a:pPr eaLnBrk="1" hangingPunct="1"/>
            <a:r>
              <a:rPr lang="es-ES" dirty="0" smtClean="0">
                <a:latin typeface="Arial" pitchFamily="34" charset="0"/>
                <a:ea typeface="ＭＳ Ｐゴシック" pitchFamily="34" charset="-128"/>
              </a:rPr>
              <a:t>Los </a:t>
            </a:r>
            <a:r>
              <a:rPr lang="es-ES" dirty="0" err="1" smtClean="0">
                <a:latin typeface="Arial" pitchFamily="34" charset="0"/>
                <a:ea typeface="ＭＳ Ｐゴシック" pitchFamily="34" charset="-128"/>
              </a:rPr>
              <a:t>antiandrógenos</a:t>
            </a:r>
            <a:r>
              <a:rPr lang="es-ES" dirty="0" smtClean="0">
                <a:latin typeface="Arial" pitchFamily="34" charset="0"/>
                <a:ea typeface="ＭＳ Ｐゴシック" pitchFamily="34" charset="-128"/>
              </a:rPr>
              <a:t> periféricos están indicados para la inhibición de la fuente suprarrenal de </a:t>
            </a:r>
            <a:r>
              <a:rPr lang="es-ES" dirty="0" err="1" smtClean="0">
                <a:latin typeface="Arial" pitchFamily="34" charset="0"/>
                <a:ea typeface="ＭＳ Ｐゴシック" pitchFamily="34" charset="-128"/>
              </a:rPr>
              <a:t>andrógeos</a:t>
            </a:r>
            <a:endParaRPr lang="es-ES" dirty="0"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7"/>
          <p:cNvSpPr>
            <a:spLocks noGrp="1" noChangeArrowheads="1"/>
          </p:cNvSpPr>
          <p:nvPr>
            <p:ph type="sldNum" sz="quarter" idx="5"/>
          </p:nvPr>
        </p:nvSpPr>
        <p:spPr>
          <a:noFill/>
        </p:spPr>
        <p:txBody>
          <a:bodyPr/>
          <a:lstStyle/>
          <a:p>
            <a:fld id="{079EA35E-9B9D-468D-9B92-202D8A569C31}" type="slidenum">
              <a:rPr lang="es-ES">
                <a:solidFill>
                  <a:prstClr val="black"/>
                </a:solidFill>
                <a:latin typeface="Calibri"/>
              </a:rPr>
              <a:pPr/>
              <a:t>18</a:t>
            </a:fld>
            <a:endParaRPr lang="es-ES">
              <a:solidFill>
                <a:prstClr val="black"/>
              </a:solidFill>
              <a:latin typeface="Calibri"/>
            </a:endParaRPr>
          </a:p>
        </p:txBody>
      </p:sp>
      <p:sp>
        <p:nvSpPr>
          <p:cNvPr id="1240067" name="Rectangle 2"/>
          <p:cNvSpPr>
            <a:spLocks noGrp="1" noRot="1" noChangeAspect="1" noChangeArrowheads="1" noTextEdit="1"/>
          </p:cNvSpPr>
          <p:nvPr>
            <p:ph type="sldImg"/>
          </p:nvPr>
        </p:nvSpPr>
        <p:spPr>
          <a:xfrm>
            <a:off x="1143000" y="684213"/>
            <a:ext cx="4572000" cy="3429000"/>
          </a:xfrm>
          <a:ln/>
        </p:spPr>
      </p:sp>
      <p:sp>
        <p:nvSpPr>
          <p:cNvPr id="1240068" name="Rectangle 3"/>
          <p:cNvSpPr>
            <a:spLocks noGrp="1" noChangeArrowheads="1"/>
          </p:cNvSpPr>
          <p:nvPr>
            <p:ph type="body" idx="1"/>
          </p:nvPr>
        </p:nvSpPr>
        <p:spPr>
          <a:xfrm>
            <a:off x="914400" y="4343400"/>
            <a:ext cx="5029200" cy="4116388"/>
          </a:xfrm>
          <a:noFill/>
          <a:ln/>
        </p:spPr>
        <p:txBody>
          <a:bodyPr/>
          <a:lstStyle/>
          <a:p>
            <a:pPr eaLnBrk="1" hangingPunct="1"/>
            <a:r>
              <a:rPr lang="es-ES" dirty="0" smtClean="0">
                <a:latin typeface="Arial" pitchFamily="34" charset="0"/>
                <a:ea typeface="ＭＳ Ｐゴシック" pitchFamily="34" charset="-128"/>
              </a:rPr>
              <a:t>Para contrarrestar el </a:t>
            </a:r>
            <a:r>
              <a:rPr lang="es-ES" dirty="0" err="1" smtClean="0">
                <a:latin typeface="Arial" pitchFamily="34" charset="0"/>
                <a:ea typeface="ＭＳ Ｐゴシック" pitchFamily="34" charset="-128"/>
              </a:rPr>
              <a:t>ca</a:t>
            </a:r>
            <a:r>
              <a:rPr lang="es-ES" dirty="0" smtClean="0">
                <a:latin typeface="Arial" pitchFamily="34" charset="0"/>
                <a:ea typeface="ＭＳ Ｐゴシック" pitchFamily="34" charset="-128"/>
              </a:rPr>
              <a:t> de</a:t>
            </a:r>
            <a:r>
              <a:rPr lang="es-ES" baseline="0" dirty="0" smtClean="0">
                <a:latin typeface="Arial" pitchFamily="34" charset="0"/>
                <a:ea typeface="ＭＳ Ｐゴシック" pitchFamily="34" charset="-128"/>
              </a:rPr>
              <a:t> próstata tenemos que frenar la fuente de andrógenos y atacar el receptor.</a:t>
            </a:r>
          </a:p>
          <a:p>
            <a:pPr eaLnBrk="1" hangingPunct="1"/>
            <a:r>
              <a:rPr lang="es-ES" baseline="0" dirty="0" smtClean="0">
                <a:latin typeface="Arial" pitchFamily="34" charset="0"/>
                <a:ea typeface="ＭＳ Ｐゴシック" pitchFamily="34" charset="-128"/>
              </a:rPr>
              <a:t>La primera vez que se demostró que la </a:t>
            </a:r>
            <a:r>
              <a:rPr lang="es-ES" baseline="0" dirty="0" err="1" smtClean="0">
                <a:latin typeface="Arial" pitchFamily="34" charset="0"/>
                <a:ea typeface="ＭＳ Ｐゴシック" pitchFamily="34" charset="-128"/>
              </a:rPr>
              <a:t>castracion</a:t>
            </a:r>
            <a:r>
              <a:rPr lang="es-ES" baseline="0" dirty="0" smtClean="0">
                <a:latin typeface="Arial" pitchFamily="34" charset="0"/>
                <a:ea typeface="ＭＳ Ｐゴシック" pitchFamily="34" charset="-128"/>
              </a:rPr>
              <a:t> </a:t>
            </a:r>
            <a:endParaRPr lang="es-ES" dirty="0" smtClean="0">
              <a:latin typeface="Arial" pitchFamily="34" charset="0"/>
              <a:ea typeface="ＭＳ Ｐゴシック" pitchFamily="34" charset="-128"/>
            </a:endParaRPr>
          </a:p>
          <a:p>
            <a:pPr eaLnBrk="1" hangingPunct="1"/>
            <a:endParaRPr lang="es-ES" dirty="0" smtClean="0">
              <a:latin typeface="Arial" pitchFamily="34" charset="0"/>
              <a:ea typeface="ＭＳ Ｐゴシック" pitchFamily="34" charset="-128"/>
            </a:endParaRPr>
          </a:p>
          <a:p>
            <a:pPr eaLnBrk="1" hangingPunct="1"/>
            <a:r>
              <a:rPr lang="es-ES" dirty="0" smtClean="0">
                <a:latin typeface="Arial" pitchFamily="34" charset="0"/>
                <a:ea typeface="ＭＳ Ｐゴシック" pitchFamily="34" charset="-128"/>
              </a:rPr>
              <a:t>Los </a:t>
            </a:r>
            <a:r>
              <a:rPr lang="es-ES" dirty="0" err="1" smtClean="0">
                <a:latin typeface="Arial" pitchFamily="34" charset="0"/>
                <a:ea typeface="ＭＳ Ｐゴシック" pitchFamily="34" charset="-128"/>
              </a:rPr>
              <a:t>antiandrógenos</a:t>
            </a:r>
            <a:r>
              <a:rPr lang="es-ES" dirty="0" smtClean="0">
                <a:latin typeface="Arial" pitchFamily="34" charset="0"/>
                <a:ea typeface="ＭＳ Ｐゴシック" pitchFamily="34" charset="-128"/>
              </a:rPr>
              <a:t> periféricos están indicados para la inhibición de la fuente suprarrenal de </a:t>
            </a:r>
            <a:r>
              <a:rPr lang="es-ES" dirty="0" err="1" smtClean="0">
                <a:latin typeface="Arial" pitchFamily="34" charset="0"/>
                <a:ea typeface="ＭＳ Ｐゴシック" pitchFamily="34" charset="-128"/>
              </a:rPr>
              <a:t>andrógeos</a:t>
            </a:r>
            <a:endParaRPr lang="es-ES" dirty="0"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enza es un antiandrógeno </a:t>
            </a:r>
            <a:r>
              <a:rPr lang="es-ES" b="1" dirty="0" smtClean="0"/>
              <a:t>de segunda generación </a:t>
            </a:r>
            <a:r>
              <a:rPr lang="es-ES" dirty="0" smtClean="0"/>
              <a:t>que previene la </a:t>
            </a:r>
            <a:r>
              <a:rPr lang="es-ES" dirty="0" err="1" smtClean="0"/>
              <a:t>traslocación</a:t>
            </a:r>
            <a:r>
              <a:rPr lang="es-ES" dirty="0" smtClean="0"/>
              <a:t> del RA al DNA. Es un antiandrógeno de segunda generación con alta afinidad sobre el dominio </a:t>
            </a:r>
            <a:r>
              <a:rPr lang="es-ES" dirty="0" err="1" smtClean="0"/>
              <a:t>carboxi</a:t>
            </a:r>
            <a:r>
              <a:rPr lang="es-ES" dirty="0" smtClean="0"/>
              <a:t> terminal de unión al ligando del RA.</a:t>
            </a:r>
          </a:p>
          <a:p>
            <a:r>
              <a:rPr lang="es-ES" dirty="0" smtClean="0"/>
              <a:t>Tripla actuación, es 8 veces más potente que la </a:t>
            </a:r>
            <a:r>
              <a:rPr lang="es-ES" dirty="0" err="1" smtClean="0"/>
              <a:t>bicalutamida</a:t>
            </a:r>
            <a:r>
              <a:rPr lang="es-ES" dirty="0" smtClean="0"/>
              <a:t> ( aprobado su uso en </a:t>
            </a:r>
            <a:r>
              <a:rPr lang="es-ES" dirty="0" err="1" smtClean="0"/>
              <a:t>postQT</a:t>
            </a:r>
            <a:r>
              <a:rPr lang="es-ES" dirty="0" smtClean="0"/>
              <a:t> en agosto 2012). NO TIENE ACTIVIDAD AGONISTA</a:t>
            </a:r>
          </a:p>
          <a:p>
            <a:r>
              <a:rPr lang="es-ES" dirty="0" smtClean="0"/>
              <a:t>La resistencia a enza /</a:t>
            </a:r>
            <a:r>
              <a:rPr lang="es-ES" dirty="0" err="1" smtClean="0"/>
              <a:t>abi</a:t>
            </a:r>
            <a:r>
              <a:rPr lang="es-ES" dirty="0" smtClean="0"/>
              <a:t> pasa por mutaciones del RA, </a:t>
            </a:r>
            <a:r>
              <a:rPr lang="es-ES" dirty="0" err="1" smtClean="0"/>
              <a:t>splice</a:t>
            </a:r>
            <a:r>
              <a:rPr lang="es-ES" dirty="0" smtClean="0"/>
              <a:t> </a:t>
            </a:r>
            <a:r>
              <a:rPr lang="es-ES" dirty="0" err="1" smtClean="0"/>
              <a:t>variants</a:t>
            </a:r>
            <a:r>
              <a:rPr lang="es-ES" dirty="0" smtClean="0"/>
              <a:t> con AR constitutivamente activo, activación de </a:t>
            </a:r>
            <a:r>
              <a:rPr lang="es-ES" dirty="0" err="1" smtClean="0"/>
              <a:t>vias</a:t>
            </a:r>
            <a:r>
              <a:rPr lang="es-ES" dirty="0" smtClean="0"/>
              <a:t> de señalización del RA independientes, activación del RA mediante los glucocorticoides</a:t>
            </a:r>
          </a:p>
          <a:p>
            <a:r>
              <a:rPr lang="es-ES" dirty="0" smtClean="0"/>
              <a:t>Están pendientes estudios de secuencia y de combinación </a:t>
            </a:r>
          </a:p>
          <a:p>
            <a:r>
              <a:rPr lang="es-ES" dirty="0" smtClean="0"/>
              <a:t>(Y la otra actuación, mediante</a:t>
            </a:r>
            <a:r>
              <a:rPr lang="es-ES" baseline="0" dirty="0" smtClean="0"/>
              <a:t> la </a:t>
            </a:r>
            <a:r>
              <a:rPr lang="es-ES" baseline="0" dirty="0" err="1" smtClean="0"/>
              <a:t>enzalutamida</a:t>
            </a:r>
            <a:r>
              <a:rPr lang="es-ES" baseline="0" dirty="0" smtClean="0"/>
              <a:t>,) </a:t>
            </a:r>
            <a:r>
              <a:rPr lang="es-ES" dirty="0" smtClean="0"/>
              <a:t>O también directamente con la ENZALUTAMIDA</a:t>
            </a:r>
            <a:r>
              <a:rPr lang="es-ES" baseline="0" dirty="0" smtClean="0"/>
              <a:t> sobre el propio RA a tres niveles: sobre la unión del andrógenos al RA, inhibe la </a:t>
            </a:r>
            <a:r>
              <a:rPr lang="es-ES" baseline="0" dirty="0" err="1" smtClean="0"/>
              <a:t>traslocación</a:t>
            </a:r>
            <a:r>
              <a:rPr lang="es-ES" baseline="0" dirty="0" smtClean="0"/>
              <a:t> nuclear del RA e impide la unión del RA al DNA, evitando la modulación de la expresión </a:t>
            </a:r>
            <a:r>
              <a:rPr lang="es-ES" baseline="0" dirty="0" err="1" smtClean="0"/>
              <a:t>g.enica</a:t>
            </a:r>
            <a:r>
              <a:rPr lang="es-ES" baseline="0" dirty="0" smtClean="0"/>
              <a:t>.</a:t>
            </a:r>
          </a:p>
          <a:p>
            <a:r>
              <a:rPr lang="es-ES" b="1" dirty="0" smtClean="0"/>
              <a:t>La enza es un antiandrógeno de segunda generación que previene la </a:t>
            </a:r>
            <a:r>
              <a:rPr lang="es-ES" b="1" dirty="0" err="1" smtClean="0"/>
              <a:t>traslocación</a:t>
            </a:r>
            <a:r>
              <a:rPr lang="es-ES" b="1" dirty="0" smtClean="0"/>
              <a:t> del RA al DNA. Es un antiandrógeno de segunda generación con alta afinidad sobre el dominio </a:t>
            </a:r>
            <a:r>
              <a:rPr lang="es-ES" b="1" dirty="0" err="1" smtClean="0"/>
              <a:t>carboxi</a:t>
            </a:r>
            <a:r>
              <a:rPr lang="es-ES" b="1" dirty="0" smtClean="0"/>
              <a:t> terminal de unión al ligando del RA.</a:t>
            </a:r>
          </a:p>
          <a:p>
            <a:r>
              <a:rPr lang="es-ES" b="1" dirty="0" smtClean="0"/>
              <a:t>Tripla actuación, es 8 veces más potente que la </a:t>
            </a:r>
            <a:r>
              <a:rPr lang="es-ES" b="1" dirty="0" err="1" smtClean="0"/>
              <a:t>bicalutamida</a:t>
            </a:r>
            <a:r>
              <a:rPr lang="es-ES" b="1" dirty="0" smtClean="0"/>
              <a:t> </a:t>
            </a:r>
            <a:r>
              <a:rPr lang="es-ES" dirty="0" smtClean="0"/>
              <a:t>( aprobado su uso en </a:t>
            </a:r>
            <a:r>
              <a:rPr lang="es-ES" dirty="0" err="1" smtClean="0"/>
              <a:t>postQT</a:t>
            </a:r>
            <a:r>
              <a:rPr lang="es-ES" dirty="0" smtClean="0"/>
              <a:t> en agosto 2012). NO TIENE EFECTOS AGONISTAS CONOCIDOS</a:t>
            </a:r>
          </a:p>
          <a:p>
            <a:r>
              <a:rPr lang="es-ES" dirty="0" smtClean="0"/>
              <a:t>La resistencia a enza /</a:t>
            </a:r>
            <a:r>
              <a:rPr lang="es-ES" dirty="0" err="1" smtClean="0"/>
              <a:t>abi</a:t>
            </a:r>
            <a:r>
              <a:rPr lang="es-ES" dirty="0" smtClean="0"/>
              <a:t> pasa por mutaciones del RA, </a:t>
            </a:r>
            <a:r>
              <a:rPr lang="es-ES" dirty="0" err="1" smtClean="0"/>
              <a:t>splice</a:t>
            </a:r>
            <a:r>
              <a:rPr lang="es-ES" dirty="0" smtClean="0"/>
              <a:t> </a:t>
            </a:r>
            <a:r>
              <a:rPr lang="es-ES" dirty="0" err="1" smtClean="0"/>
              <a:t>variants</a:t>
            </a:r>
            <a:r>
              <a:rPr lang="es-ES" dirty="0" smtClean="0"/>
              <a:t> con AR constitutivamente activo, activación de </a:t>
            </a:r>
            <a:r>
              <a:rPr lang="es-ES" dirty="0" err="1" smtClean="0"/>
              <a:t>vias</a:t>
            </a:r>
            <a:r>
              <a:rPr lang="es-ES" dirty="0" smtClean="0"/>
              <a:t> de señalización del RA independientes, activación del RA mediante los glucocorticoides</a:t>
            </a:r>
          </a:p>
          <a:p>
            <a:r>
              <a:rPr lang="es-ES" dirty="0" smtClean="0"/>
              <a:t>Están pendientes estudios de secuencia y de combinación </a:t>
            </a:r>
          </a:p>
          <a:p>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433568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1 Marcador de imagen de diapositiva"/>
          <p:cNvSpPr>
            <a:spLocks noGrp="1" noRot="1" noChangeAspect="1" noTextEdit="1"/>
          </p:cNvSpPr>
          <p:nvPr>
            <p:ph type="sldImg"/>
          </p:nvPr>
        </p:nvSpPr>
        <p:spPr>
          <a:ln/>
        </p:spPr>
      </p:sp>
      <p:sp>
        <p:nvSpPr>
          <p:cNvPr id="1284099" name="2 Marcador de notas"/>
          <p:cNvSpPr>
            <a:spLocks noGrp="1"/>
          </p:cNvSpPr>
          <p:nvPr>
            <p:ph type="body" idx="1"/>
          </p:nvPr>
        </p:nvSpPr>
        <p:spPr>
          <a:noFill/>
          <a:ln/>
        </p:spPr>
        <p:txBody>
          <a:bodyPr/>
          <a:lstStyle/>
          <a:p>
            <a:pPr>
              <a:spcBef>
                <a:spcPct val="0"/>
              </a:spcBef>
            </a:pPr>
            <a:r>
              <a:rPr lang="es-ES" u="sng" dirty="0" smtClean="0">
                <a:latin typeface="Arial" pitchFamily="34" charset="0"/>
                <a:ea typeface="ＭＳ Ｐゴシック" pitchFamily="34" charset="-128"/>
              </a:rPr>
              <a:t>Si al bloquear los andrógenos disminuye el volumen tumoral es que estamos ante</a:t>
            </a:r>
            <a:r>
              <a:rPr lang="es-ES" u="sng" baseline="0" dirty="0" smtClean="0">
                <a:latin typeface="Arial" pitchFamily="34" charset="0"/>
                <a:ea typeface="ＭＳ Ｐゴシック" pitchFamily="34" charset="-128"/>
              </a:rPr>
              <a:t> una enfermedad sensible a la castración</a:t>
            </a:r>
            <a:endParaRPr lang="es-ES" u="sng" dirty="0" smtClean="0">
              <a:latin typeface="Arial" pitchFamily="34" charset="0"/>
              <a:ea typeface="ＭＳ Ｐゴシック" pitchFamily="34" charset="-128"/>
            </a:endParaRPr>
          </a:p>
          <a:p>
            <a:pPr>
              <a:spcBef>
                <a:spcPct val="0"/>
              </a:spcBef>
            </a:pPr>
            <a:r>
              <a:rPr lang="es-ES" dirty="0" smtClean="0">
                <a:latin typeface="Arial" pitchFamily="34" charset="0"/>
                <a:ea typeface="ＭＳ Ｐゴシック" pitchFamily="34" charset="-128"/>
              </a:rPr>
              <a:t>Observación/corticoides: no modifica la historia natural de la enfermedad aunque los corticoides se consideran un tratamiento activo</a:t>
            </a:r>
          </a:p>
          <a:p>
            <a:pPr>
              <a:spcBef>
                <a:spcPct val="0"/>
              </a:spcBef>
            </a:pPr>
            <a:r>
              <a:rPr lang="es-ES" dirty="0" err="1" smtClean="0">
                <a:latin typeface="Arial" pitchFamily="34" charset="0"/>
                <a:ea typeface="ＭＳ Ｐゴシック" pitchFamily="34" charset="-128"/>
              </a:rPr>
              <a:t>Ketoconazol</a:t>
            </a:r>
            <a:r>
              <a:rPr lang="es-ES" dirty="0" smtClean="0">
                <a:latin typeface="Arial" pitchFamily="34" charset="0"/>
                <a:ea typeface="ＭＳ Ｐゴシック" pitchFamily="34" charset="-128"/>
              </a:rPr>
              <a:t>: lo dicho</a:t>
            </a:r>
          </a:p>
          <a:p>
            <a:pPr>
              <a:spcBef>
                <a:spcPct val="0"/>
              </a:spcBef>
            </a:pPr>
            <a:r>
              <a:rPr lang="es-ES" dirty="0" err="1" smtClean="0">
                <a:latin typeface="Arial" pitchFamily="34" charset="0"/>
                <a:ea typeface="ＭＳ Ｐゴシック" pitchFamily="34" charset="-128"/>
              </a:rPr>
              <a:t>Sipuleucel</a:t>
            </a:r>
            <a:r>
              <a:rPr lang="es-ES" dirty="0" smtClean="0">
                <a:latin typeface="Arial" pitchFamily="34" charset="0"/>
                <a:ea typeface="ＭＳ Ｐゴシック" pitchFamily="34" charset="-128"/>
              </a:rPr>
              <a:t>: vacuna </a:t>
            </a:r>
            <a:r>
              <a:rPr lang="es-ES" dirty="0" err="1" smtClean="0">
                <a:latin typeface="Arial" pitchFamily="34" charset="0"/>
                <a:ea typeface="ＭＳ Ｐゴシック" pitchFamily="34" charset="-128"/>
              </a:rPr>
              <a:t>autóloga</a:t>
            </a:r>
            <a:r>
              <a:rPr lang="es-ES" dirty="0" smtClean="0">
                <a:latin typeface="Arial" pitchFamily="34" charset="0"/>
                <a:ea typeface="ＭＳ Ｐゴシック" pitchFamily="34" charset="-128"/>
              </a:rPr>
              <a:t> que, aunque ha demostrado aumentar la supervivencia, no mejora la SLP ni produce respuestas en el PSA, implica complejidades técnicas, tiene un precio prohibitivo y no ha sido aprobado en Europa.</a:t>
            </a:r>
          </a:p>
          <a:p>
            <a:pPr>
              <a:spcBef>
                <a:spcPct val="0"/>
              </a:spcBef>
            </a:pPr>
            <a:r>
              <a:rPr lang="es-ES" dirty="0" smtClean="0">
                <a:latin typeface="Arial" pitchFamily="34" charset="0"/>
                <a:ea typeface="ＭＳ Ｐゴシック" pitchFamily="34" charset="-128"/>
              </a:rPr>
              <a:t>Con la ABI se han publicado estudios fases I y II y, muy recientemente, un importante fase III que vamos a ver a continuación.</a:t>
            </a:r>
          </a:p>
        </p:txBody>
      </p:sp>
      <p:sp>
        <p:nvSpPr>
          <p:cNvPr id="1284100" name="3 Marcador de número de diapositiva"/>
          <p:cNvSpPr>
            <a:spLocks noGrp="1"/>
          </p:cNvSpPr>
          <p:nvPr>
            <p:ph type="sldNum" sz="quarter" idx="5"/>
          </p:nvPr>
        </p:nvSpPr>
        <p:spPr>
          <a:noFill/>
        </p:spPr>
        <p:txBody>
          <a:bodyPr/>
          <a:lstStyle/>
          <a:p>
            <a:fld id="{B19C67D9-23F0-4F73-B297-1C52E9E109A0}" type="slidenum">
              <a:rPr lang="es-ES" smtClean="0">
                <a:solidFill>
                  <a:srgbClr val="000000"/>
                </a:solidFill>
                <a:latin typeface="Calibri"/>
              </a:rPr>
              <a:pPr/>
              <a:t>21</a:t>
            </a:fld>
            <a:endParaRPr lang="es-ES" smtClean="0">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1 Marcador de imagen de diapositiva"/>
          <p:cNvSpPr>
            <a:spLocks noGrp="1" noRot="1" noChangeAspect="1" noTextEdit="1"/>
          </p:cNvSpPr>
          <p:nvPr>
            <p:ph type="sldImg"/>
          </p:nvPr>
        </p:nvSpPr>
        <p:spPr>
          <a:ln/>
        </p:spPr>
      </p:sp>
      <p:sp>
        <p:nvSpPr>
          <p:cNvPr id="1272835" name="2 Marcador de notas"/>
          <p:cNvSpPr>
            <a:spLocks noGrp="1"/>
          </p:cNvSpPr>
          <p:nvPr>
            <p:ph type="body" idx="1"/>
          </p:nvPr>
        </p:nvSpPr>
        <p:spPr>
          <a:noFill/>
          <a:ln/>
        </p:spPr>
        <p:txBody>
          <a:bodyPr/>
          <a:lstStyle/>
          <a:p>
            <a:pPr eaLnBrk="1" hangingPunct="1">
              <a:spcBef>
                <a:spcPct val="0"/>
              </a:spcBef>
            </a:pPr>
            <a:r>
              <a:rPr lang="es-ES" dirty="0" smtClean="0">
                <a:latin typeface="Arial" pitchFamily="34" charset="0"/>
                <a:ea typeface="ＭＳ Ｐゴシック" pitchFamily="34" charset="-128"/>
              </a:rPr>
              <a:t>Pero, a pesar de la castración los pacientes progresan y esta situación se llama …resistencia</a:t>
            </a:r>
            <a:r>
              <a:rPr lang="es-ES" baseline="0" dirty="0" smtClean="0">
                <a:latin typeface="Arial" pitchFamily="34" charset="0"/>
                <a:ea typeface="ＭＳ Ｐゴシック" pitchFamily="34" charset="-128"/>
              </a:rPr>
              <a:t> a la castración</a:t>
            </a:r>
            <a:endParaRPr lang="es-ES" dirty="0" smtClean="0">
              <a:latin typeface="Arial" pitchFamily="34" charset="0"/>
              <a:ea typeface="ＭＳ Ｐゴシック" pitchFamily="34" charset="-128"/>
            </a:endParaRPr>
          </a:p>
          <a:p>
            <a:pPr eaLnBrk="1" hangingPunct="1">
              <a:spcBef>
                <a:spcPct val="0"/>
              </a:spcBef>
            </a:pPr>
            <a:r>
              <a:rPr lang="es-ES" dirty="0" smtClean="0">
                <a:latin typeface="Arial" pitchFamily="34" charset="0"/>
                <a:ea typeface="ＭＳ Ｐゴシック" pitchFamily="34" charset="-128"/>
              </a:rPr>
              <a:t>Hoy día se habla de Ca de P resistente a la castración…que no significa otra cosa que progresión de enfermedad a pesar de niveles bajos de testosterona </a:t>
            </a:r>
          </a:p>
        </p:txBody>
      </p:sp>
      <p:sp>
        <p:nvSpPr>
          <p:cNvPr id="1272836" name="3 Marcador de número de diapositiva"/>
          <p:cNvSpPr>
            <a:spLocks noGrp="1"/>
          </p:cNvSpPr>
          <p:nvPr>
            <p:ph type="sldNum" sz="quarter" idx="5"/>
          </p:nvPr>
        </p:nvSpPr>
        <p:spPr>
          <a:noFill/>
        </p:spPr>
        <p:txBody>
          <a:bodyPr/>
          <a:lstStyle/>
          <a:p>
            <a:fld id="{16D23969-8936-477F-8F78-17BCF83A7BBB}" type="slidenum">
              <a:rPr lang="es-ES">
                <a:solidFill>
                  <a:srgbClr val="000000"/>
                </a:solidFill>
                <a:latin typeface="Calibri"/>
              </a:rPr>
              <a:pPr/>
              <a:t>25</a:t>
            </a:fld>
            <a:endParaRPr lang="es-ES">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1 Marcador de imagen de diapositiva"/>
          <p:cNvSpPr>
            <a:spLocks noGrp="1" noRot="1" noChangeAspect="1" noTextEdit="1"/>
          </p:cNvSpPr>
          <p:nvPr>
            <p:ph type="sldImg"/>
          </p:nvPr>
        </p:nvSpPr>
        <p:spPr>
          <a:ln/>
        </p:spPr>
      </p:sp>
      <p:sp>
        <p:nvSpPr>
          <p:cNvPr id="1284099" name="2 Marcador de notas"/>
          <p:cNvSpPr>
            <a:spLocks noGrp="1"/>
          </p:cNvSpPr>
          <p:nvPr>
            <p:ph type="body" idx="1"/>
          </p:nvPr>
        </p:nvSpPr>
        <p:spPr>
          <a:noFill/>
          <a:ln/>
        </p:spPr>
        <p:txBody>
          <a:bodyPr/>
          <a:lstStyle/>
          <a:p>
            <a:pPr>
              <a:spcBef>
                <a:spcPct val="0"/>
              </a:spcBef>
            </a:pPr>
            <a:r>
              <a:rPr lang="es-ES" u="sng" dirty="0" smtClean="0">
                <a:latin typeface="Arial" pitchFamily="34" charset="0"/>
                <a:ea typeface="ＭＳ Ｐゴシック" pitchFamily="34" charset="-128"/>
              </a:rPr>
              <a:t>Si al bloquear los andrógenos disminuye el volumen tumoral es que estamos ante</a:t>
            </a:r>
            <a:r>
              <a:rPr lang="es-ES" u="sng" baseline="0" dirty="0" smtClean="0">
                <a:latin typeface="Arial" pitchFamily="34" charset="0"/>
                <a:ea typeface="ＭＳ Ｐゴシック" pitchFamily="34" charset="-128"/>
              </a:rPr>
              <a:t> una enfermedad sensible a la castración</a:t>
            </a:r>
            <a:endParaRPr lang="es-ES" u="sng" dirty="0" smtClean="0">
              <a:latin typeface="Arial" pitchFamily="34" charset="0"/>
              <a:ea typeface="ＭＳ Ｐゴシック" pitchFamily="34" charset="-128"/>
            </a:endParaRPr>
          </a:p>
          <a:p>
            <a:pPr>
              <a:spcBef>
                <a:spcPct val="0"/>
              </a:spcBef>
            </a:pPr>
            <a:r>
              <a:rPr lang="es-ES" dirty="0" smtClean="0">
                <a:latin typeface="Arial" pitchFamily="34" charset="0"/>
                <a:ea typeface="ＭＳ Ｐゴシック" pitchFamily="34" charset="-128"/>
              </a:rPr>
              <a:t>Observación/corticoides: no modifica la historia natural de la enfermedad aunque los corticoides se consideran un tratamiento activo</a:t>
            </a:r>
          </a:p>
          <a:p>
            <a:pPr>
              <a:spcBef>
                <a:spcPct val="0"/>
              </a:spcBef>
            </a:pPr>
            <a:r>
              <a:rPr lang="es-ES" dirty="0" err="1" smtClean="0">
                <a:latin typeface="Arial" pitchFamily="34" charset="0"/>
                <a:ea typeface="ＭＳ Ｐゴシック" pitchFamily="34" charset="-128"/>
              </a:rPr>
              <a:t>Ketoconazol</a:t>
            </a:r>
            <a:r>
              <a:rPr lang="es-ES" dirty="0" smtClean="0">
                <a:latin typeface="Arial" pitchFamily="34" charset="0"/>
                <a:ea typeface="ＭＳ Ｐゴシック" pitchFamily="34" charset="-128"/>
              </a:rPr>
              <a:t>: lo dicho</a:t>
            </a:r>
          </a:p>
          <a:p>
            <a:pPr>
              <a:spcBef>
                <a:spcPct val="0"/>
              </a:spcBef>
            </a:pPr>
            <a:r>
              <a:rPr lang="es-ES" dirty="0" err="1" smtClean="0">
                <a:latin typeface="Arial" pitchFamily="34" charset="0"/>
                <a:ea typeface="ＭＳ Ｐゴシック" pitchFamily="34" charset="-128"/>
              </a:rPr>
              <a:t>Sipuleucel</a:t>
            </a:r>
            <a:r>
              <a:rPr lang="es-ES" dirty="0" smtClean="0">
                <a:latin typeface="Arial" pitchFamily="34" charset="0"/>
                <a:ea typeface="ＭＳ Ｐゴシック" pitchFamily="34" charset="-128"/>
              </a:rPr>
              <a:t>: vacuna </a:t>
            </a:r>
            <a:r>
              <a:rPr lang="es-ES" dirty="0" err="1" smtClean="0">
                <a:latin typeface="Arial" pitchFamily="34" charset="0"/>
                <a:ea typeface="ＭＳ Ｐゴシック" pitchFamily="34" charset="-128"/>
              </a:rPr>
              <a:t>autóloga</a:t>
            </a:r>
            <a:r>
              <a:rPr lang="es-ES" dirty="0" smtClean="0">
                <a:latin typeface="Arial" pitchFamily="34" charset="0"/>
                <a:ea typeface="ＭＳ Ｐゴシック" pitchFamily="34" charset="-128"/>
              </a:rPr>
              <a:t> que, aunque ha demostrado aumentar la supervivencia, no mejora la SLP ni produce respuestas en el PSA, implica complejidades técnicas, tiene un precio prohibitivo y no ha sido aprobado en Europa.</a:t>
            </a:r>
          </a:p>
          <a:p>
            <a:pPr>
              <a:spcBef>
                <a:spcPct val="0"/>
              </a:spcBef>
            </a:pPr>
            <a:r>
              <a:rPr lang="es-ES" dirty="0" smtClean="0">
                <a:latin typeface="Arial" pitchFamily="34" charset="0"/>
                <a:ea typeface="ＭＳ Ｐゴシック" pitchFamily="34" charset="-128"/>
              </a:rPr>
              <a:t>Con la ABI se han publicado estudios fases I y II y, muy recientemente, un importante fase III que vamos a ver a continuación.</a:t>
            </a:r>
          </a:p>
        </p:txBody>
      </p:sp>
      <p:sp>
        <p:nvSpPr>
          <p:cNvPr id="1284100" name="3 Marcador de número de diapositiva"/>
          <p:cNvSpPr>
            <a:spLocks noGrp="1"/>
          </p:cNvSpPr>
          <p:nvPr>
            <p:ph type="sldNum" sz="quarter" idx="5"/>
          </p:nvPr>
        </p:nvSpPr>
        <p:spPr>
          <a:noFill/>
        </p:spPr>
        <p:txBody>
          <a:bodyPr/>
          <a:lstStyle/>
          <a:p>
            <a:fld id="{B19C67D9-23F0-4F73-B297-1C52E9E109A0}" type="slidenum">
              <a:rPr lang="es-ES" smtClean="0">
                <a:solidFill>
                  <a:srgbClr val="000000"/>
                </a:solidFill>
                <a:latin typeface="Calibri"/>
              </a:rPr>
              <a:pPr/>
              <a:t>27</a:t>
            </a:fld>
            <a:endParaRPr lang="es-ES" smtClean="0">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132099" name="Rectangle 2"/>
          <p:cNvSpPr>
            <a:spLocks noGrp="1" noChangeArrowheads="1"/>
          </p:cNvSpPr>
          <p:nvPr>
            <p:ph type="body" idx="1"/>
          </p:nvPr>
        </p:nvSpPr>
        <p:spPr>
          <a:xfrm>
            <a:off x="685480" y="4343913"/>
            <a:ext cx="5487041" cy="4114361"/>
          </a:xfrm>
          <a:noFill/>
          <a:ln/>
        </p:spPr>
        <p:txBody>
          <a:bodyPr wrap="none" lIns="0" tIns="0" rIns="0" bIns="0" anchor="ctr"/>
          <a:lstStyle/>
          <a:p>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1 Marcador de imagen de diapositiva"/>
          <p:cNvSpPr>
            <a:spLocks noGrp="1" noRot="1" noChangeAspect="1" noTextEdit="1"/>
          </p:cNvSpPr>
          <p:nvPr>
            <p:ph type="sldImg"/>
          </p:nvPr>
        </p:nvSpPr>
        <p:spPr>
          <a:ln/>
        </p:spPr>
      </p:sp>
      <p:sp>
        <p:nvSpPr>
          <p:cNvPr id="1284099" name="2 Marcador de notas"/>
          <p:cNvSpPr>
            <a:spLocks noGrp="1"/>
          </p:cNvSpPr>
          <p:nvPr>
            <p:ph type="body" idx="1"/>
          </p:nvPr>
        </p:nvSpPr>
        <p:spPr>
          <a:noFill/>
          <a:ln/>
        </p:spPr>
        <p:txBody>
          <a:bodyPr/>
          <a:lstStyle/>
          <a:p>
            <a:pPr>
              <a:spcBef>
                <a:spcPct val="0"/>
              </a:spcBef>
            </a:pPr>
            <a:r>
              <a:rPr lang="es-ES" u="sng" dirty="0" smtClean="0">
                <a:latin typeface="Arial" pitchFamily="34" charset="0"/>
                <a:ea typeface="ＭＳ Ｐゴシック" pitchFamily="34" charset="-128"/>
              </a:rPr>
              <a:t>En cambio, si a pesar de la castración se produce un aumento del volumen y actividades</a:t>
            </a:r>
            <a:r>
              <a:rPr lang="es-ES" u="sng" baseline="0" dirty="0" smtClean="0">
                <a:latin typeface="Arial" pitchFamily="34" charset="0"/>
                <a:ea typeface="ＭＳ Ｐゴシック" pitchFamily="34" charset="-128"/>
              </a:rPr>
              <a:t> tumorales nos encontramos ante una enfermedad RESISTENTE A LA CASTRACIÓN.</a:t>
            </a:r>
            <a:endParaRPr lang="es-ES" u="sng" dirty="0" smtClean="0">
              <a:latin typeface="Arial" pitchFamily="34" charset="0"/>
              <a:ea typeface="ＭＳ Ｐゴシック" pitchFamily="34" charset="-128"/>
            </a:endParaRPr>
          </a:p>
          <a:p>
            <a:pPr>
              <a:spcBef>
                <a:spcPct val="0"/>
              </a:spcBef>
            </a:pPr>
            <a:r>
              <a:rPr lang="es-ES" dirty="0" smtClean="0">
                <a:latin typeface="Arial" pitchFamily="34" charset="0"/>
                <a:ea typeface="ＭＳ Ｐゴシック" pitchFamily="34" charset="-128"/>
              </a:rPr>
              <a:t>Observación/corticoides: no modifica la historia natural de la enfermedad aunque los corticoides se consideran un tratamiento activo</a:t>
            </a:r>
          </a:p>
          <a:p>
            <a:pPr>
              <a:spcBef>
                <a:spcPct val="0"/>
              </a:spcBef>
            </a:pPr>
            <a:r>
              <a:rPr lang="es-ES" dirty="0" err="1" smtClean="0">
                <a:latin typeface="Arial" pitchFamily="34" charset="0"/>
                <a:ea typeface="ＭＳ Ｐゴシック" pitchFamily="34" charset="-128"/>
              </a:rPr>
              <a:t>Ketoconazol</a:t>
            </a:r>
            <a:r>
              <a:rPr lang="es-ES" dirty="0" smtClean="0">
                <a:latin typeface="Arial" pitchFamily="34" charset="0"/>
                <a:ea typeface="ＭＳ Ｐゴシック" pitchFamily="34" charset="-128"/>
              </a:rPr>
              <a:t>: lo dicho</a:t>
            </a:r>
          </a:p>
          <a:p>
            <a:pPr>
              <a:spcBef>
                <a:spcPct val="0"/>
              </a:spcBef>
            </a:pPr>
            <a:r>
              <a:rPr lang="es-ES" dirty="0" err="1" smtClean="0">
                <a:latin typeface="Arial" pitchFamily="34" charset="0"/>
                <a:ea typeface="ＭＳ Ｐゴシック" pitchFamily="34" charset="-128"/>
              </a:rPr>
              <a:t>Sipuleucel</a:t>
            </a:r>
            <a:r>
              <a:rPr lang="es-ES" dirty="0" smtClean="0">
                <a:latin typeface="Arial" pitchFamily="34" charset="0"/>
                <a:ea typeface="ＭＳ Ｐゴシック" pitchFamily="34" charset="-128"/>
              </a:rPr>
              <a:t>: vacuna </a:t>
            </a:r>
            <a:r>
              <a:rPr lang="es-ES" dirty="0" err="1" smtClean="0">
                <a:latin typeface="Arial" pitchFamily="34" charset="0"/>
                <a:ea typeface="ＭＳ Ｐゴシック" pitchFamily="34" charset="-128"/>
              </a:rPr>
              <a:t>autóloga</a:t>
            </a:r>
            <a:r>
              <a:rPr lang="es-ES" dirty="0" smtClean="0">
                <a:latin typeface="Arial" pitchFamily="34" charset="0"/>
                <a:ea typeface="ＭＳ Ｐゴシック" pitchFamily="34" charset="-128"/>
              </a:rPr>
              <a:t> que, aunque ha demostrado aumentar la supervivencia, no mejora la SLP ni produce respuestas en el PSA, implica complejidades técnicas, tiene un precio prohibitivo y no ha sido aprobado en Europa.</a:t>
            </a:r>
          </a:p>
          <a:p>
            <a:pPr>
              <a:spcBef>
                <a:spcPct val="0"/>
              </a:spcBef>
            </a:pPr>
            <a:r>
              <a:rPr lang="es-ES" dirty="0" smtClean="0">
                <a:latin typeface="Arial" pitchFamily="34" charset="0"/>
                <a:ea typeface="ＭＳ Ｐゴシック" pitchFamily="34" charset="-128"/>
              </a:rPr>
              <a:t>Con la ABI se han publicado estudios fases I y II y, muy recientemente, un importante fase III que vamos a ver a continuación.</a:t>
            </a:r>
          </a:p>
        </p:txBody>
      </p:sp>
      <p:sp>
        <p:nvSpPr>
          <p:cNvPr id="1284100" name="3 Marcador de número de diapositiva"/>
          <p:cNvSpPr>
            <a:spLocks noGrp="1"/>
          </p:cNvSpPr>
          <p:nvPr>
            <p:ph type="sldNum" sz="quarter" idx="5"/>
          </p:nvPr>
        </p:nvSpPr>
        <p:spPr>
          <a:noFill/>
        </p:spPr>
        <p:txBody>
          <a:bodyPr/>
          <a:lstStyle/>
          <a:p>
            <a:fld id="{B19C67D9-23F0-4F73-B297-1C52E9E109A0}" type="slidenum">
              <a:rPr lang="es-ES" smtClean="0">
                <a:solidFill>
                  <a:srgbClr val="000000"/>
                </a:solidFill>
                <a:latin typeface="Calibri"/>
              </a:rPr>
              <a:pPr/>
              <a:t>28</a:t>
            </a:fld>
            <a:endParaRPr lang="es-ES" smtClean="0">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2"/>
          <p:cNvSpPr>
            <a:spLocks noGrp="1" noRot="1" noChangeAspect="1" noChangeArrowheads="1" noTextEdit="1"/>
          </p:cNvSpPr>
          <p:nvPr>
            <p:ph type="sldImg"/>
          </p:nvPr>
        </p:nvSpPr>
        <p:spPr>
          <a:ln/>
        </p:spPr>
      </p:sp>
      <p:sp>
        <p:nvSpPr>
          <p:cNvPr id="1356803" name="Rectangle 3"/>
          <p:cNvSpPr>
            <a:spLocks noGrp="1" noChangeArrowheads="1"/>
          </p:cNvSpPr>
          <p:nvPr>
            <p:ph type="body" idx="1"/>
          </p:nvPr>
        </p:nvSpPr>
        <p:spPr>
          <a:noFill/>
          <a:ln/>
        </p:spPr>
        <p:txBody>
          <a:bodyPr/>
          <a:lstStyle/>
          <a:p>
            <a:r>
              <a:rPr lang="es-ES" dirty="0" smtClean="0">
                <a:latin typeface="Arial" pitchFamily="34" charset="0"/>
                <a:ea typeface="ＭＳ Ｐゴシック" pitchFamily="34" charset="-128"/>
              </a:rPr>
              <a:t>Y</a:t>
            </a:r>
            <a:r>
              <a:rPr lang="es-ES" baseline="0" dirty="0" smtClean="0">
                <a:latin typeface="Arial" pitchFamily="34" charset="0"/>
                <a:ea typeface="ＭＳ Ｐゴシック" pitchFamily="34" charset="-128"/>
              </a:rPr>
              <a:t> LA ENFERMEDAD AVANZA  POR DOS MECANISMOS : LA SÍNTESIS DE ANDRÓGENOS AUMENTADA POR LA SUPRRARENAL Y POR LA PROPIA CÉLULA TUMORAL ( SECRECIÓN INTRACRINA) </a:t>
            </a:r>
            <a:endParaRPr lang="es-ES" dirty="0" smtClean="0">
              <a:latin typeface="Arial" pitchFamily="34" charset="0"/>
              <a:ea typeface="ＭＳ Ｐゴシック" pitchFamily="34" charset="-128"/>
            </a:endParaRPr>
          </a:p>
          <a:p>
            <a:r>
              <a:rPr lang="es-ES" dirty="0" smtClean="0">
                <a:latin typeface="Arial" pitchFamily="34" charset="0"/>
                <a:ea typeface="ＭＳ Ｐゴシック" pitchFamily="34" charset="-128"/>
              </a:rPr>
              <a:t>Emplear los análogos con anti andrógenos , lo que se denomina BAC, no elimina totalmente la concentración de andrógenos,. Por lo que el tal bloqueo es, en realidad, un bloqueo incompleto.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7"/>
          <p:cNvSpPr>
            <a:spLocks noGrp="1" noChangeArrowheads="1"/>
          </p:cNvSpPr>
          <p:nvPr>
            <p:ph type="sldNum" sz="quarter" idx="5"/>
          </p:nvPr>
        </p:nvSpPr>
        <p:spPr>
          <a:noFill/>
        </p:spPr>
        <p:txBody>
          <a:bodyPr/>
          <a:lstStyle/>
          <a:p>
            <a:fld id="{0E809981-8432-4A14-B119-78AD789DDAEC}" type="slidenum">
              <a:rPr lang="es-ES" smtClean="0">
                <a:solidFill>
                  <a:srgbClr val="000000"/>
                </a:solidFill>
                <a:latin typeface="Calibri"/>
              </a:rPr>
              <a:pPr/>
              <a:t>31</a:t>
            </a:fld>
            <a:endParaRPr lang="es-ES" smtClean="0">
              <a:solidFill>
                <a:srgbClr val="000000"/>
              </a:solidFill>
              <a:latin typeface="Calibri"/>
            </a:endParaRPr>
          </a:p>
        </p:txBody>
      </p:sp>
      <p:sp>
        <p:nvSpPr>
          <p:cNvPr id="1358851" name="Slide Image Placeholder 1"/>
          <p:cNvSpPr>
            <a:spLocks noGrp="1" noRot="1" noChangeAspect="1" noTextEdit="1"/>
          </p:cNvSpPr>
          <p:nvPr>
            <p:ph type="sldImg"/>
          </p:nvPr>
        </p:nvSpPr>
        <p:spPr>
          <a:ln/>
        </p:spPr>
      </p:sp>
      <p:sp>
        <p:nvSpPr>
          <p:cNvPr id="1358852" name="Notes Placeholder 2"/>
          <p:cNvSpPr>
            <a:spLocks noGrp="1"/>
          </p:cNvSpPr>
          <p:nvPr>
            <p:ph type="body" idx="1"/>
          </p:nvPr>
        </p:nvSpPr>
        <p:spPr>
          <a:noFill/>
          <a:ln/>
        </p:spPr>
        <p:txBody>
          <a:bodyPr/>
          <a:lstStyle/>
          <a:p>
            <a:pPr eaLnBrk="1" hangingPunct="1"/>
            <a:r>
              <a:rPr lang="en-US" smtClean="0">
                <a:latin typeface="Arial" pitchFamily="34" charset="0"/>
                <a:ea typeface="ＭＳ Ｐゴシック" pitchFamily="34" charset="-128"/>
              </a:rPr>
              <a:t> </a:t>
            </a:r>
          </a:p>
        </p:txBody>
      </p:sp>
      <p:sp>
        <p:nvSpPr>
          <p:cNvPr id="2990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defRPr/>
            </a:pPr>
            <a:fld id="{34C10FA5-F8DC-49D1-B957-2DBB5B946BCB}" type="slidenum">
              <a:rPr lang="en-US" sz="1200">
                <a:solidFill>
                  <a:prstClr val="black"/>
                </a:solidFill>
                <a:latin typeface="Calibri"/>
                <a:cs typeface="Arial" pitchFamily="34" charset="0"/>
              </a:rPr>
              <a:pPr algn="r">
                <a:defRPr/>
              </a:pPr>
              <a:t>31</a:t>
            </a:fld>
            <a:endParaRPr lang="en-US" sz="1200">
              <a:solidFill>
                <a:prstClr val="black"/>
              </a:solidFill>
              <a:latin typeface="Calibri"/>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Rot="1" noChangeAspect="1" noTextEdit="1"/>
          </p:cNvSpPr>
          <p:nvPr>
            <p:ph type="sldImg"/>
          </p:nvPr>
        </p:nvSpPr>
        <p:spPr>
          <a:ln/>
        </p:spPr>
      </p:sp>
      <p:sp>
        <p:nvSpPr>
          <p:cNvPr id="1277955" name="Rectangle 3"/>
          <p:cNvSpPr>
            <a:spLocks noGrp="1"/>
          </p:cNvSpPr>
          <p:nvPr>
            <p:ph type="body" idx="1"/>
          </p:nvPr>
        </p:nvSpPr>
        <p:spPr>
          <a:noFill/>
          <a:ln/>
        </p:spPr>
        <p:txBody>
          <a:bodyPr/>
          <a:lstStyle/>
          <a:p>
            <a:r>
              <a:rPr lang="en-US" b="1" smtClean="0">
                <a:latin typeface="Arial" pitchFamily="34" charset="0"/>
                <a:ea typeface="ＭＳ Ｐゴシック" pitchFamily="34" charset="-128"/>
              </a:rPr>
              <a:t>El hecho clave que conocemos hoy en día es que  existe una señalización sostenida del RA</a:t>
            </a:r>
          </a:p>
          <a:p>
            <a:r>
              <a:rPr lang="en-US" smtClean="0">
                <a:latin typeface="Arial" pitchFamily="34" charset="0"/>
                <a:ea typeface="ＭＳ Ｐゴシック" pitchFamily="34" charset="-128"/>
              </a:rPr>
              <a:t>Visto gráficamente son estas las causas del mantenimiento de la señalización del receptor androgénico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33</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0" i="1" u="none" dirty="0" smtClean="0">
                <a:latin typeface="Times New Roman" pitchFamily="18" charset="0"/>
              </a:rPr>
              <a:t>SIN EMBARGO</a:t>
            </a:r>
            <a:r>
              <a:rPr lang="en-GB" b="0" i="1" u="none" baseline="0" dirty="0" smtClean="0">
                <a:latin typeface="Times New Roman" pitchFamily="18" charset="0"/>
              </a:rPr>
              <a:t> Y EN ESTE ENTORNO DE CASTRACION SE PRODUCE UN HECHO  CONSTANTE Y ES LA SEÑALIZACIÓN MANTENIDA DEL RA…</a:t>
            </a:r>
            <a:r>
              <a:rPr lang="en-GB" b="0" u="none" baseline="0" dirty="0" smtClean="0">
                <a:latin typeface="Times New Roman" pitchFamily="18" charset="0"/>
              </a:rPr>
              <a:t> </a:t>
            </a:r>
            <a:r>
              <a:rPr lang="en-GB" b="0" u="none" dirty="0" smtClean="0">
                <a:latin typeface="Times New Roman" pitchFamily="18" charset="0"/>
              </a:rPr>
              <a:t>VEMOS COMO A PARTIR DE QUE EL TUMOR ES R</a:t>
            </a:r>
            <a:r>
              <a:rPr lang="en-GB" b="0" u="none" baseline="0" dirty="0" smtClean="0">
                <a:latin typeface="Times New Roman" pitchFamily="18" charset="0"/>
              </a:rPr>
              <a:t> A LA CASTRACIÓN Y A PESAR DE TODOS LOS TRATAMIENTOS QUE DISPONEMOS PARA ESTA ENFERMEDAD EL RAB CONTINÚA ACTIVADO Y SE CONVIERTE EN UNA VERDADERA DIANA TERAPÉUTICA</a:t>
            </a:r>
          </a:p>
          <a:p>
            <a:pPr eaLnBrk="1" hangingPunct="1">
              <a:spcBef>
                <a:spcPct val="0"/>
              </a:spcBef>
            </a:pPr>
            <a:r>
              <a:rPr lang="en-GB" b="1" i="1" u="sng" dirty="0" err="1" smtClean="0">
                <a:latin typeface="Times New Roman" pitchFamily="18" charset="0"/>
              </a:rPr>
              <a:t>Así</a:t>
            </a:r>
            <a:r>
              <a:rPr lang="en-GB" b="1" i="1" u="sng" dirty="0" smtClean="0">
                <a:latin typeface="Times New Roman" pitchFamily="18" charset="0"/>
              </a:rPr>
              <a:t> El</a:t>
            </a:r>
            <a:r>
              <a:rPr lang="en-GB" b="1" i="1" u="sng" baseline="0" dirty="0" smtClean="0">
                <a:latin typeface="Times New Roman" pitchFamily="18" charset="0"/>
              </a:rPr>
              <a:t> ca de </a:t>
            </a:r>
            <a:r>
              <a:rPr lang="en-GB" b="1" i="1" u="sng" baseline="0" dirty="0" err="1" smtClean="0">
                <a:latin typeface="Times New Roman" pitchFamily="18" charset="0"/>
              </a:rPr>
              <a:t>próstata</a:t>
            </a:r>
            <a:r>
              <a:rPr lang="en-GB" b="1" i="1" u="sng" baseline="0" dirty="0" smtClean="0">
                <a:latin typeface="Times New Roman" pitchFamily="18" charset="0"/>
              </a:rPr>
              <a:t> </a:t>
            </a:r>
            <a:r>
              <a:rPr lang="en-GB" b="1" i="1" u="sng" baseline="0" dirty="0" err="1" smtClean="0">
                <a:latin typeface="Times New Roman" pitchFamily="18" charset="0"/>
              </a:rPr>
              <a:t>progresa</a:t>
            </a:r>
            <a:r>
              <a:rPr lang="en-GB" b="1" i="1" u="sng" baseline="0" dirty="0" smtClean="0">
                <a:latin typeface="Times New Roman" pitchFamily="18" charset="0"/>
              </a:rPr>
              <a:t> </a:t>
            </a:r>
            <a:r>
              <a:rPr lang="en-GB" b="1" i="1" u="sng" baseline="0" dirty="0" err="1" smtClean="0">
                <a:latin typeface="Times New Roman" pitchFamily="18" charset="0"/>
              </a:rPr>
              <a:t>porque</a:t>
            </a:r>
            <a:r>
              <a:rPr lang="en-GB" b="1" i="1" u="sng" baseline="0" dirty="0" smtClean="0">
                <a:latin typeface="Times New Roman" pitchFamily="18" charset="0"/>
              </a:rPr>
              <a:t> el RA se </a:t>
            </a:r>
            <a:r>
              <a:rPr lang="en-GB" b="1" i="1" u="sng" baseline="0" dirty="0" err="1" smtClean="0">
                <a:latin typeface="Times New Roman" pitchFamily="18" charset="0"/>
              </a:rPr>
              <a:t>mantiene</a:t>
            </a:r>
            <a:r>
              <a:rPr lang="en-GB" b="1" i="1" u="sng" baseline="0" dirty="0" smtClean="0">
                <a:latin typeface="Times New Roman" pitchFamily="18" charset="0"/>
              </a:rPr>
              <a:t> </a:t>
            </a:r>
            <a:r>
              <a:rPr lang="en-GB" b="1" i="1" u="sng" baseline="0" dirty="0" err="1" smtClean="0">
                <a:latin typeface="Times New Roman" pitchFamily="18" charset="0"/>
              </a:rPr>
              <a:t>activo</a:t>
            </a:r>
            <a:r>
              <a:rPr lang="en-GB" b="1" i="1" u="sng" baseline="0" dirty="0" smtClean="0">
                <a:latin typeface="Times New Roman" pitchFamily="18" charset="0"/>
              </a:rPr>
              <a:t> </a:t>
            </a:r>
            <a:r>
              <a:rPr lang="en-GB" b="1" i="1" u="sng" baseline="0" dirty="0" err="1" smtClean="0">
                <a:latin typeface="Times New Roman" pitchFamily="18" charset="0"/>
              </a:rPr>
              <a:t>durante</a:t>
            </a:r>
            <a:r>
              <a:rPr lang="en-GB" b="1" i="1" u="sng" baseline="0" dirty="0" smtClean="0">
                <a:latin typeface="Times New Roman" pitchFamily="18" charset="0"/>
              </a:rPr>
              <a:t> </a:t>
            </a:r>
            <a:r>
              <a:rPr lang="en-GB" b="1" i="1" u="sng" baseline="0" dirty="0" err="1" smtClean="0">
                <a:latin typeface="Times New Roman" pitchFamily="18" charset="0"/>
              </a:rPr>
              <a:t>todo</a:t>
            </a:r>
            <a:r>
              <a:rPr lang="en-GB" b="1" i="1" u="sng" baseline="0" dirty="0" smtClean="0">
                <a:latin typeface="Times New Roman" pitchFamily="18" charset="0"/>
              </a:rPr>
              <a:t> el </a:t>
            </a:r>
            <a:r>
              <a:rPr lang="en-GB" b="1" i="1" u="sng" baseline="0" dirty="0" err="1" smtClean="0">
                <a:latin typeface="Times New Roman" pitchFamily="18" charset="0"/>
              </a:rPr>
              <a:t>curso</a:t>
            </a:r>
            <a:r>
              <a:rPr lang="en-GB" b="1" i="1" u="sng" baseline="0" dirty="0" smtClean="0">
                <a:latin typeface="Times New Roman" pitchFamily="18" charset="0"/>
              </a:rPr>
              <a:t> de la </a:t>
            </a:r>
            <a:r>
              <a:rPr lang="en-GB" b="1" i="1" u="sng" baseline="0" dirty="0" err="1" smtClean="0">
                <a:latin typeface="Times New Roman" pitchFamily="18" charset="0"/>
              </a:rPr>
              <a:t>enfermedad</a:t>
            </a:r>
            <a:r>
              <a:rPr lang="en-GB" b="1" i="1" u="sng" baseline="0" dirty="0" smtClean="0">
                <a:latin typeface="Times New Roman" pitchFamily="18" charset="0"/>
              </a:rPr>
              <a:t> y a </a:t>
            </a:r>
            <a:r>
              <a:rPr lang="en-GB" b="1" i="1" u="sng" baseline="0" dirty="0" err="1" smtClean="0">
                <a:latin typeface="Times New Roman" pitchFamily="18" charset="0"/>
              </a:rPr>
              <a:t>pesar</a:t>
            </a:r>
            <a:r>
              <a:rPr lang="en-GB" b="1" i="1" u="sng" baseline="0" dirty="0" smtClean="0">
                <a:latin typeface="Times New Roman" pitchFamily="18" charset="0"/>
              </a:rPr>
              <a:t> de </a:t>
            </a:r>
            <a:r>
              <a:rPr lang="en-GB" b="1" i="1" u="sng" baseline="0" dirty="0" err="1" smtClean="0">
                <a:latin typeface="Times New Roman" pitchFamily="18" charset="0"/>
              </a:rPr>
              <a:t>todos</a:t>
            </a:r>
            <a:r>
              <a:rPr lang="en-GB" b="1" i="1" u="sng" baseline="0" dirty="0" smtClean="0">
                <a:latin typeface="Times New Roman" pitchFamily="18" charset="0"/>
              </a:rPr>
              <a:t> los </a:t>
            </a:r>
            <a:r>
              <a:rPr lang="en-GB" b="1" i="1" u="sng" baseline="0" dirty="0" err="1" smtClean="0">
                <a:latin typeface="Times New Roman" pitchFamily="18" charset="0"/>
              </a:rPr>
              <a:t>tratamientos</a:t>
            </a:r>
            <a:r>
              <a:rPr lang="en-GB" b="1" i="1" u="sng" baseline="0" dirty="0" smtClean="0">
                <a:latin typeface="Times New Roman" pitchFamily="18" charset="0"/>
              </a:rPr>
              <a:t> </a:t>
            </a:r>
            <a:r>
              <a:rPr lang="en-GB" b="1" i="1" u="sng" baseline="0" dirty="0" err="1" smtClean="0">
                <a:latin typeface="Times New Roman" pitchFamily="18" charset="0"/>
              </a:rPr>
              <a:t>disponibles</a:t>
            </a:r>
            <a:r>
              <a:rPr lang="en-GB" b="1" i="1" u="sng" baseline="0" dirty="0" smtClean="0">
                <a:latin typeface="Times New Roman" pitchFamily="18" charset="0"/>
              </a:rPr>
              <a:t> </a:t>
            </a:r>
            <a:r>
              <a:rPr lang="en-GB" b="1" i="1" u="sng" baseline="0" dirty="0" err="1" smtClean="0">
                <a:latin typeface="Times New Roman" pitchFamily="18" charset="0"/>
              </a:rPr>
              <a:t>hoy</a:t>
            </a:r>
            <a:r>
              <a:rPr lang="en-GB" b="1" i="1" u="sng" baseline="0" dirty="0" smtClean="0">
                <a:latin typeface="Times New Roman" pitchFamily="18" charset="0"/>
              </a:rPr>
              <a:t> </a:t>
            </a:r>
            <a:r>
              <a:rPr lang="en-GB" b="1" i="1" u="sng" baseline="0" dirty="0" err="1" smtClean="0">
                <a:latin typeface="Times New Roman" pitchFamily="18" charset="0"/>
              </a:rPr>
              <a:t>día</a:t>
            </a:r>
            <a:r>
              <a:rPr lang="en-GB" b="1" i="1" u="sng" baseline="0" dirty="0" smtClean="0">
                <a:latin typeface="Times New Roman" pitchFamily="18" charset="0"/>
              </a:rPr>
              <a:t> </a:t>
            </a:r>
            <a:r>
              <a:rPr lang="en-GB" b="1" i="1" u="sng" baseline="0" dirty="0" err="1" smtClean="0">
                <a:latin typeface="Times New Roman" pitchFamily="18" charset="0"/>
              </a:rPr>
              <a:t>apara</a:t>
            </a:r>
            <a:r>
              <a:rPr lang="en-GB" b="1" i="1" u="sng" baseline="0" dirty="0" smtClean="0">
                <a:latin typeface="Times New Roman" pitchFamily="18" charset="0"/>
              </a:rPr>
              <a:t> </a:t>
            </a:r>
            <a:r>
              <a:rPr lang="en-GB" b="1" i="1" u="sng" baseline="0" dirty="0" err="1" smtClean="0">
                <a:latin typeface="Times New Roman" pitchFamily="18" charset="0"/>
              </a:rPr>
              <a:t>esta</a:t>
            </a:r>
            <a:r>
              <a:rPr lang="en-GB" b="1" i="1" u="sng" baseline="0" dirty="0" smtClean="0">
                <a:latin typeface="Times New Roman" pitchFamily="18" charset="0"/>
              </a:rPr>
              <a:t> </a:t>
            </a:r>
            <a:r>
              <a:rPr lang="en-GB" b="1" i="1" u="sng" baseline="0" dirty="0" err="1" smtClean="0">
                <a:latin typeface="Times New Roman" pitchFamily="18" charset="0"/>
              </a:rPr>
              <a:t>enfermedad</a:t>
            </a:r>
            <a:r>
              <a:rPr lang="en-GB" b="1" i="1" u="sng" baseline="0" dirty="0" smtClean="0">
                <a:latin typeface="Times New Roman" pitchFamily="18" charset="0"/>
              </a:rPr>
              <a:t>.</a:t>
            </a:r>
            <a:endParaRPr lang="en-GB" b="1" i="1" u="sng" dirty="0" smtClean="0">
              <a:latin typeface="Times New Roman" pitchFamily="18" charset="0"/>
            </a:endParaRPr>
          </a:p>
          <a:p>
            <a:pPr eaLnBrk="1" hangingPunct="1">
              <a:spcBef>
                <a:spcPct val="0"/>
              </a:spcBef>
            </a:pPr>
            <a:r>
              <a:rPr lang="en-GB" b="1" u="sng" dirty="0" smtClean="0">
                <a:latin typeface="Times New Roman" pitchFamily="18" charset="0"/>
              </a:rPr>
              <a:t>El RA se </a:t>
            </a:r>
            <a:r>
              <a:rPr lang="en-GB" b="1" u="sng" dirty="0" err="1" smtClean="0">
                <a:latin typeface="Times New Roman" pitchFamily="18" charset="0"/>
              </a:rPr>
              <a:t>mantiene</a:t>
            </a:r>
            <a:r>
              <a:rPr lang="en-GB" b="1" u="sng" dirty="0" smtClean="0">
                <a:latin typeface="Times New Roman" pitchFamily="18" charset="0"/>
              </a:rPr>
              <a:t> </a:t>
            </a:r>
            <a:r>
              <a:rPr lang="en-GB" b="1" u="sng" dirty="0" err="1" smtClean="0">
                <a:latin typeface="Times New Roman" pitchFamily="18" charset="0"/>
              </a:rPr>
              <a:t>activo</a:t>
            </a:r>
            <a:r>
              <a:rPr lang="en-GB" b="1" u="sng" dirty="0" smtClean="0">
                <a:latin typeface="Times New Roman" pitchFamily="18" charset="0"/>
              </a:rPr>
              <a:t> a lo largo de </a:t>
            </a:r>
            <a:r>
              <a:rPr lang="en-GB" b="1" u="sng" dirty="0" err="1" smtClean="0">
                <a:latin typeface="Times New Roman" pitchFamily="18" charset="0"/>
              </a:rPr>
              <a:t>toda</a:t>
            </a:r>
            <a:r>
              <a:rPr lang="en-GB" b="1" u="sng" baseline="0" dirty="0" smtClean="0">
                <a:latin typeface="Times New Roman" pitchFamily="18" charset="0"/>
              </a:rPr>
              <a:t> la </a:t>
            </a:r>
            <a:r>
              <a:rPr lang="en-GB" b="1" u="sng" baseline="0" dirty="0" err="1" smtClean="0">
                <a:latin typeface="Times New Roman" pitchFamily="18" charset="0"/>
              </a:rPr>
              <a:t>evolución</a:t>
            </a:r>
            <a:r>
              <a:rPr lang="en-GB" b="1" u="sng" baseline="0" dirty="0" smtClean="0">
                <a:latin typeface="Times New Roman" pitchFamily="18" charset="0"/>
              </a:rPr>
              <a:t> del </a:t>
            </a:r>
            <a:r>
              <a:rPr lang="en-GB" b="1" u="sng" baseline="0" dirty="0" err="1" smtClean="0">
                <a:latin typeface="Times New Roman" pitchFamily="18" charset="0"/>
              </a:rPr>
              <a:t>cáncer</a:t>
            </a:r>
            <a:r>
              <a:rPr lang="en-GB" b="1" u="sng" baseline="0" dirty="0" smtClean="0">
                <a:latin typeface="Times New Roman" pitchFamily="18" charset="0"/>
              </a:rPr>
              <a:t> de </a:t>
            </a:r>
            <a:r>
              <a:rPr lang="en-GB" b="1" u="sng" baseline="0" dirty="0" err="1" smtClean="0">
                <a:latin typeface="Times New Roman" pitchFamily="18" charset="0"/>
              </a:rPr>
              <a:t>próstata</a:t>
            </a:r>
            <a:r>
              <a:rPr lang="en-GB" b="1" u="sng" baseline="0" dirty="0" smtClean="0">
                <a:latin typeface="Times New Roman" pitchFamily="18" charset="0"/>
              </a:rPr>
              <a:t>. </a:t>
            </a:r>
            <a:r>
              <a:rPr lang="en-GB" b="1" i="1" u="sng" baseline="0" dirty="0" err="1" smtClean="0">
                <a:latin typeface="Times New Roman" pitchFamily="18" charset="0"/>
              </a:rPr>
              <a:t>Por</a:t>
            </a:r>
            <a:r>
              <a:rPr lang="en-GB" b="1" i="1" u="sng" baseline="0" dirty="0" smtClean="0">
                <a:latin typeface="Times New Roman" pitchFamily="18" charset="0"/>
              </a:rPr>
              <a:t> </a:t>
            </a:r>
            <a:r>
              <a:rPr lang="en-GB" b="1" i="1" u="sng" baseline="0" dirty="0" err="1" smtClean="0">
                <a:latin typeface="Times New Roman" pitchFamily="18" charset="0"/>
              </a:rPr>
              <a:t>consiguiente</a:t>
            </a:r>
            <a:r>
              <a:rPr lang="en-GB" b="1" i="1" u="sng" baseline="0" dirty="0" smtClean="0">
                <a:latin typeface="Times New Roman" pitchFamily="18" charset="0"/>
              </a:rPr>
              <a:t> EL RA SE CONVIERTE EN UNA DIANA TERAPÉUTICA FUNDAMENTAL EN ESTA ENFERMEDAD.</a:t>
            </a:r>
            <a:endParaRPr lang="en-GB" b="1" i="1" u="sng" dirty="0" smtClean="0">
              <a:latin typeface="Times New Roman" pitchFamily="18" charset="0"/>
            </a:endParaRPr>
          </a:p>
          <a:p>
            <a:pPr eaLnBrk="1" hangingPunct="1">
              <a:spcBef>
                <a:spcPct val="0"/>
              </a:spcBef>
            </a:pPr>
            <a:endParaRPr lang="en-GB" b="0" u="none" dirty="0" smtClean="0">
              <a:latin typeface="Times New Roman" pitchFamily="18" charset="0"/>
            </a:endParaRPr>
          </a:p>
          <a:p>
            <a:pPr eaLnBrk="1" hangingPunct="1">
              <a:spcBef>
                <a:spcPct val="0"/>
              </a:spcBef>
            </a:pPr>
            <a:r>
              <a:rPr lang="en-GB" b="1" u="sng" dirty="0" smtClean="0">
                <a:latin typeface="Times New Roman" pitchFamily="18" charset="0"/>
              </a:rPr>
              <a:t>El</a:t>
            </a:r>
            <a:r>
              <a:rPr lang="en-GB" b="1" u="sng" baseline="0" dirty="0" smtClean="0">
                <a:latin typeface="Times New Roman" pitchFamily="18" charset="0"/>
              </a:rPr>
              <a:t> ca de </a:t>
            </a:r>
            <a:r>
              <a:rPr lang="en-GB" b="1" u="sng" baseline="0" dirty="0" err="1" smtClean="0">
                <a:latin typeface="Times New Roman" pitchFamily="18" charset="0"/>
              </a:rPr>
              <a:t>próstata</a:t>
            </a:r>
            <a:r>
              <a:rPr lang="en-GB" b="1" u="sng" baseline="0" dirty="0" smtClean="0">
                <a:latin typeface="Times New Roman" pitchFamily="18" charset="0"/>
              </a:rPr>
              <a:t> </a:t>
            </a:r>
            <a:r>
              <a:rPr lang="en-GB" b="1" u="sng" baseline="0" dirty="0" err="1" smtClean="0">
                <a:latin typeface="Times New Roman" pitchFamily="18" charset="0"/>
              </a:rPr>
              <a:t>progresa</a:t>
            </a:r>
            <a:r>
              <a:rPr lang="en-GB" b="1" u="sng" baseline="0" dirty="0" smtClean="0">
                <a:latin typeface="Times New Roman" pitchFamily="18" charset="0"/>
              </a:rPr>
              <a:t> </a:t>
            </a:r>
            <a:r>
              <a:rPr lang="en-GB" b="1" u="sng" baseline="0" dirty="0" err="1" smtClean="0">
                <a:latin typeface="Times New Roman" pitchFamily="18" charset="0"/>
              </a:rPr>
              <a:t>porque</a:t>
            </a:r>
            <a:r>
              <a:rPr lang="en-GB" b="1" u="sng" baseline="0" dirty="0" smtClean="0">
                <a:latin typeface="Times New Roman" pitchFamily="18" charset="0"/>
              </a:rPr>
              <a:t> el RA se </a:t>
            </a:r>
            <a:r>
              <a:rPr lang="en-GB" b="1" u="sng" baseline="0" dirty="0" err="1" smtClean="0">
                <a:latin typeface="Times New Roman" pitchFamily="18" charset="0"/>
              </a:rPr>
              <a:t>mantiene</a:t>
            </a:r>
            <a:r>
              <a:rPr lang="en-GB" b="1" u="sng" baseline="0" dirty="0" smtClean="0">
                <a:latin typeface="Times New Roman" pitchFamily="18" charset="0"/>
              </a:rPr>
              <a:t> </a:t>
            </a:r>
            <a:r>
              <a:rPr lang="en-GB" b="1" u="sng" baseline="0" dirty="0" err="1" smtClean="0">
                <a:latin typeface="Times New Roman" pitchFamily="18" charset="0"/>
              </a:rPr>
              <a:t>activo</a:t>
            </a:r>
            <a:r>
              <a:rPr lang="en-GB" b="1" u="sng" baseline="0" dirty="0" smtClean="0">
                <a:latin typeface="Times New Roman" pitchFamily="18" charset="0"/>
              </a:rPr>
              <a:t> </a:t>
            </a:r>
            <a:r>
              <a:rPr lang="en-GB" b="1" u="sng" baseline="0" dirty="0" err="1" smtClean="0">
                <a:latin typeface="Times New Roman" pitchFamily="18" charset="0"/>
              </a:rPr>
              <a:t>durante</a:t>
            </a:r>
            <a:r>
              <a:rPr lang="en-GB" b="1" u="sng" baseline="0" dirty="0" smtClean="0">
                <a:latin typeface="Times New Roman" pitchFamily="18" charset="0"/>
              </a:rPr>
              <a:t> </a:t>
            </a:r>
            <a:r>
              <a:rPr lang="en-GB" b="1" u="sng" baseline="0" dirty="0" err="1" smtClean="0">
                <a:latin typeface="Times New Roman" pitchFamily="18" charset="0"/>
              </a:rPr>
              <a:t>todo</a:t>
            </a:r>
            <a:r>
              <a:rPr lang="en-GB" b="1" u="sng" baseline="0" dirty="0" smtClean="0">
                <a:latin typeface="Times New Roman" pitchFamily="18" charset="0"/>
              </a:rPr>
              <a:t> el </a:t>
            </a:r>
            <a:r>
              <a:rPr lang="en-GB" b="1" u="sng" baseline="0" dirty="0" err="1" smtClean="0">
                <a:latin typeface="Times New Roman" pitchFamily="18" charset="0"/>
              </a:rPr>
              <a:t>curso</a:t>
            </a:r>
            <a:r>
              <a:rPr lang="en-GB" b="1" u="sng" baseline="0" dirty="0" smtClean="0">
                <a:latin typeface="Times New Roman" pitchFamily="18" charset="0"/>
              </a:rPr>
              <a:t> de la </a:t>
            </a:r>
            <a:r>
              <a:rPr lang="en-GB" b="1" u="sng" baseline="0" dirty="0" err="1" smtClean="0">
                <a:latin typeface="Times New Roman" pitchFamily="18" charset="0"/>
              </a:rPr>
              <a:t>enfermedad</a:t>
            </a:r>
            <a:r>
              <a:rPr lang="en-GB" b="1" u="sng" baseline="0" dirty="0" smtClean="0">
                <a:latin typeface="Times New Roman" pitchFamily="18" charset="0"/>
              </a:rPr>
              <a:t> y a </a:t>
            </a:r>
            <a:r>
              <a:rPr lang="en-GB" b="1" u="sng" baseline="0" dirty="0" err="1" smtClean="0">
                <a:latin typeface="Times New Roman" pitchFamily="18" charset="0"/>
              </a:rPr>
              <a:t>pesar</a:t>
            </a:r>
            <a:r>
              <a:rPr lang="en-GB" b="1" u="sng" baseline="0" dirty="0" smtClean="0">
                <a:latin typeface="Times New Roman" pitchFamily="18" charset="0"/>
              </a:rPr>
              <a:t> de </a:t>
            </a:r>
            <a:r>
              <a:rPr lang="en-GB" b="1" u="sng" baseline="0" dirty="0" err="1" smtClean="0">
                <a:latin typeface="Times New Roman" pitchFamily="18" charset="0"/>
              </a:rPr>
              <a:t>todos</a:t>
            </a:r>
            <a:r>
              <a:rPr lang="en-GB" b="1" u="sng" baseline="0" dirty="0" smtClean="0">
                <a:latin typeface="Times New Roman" pitchFamily="18" charset="0"/>
              </a:rPr>
              <a:t> los </a:t>
            </a:r>
            <a:r>
              <a:rPr lang="en-GB" b="1" u="sng" baseline="0" dirty="0" err="1" smtClean="0">
                <a:latin typeface="Times New Roman" pitchFamily="18" charset="0"/>
              </a:rPr>
              <a:t>tratamientos</a:t>
            </a:r>
            <a:r>
              <a:rPr lang="en-GB" b="1" u="sng" baseline="0" dirty="0" smtClean="0">
                <a:latin typeface="Times New Roman" pitchFamily="18" charset="0"/>
              </a:rPr>
              <a:t> </a:t>
            </a:r>
            <a:r>
              <a:rPr lang="en-GB" b="1" u="sng" baseline="0" dirty="0" err="1" smtClean="0">
                <a:latin typeface="Times New Roman" pitchFamily="18" charset="0"/>
              </a:rPr>
              <a:t>disponibles</a:t>
            </a:r>
            <a:r>
              <a:rPr lang="en-GB" b="1" u="sng" baseline="0" dirty="0" smtClean="0">
                <a:latin typeface="Times New Roman" pitchFamily="18" charset="0"/>
              </a:rPr>
              <a:t> hoy </a:t>
            </a:r>
            <a:r>
              <a:rPr lang="en-GB" b="1" u="sng" baseline="0" dirty="0" err="1" smtClean="0">
                <a:latin typeface="Times New Roman" pitchFamily="18" charset="0"/>
              </a:rPr>
              <a:t>día</a:t>
            </a:r>
            <a:r>
              <a:rPr lang="en-GB" b="1" u="sng" baseline="0" dirty="0" smtClean="0">
                <a:latin typeface="Times New Roman" pitchFamily="18" charset="0"/>
              </a:rPr>
              <a:t> </a:t>
            </a:r>
            <a:r>
              <a:rPr lang="en-GB" b="1" u="sng" baseline="0" dirty="0" err="1" smtClean="0">
                <a:latin typeface="Times New Roman" pitchFamily="18" charset="0"/>
              </a:rPr>
              <a:t>apara</a:t>
            </a:r>
            <a:r>
              <a:rPr lang="en-GB" b="1" u="sng" baseline="0" dirty="0" smtClean="0">
                <a:latin typeface="Times New Roman" pitchFamily="18" charset="0"/>
              </a:rPr>
              <a:t> </a:t>
            </a:r>
            <a:r>
              <a:rPr lang="en-GB" b="1" u="sng" baseline="0" dirty="0" err="1" smtClean="0">
                <a:latin typeface="Times New Roman" pitchFamily="18" charset="0"/>
              </a:rPr>
              <a:t>esta</a:t>
            </a:r>
            <a:r>
              <a:rPr lang="en-GB" b="1" u="sng" baseline="0" dirty="0" smtClean="0">
                <a:latin typeface="Times New Roman" pitchFamily="18" charset="0"/>
              </a:rPr>
              <a:t> </a:t>
            </a:r>
            <a:r>
              <a:rPr lang="en-GB" b="1" u="sng" baseline="0" dirty="0" err="1" smtClean="0">
                <a:latin typeface="Times New Roman" pitchFamily="18" charset="0"/>
              </a:rPr>
              <a:t>enfermedad</a:t>
            </a:r>
            <a:r>
              <a:rPr lang="en-GB" b="1" u="sng" baseline="0" dirty="0" smtClean="0">
                <a:latin typeface="Times New Roman" pitchFamily="18" charset="0"/>
              </a:rPr>
              <a:t>.</a:t>
            </a:r>
            <a:endParaRPr lang="en-GB" b="1" u="sng" dirty="0" smtClean="0">
              <a:latin typeface="Times New Roman" pitchFamily="18" charset="0"/>
            </a:endParaRPr>
          </a:p>
          <a:p>
            <a:pPr eaLnBrk="1" hangingPunct="1">
              <a:spcBef>
                <a:spcPct val="0"/>
              </a:spcBef>
            </a:pPr>
            <a:r>
              <a:rPr lang="en-GB" b="1" u="sng" dirty="0" smtClean="0">
                <a:latin typeface="Times New Roman" pitchFamily="18" charset="0"/>
              </a:rPr>
              <a:t>El RA se </a:t>
            </a:r>
            <a:r>
              <a:rPr lang="en-GB" b="1" u="sng" dirty="0" err="1" smtClean="0">
                <a:latin typeface="Times New Roman" pitchFamily="18" charset="0"/>
              </a:rPr>
              <a:t>mantiene</a:t>
            </a:r>
            <a:r>
              <a:rPr lang="en-GB" b="1" u="sng" dirty="0" smtClean="0">
                <a:latin typeface="Times New Roman" pitchFamily="18" charset="0"/>
              </a:rPr>
              <a:t> </a:t>
            </a:r>
            <a:r>
              <a:rPr lang="en-GB" b="1" u="sng" dirty="0" err="1" smtClean="0">
                <a:latin typeface="Times New Roman" pitchFamily="18" charset="0"/>
              </a:rPr>
              <a:t>activo</a:t>
            </a:r>
            <a:r>
              <a:rPr lang="en-GB" b="1" u="sng" dirty="0" smtClean="0">
                <a:latin typeface="Times New Roman" pitchFamily="18" charset="0"/>
              </a:rPr>
              <a:t> a lo largo de </a:t>
            </a:r>
            <a:r>
              <a:rPr lang="en-GB" b="1" u="sng" dirty="0" err="1" smtClean="0">
                <a:latin typeface="Times New Roman" pitchFamily="18" charset="0"/>
              </a:rPr>
              <a:t>toda</a:t>
            </a:r>
            <a:r>
              <a:rPr lang="en-GB" b="1" u="sng" baseline="0" dirty="0" smtClean="0">
                <a:latin typeface="Times New Roman" pitchFamily="18" charset="0"/>
              </a:rPr>
              <a:t> la </a:t>
            </a:r>
            <a:r>
              <a:rPr lang="en-GB" b="1" u="sng" baseline="0" dirty="0" err="1" smtClean="0">
                <a:latin typeface="Times New Roman" pitchFamily="18" charset="0"/>
              </a:rPr>
              <a:t>evolución</a:t>
            </a:r>
            <a:r>
              <a:rPr lang="en-GB" b="1" u="sng" baseline="0" dirty="0" smtClean="0">
                <a:latin typeface="Times New Roman" pitchFamily="18" charset="0"/>
              </a:rPr>
              <a:t> del </a:t>
            </a:r>
            <a:r>
              <a:rPr lang="en-GB" b="1" u="sng" baseline="0" dirty="0" err="1" smtClean="0">
                <a:latin typeface="Times New Roman" pitchFamily="18" charset="0"/>
              </a:rPr>
              <a:t>cáncer</a:t>
            </a:r>
            <a:r>
              <a:rPr lang="en-GB" b="1" u="sng" baseline="0" dirty="0" smtClean="0">
                <a:latin typeface="Times New Roman" pitchFamily="18" charset="0"/>
              </a:rPr>
              <a:t> de </a:t>
            </a:r>
            <a:r>
              <a:rPr lang="en-GB" b="1" u="sng" baseline="0" dirty="0" err="1" smtClean="0">
                <a:latin typeface="Times New Roman" pitchFamily="18" charset="0"/>
              </a:rPr>
              <a:t>próstata</a:t>
            </a:r>
            <a:r>
              <a:rPr lang="en-GB" b="1" u="sng" baseline="0" dirty="0" smtClean="0">
                <a:latin typeface="Times New Roman" pitchFamily="18" charset="0"/>
              </a:rPr>
              <a:t>. ASÍ EL RA SE CONVIERTE EN UNA DIANA TERAPÉUTICA FUNDAMENTAL EN ESTA ENFERMEDAD.</a:t>
            </a:r>
            <a:endParaRPr lang="en-GB" b="1" u="sng" dirty="0" smtClean="0">
              <a:latin typeface="Times New Roman" pitchFamily="18" charset="0"/>
            </a:endParaRPr>
          </a:p>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437317">
              <a:defRPr/>
            </a:pPr>
            <a:endParaRPr lang="en-US" dirty="0" smtClean="0"/>
          </a:p>
          <a:p>
            <a:pPr marL="218657" indent="-218657" defTabSz="437317">
              <a:buFont typeface="+mj-lt"/>
              <a:buAutoNum type="arabicPeriod"/>
              <a:defRPr/>
            </a:pPr>
            <a:endParaRPr lang="en-US" dirty="0" smtClean="0"/>
          </a:p>
          <a:p>
            <a:pPr marL="218657" indent="-218657">
              <a:buFont typeface="+mj-lt"/>
              <a:buAutoNum type="arabicPeriod"/>
              <a:defRPr/>
            </a:pPr>
            <a:endParaRPr lang="en-GB" dirty="0"/>
          </a:p>
          <a:p>
            <a:pPr marL="218657" indent="-218657" defTabSz="437317">
              <a:buFont typeface="+mj-lt"/>
              <a:buAutoNum type="arabicPeriod"/>
              <a:defRPr/>
            </a:pPr>
            <a:endParaRPr lang="en-US" dirty="0" smtClean="0"/>
          </a:p>
          <a:p>
            <a:pPr marL="218657" indent="-218657" defTabSz="437317">
              <a:buFont typeface="+mj-lt"/>
              <a:buAutoNum type="arabicPeriod"/>
              <a:defRPr/>
            </a:pPr>
            <a:endParaRPr lang="en-US" dirty="0" smtClean="0"/>
          </a:p>
        </p:txBody>
      </p:sp>
      <p:sp>
        <p:nvSpPr>
          <p:cNvPr id="1022980" name="Slide Number Placeholder 3"/>
          <p:cNvSpPr>
            <a:spLocks noGrp="1"/>
          </p:cNvSpPr>
          <p:nvPr>
            <p:ph type="sldNum" sz="quarter" idx="5"/>
          </p:nvPr>
        </p:nvSpPr>
        <p:spPr>
          <a:noFill/>
        </p:spPr>
        <p:txBody>
          <a:bodyPr/>
          <a:lstStyle/>
          <a:p>
            <a:fld id="{980893F4-FF93-4F86-8ADE-995417F13326}" type="slidenum">
              <a:rPr lang="en-US" smtClean="0">
                <a:solidFill>
                  <a:srgbClr val="000000"/>
                </a:solidFill>
              </a:rPr>
              <a:pPr/>
              <a:t>40</a:t>
            </a:fld>
            <a:endParaRPr 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p:nvPr>
        </p:nvSpPr>
        <p:spPr>
          <a:noFill/>
          <a:ln>
            <a:miter lim="800000"/>
            <a:headEnd/>
            <a:tailEnd/>
          </a:ln>
        </p:spPr>
        <p:txBody>
          <a:bodyPr/>
          <a:lstStyle/>
          <a:p>
            <a:fld id="{40A212C4-011B-4145-B279-02F81E3E9CA2}" type="slidenum">
              <a:rPr lang="es-ES" altLang="en-US">
                <a:solidFill>
                  <a:prstClr val="white"/>
                </a:solidFill>
              </a:rPr>
              <a:pPr/>
              <a:t>41</a:t>
            </a:fld>
            <a:endParaRPr lang="es-ES" altLang="en-US">
              <a:solidFill>
                <a:prstClr val="white"/>
              </a:solidFill>
            </a:endParaRPr>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noFill/>
        </p:spPr>
        <p:txBody>
          <a:bodyPr/>
          <a:lstStyle/>
          <a:p>
            <a:pPr eaLnBrk="1" hangingPunct="1">
              <a:spcBef>
                <a:spcPct val="0"/>
              </a:spcBef>
            </a:pPr>
            <a:r>
              <a:rPr lang="es-ES" altLang="en-US" smtClean="0">
                <a:latin typeface="Times New Roman" pitchFamily="18" charset="0"/>
              </a:rPr>
              <a:t>A partir de 2010 ha llegado la revolución al cáncer de próstata resistente a castración  tras prog a la deprivación androgénica, lo que se conoce como CP resistente a la castración con estos 5 fármacoa nuevo </a:t>
            </a:r>
          </a:p>
          <a:p>
            <a:pPr eaLnBrk="1" hangingPunct="1">
              <a:spcBef>
                <a:spcPct val="0"/>
              </a:spcBef>
            </a:pPr>
            <a:r>
              <a:rPr lang="es-ES" altLang="en-US" smtClean="0">
                <a:latin typeface="Times New Roman" pitchFamily="18" charset="0"/>
              </a:rPr>
              <a:t>CON ESTOS NUEVOS FÁRMACOS NO ESTÁ LEJOS LA CONSIDERACIÓN DEL CA DE PRÓSTATA AVANXXZADO COMO ENFERMEDAD CRÓNICA</a:t>
            </a:r>
          </a:p>
          <a:p>
            <a:pPr eaLnBrk="1" hangingPunct="1">
              <a:spcBef>
                <a:spcPct val="0"/>
              </a:spcBef>
            </a:pPr>
            <a:endParaRPr lang="es-ES" altLang="en-US" smtClean="0">
              <a:latin typeface="Times New Roman" pitchFamily="18" charset="0"/>
            </a:endParaRPr>
          </a:p>
          <a:p>
            <a:pPr eaLnBrk="1" hangingPunct="1">
              <a:spcBef>
                <a:spcPct val="0"/>
              </a:spcBef>
            </a:pPr>
            <a:r>
              <a:rPr lang="es-ES" altLang="en-US" smtClean="0">
                <a:latin typeface="Times New Roman" pitchFamily="18" charset="0"/>
              </a:rPr>
              <a:t>N el CPRC que au,mentan la S y un 6º que no lo hace 5 nuevos agentes eClasificados por el año de su aprobación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 dirty="0" smtClean="0"/>
              <a:t>QUÉ ELEGIMOS TRAS TAXOTERE</a:t>
            </a:r>
            <a:endParaRPr lang="es-ES" dirty="0"/>
          </a:p>
        </p:txBody>
      </p:sp>
      <p:sp>
        <p:nvSpPr>
          <p:cNvPr id="4" name="Marcador de número de diapositiva 3"/>
          <p:cNvSpPr>
            <a:spLocks noGrp="1"/>
          </p:cNvSpPr>
          <p:nvPr>
            <p:ph type="sldNum" sz="quarter" idx="10"/>
          </p:nvPr>
        </p:nvSpPr>
        <p:spPr/>
        <p:txBody>
          <a:bodyPr/>
          <a:lstStyle/>
          <a:p>
            <a:fld id="{8E348C7B-73EC-4B1F-BE71-799CCB634AC9}" type="slidenum">
              <a:rPr lang="es-ES" smtClean="0">
                <a:solidFill>
                  <a:prstClr val="black"/>
                </a:solidFill>
                <a:latin typeface="Calibri"/>
              </a:rPr>
              <a:pPr/>
              <a:t>42</a:t>
            </a:fld>
            <a:endParaRPr lang="es-ES">
              <a:solidFill>
                <a:prstClr val="black"/>
              </a:solidFill>
              <a:latin typeface="Calibri"/>
            </a:endParaRPr>
          </a:p>
        </p:txBody>
      </p:sp>
    </p:spTree>
    <p:extLst>
      <p:ext uri="{BB962C8B-B14F-4D97-AF65-F5344CB8AC3E}">
        <p14:creationId xmlns:p14="http://schemas.microsoft.com/office/powerpoint/2010/main" val="2688654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latin typeface="Arial" charset="0"/>
                <a:cs typeface="Arial" charset="0"/>
              </a:rPr>
              <a:t>Nada había que aumentase la supervivencia…hasta 2004</a:t>
            </a:r>
          </a:p>
          <a:p>
            <a:pPr eaLnBrk="1" hangingPunct="1"/>
            <a:r>
              <a:rPr lang="es-ES" dirty="0">
                <a:latin typeface="Arial" charset="0"/>
                <a:cs typeface="Arial" charset="0"/>
              </a:rPr>
              <a:t>8 años de desierto terapéutico</a:t>
            </a:r>
          </a:p>
        </p:txBody>
      </p:sp>
      <p:sp>
        <p:nvSpPr>
          <p:cNvPr id="280580" name="3 Marcador de número de diapositiva"/>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58C30C1-DC33-1C47-B18C-E6E4056974B9}" type="slidenum">
              <a:rPr lang="es-ES">
                <a:solidFill>
                  <a:srgbClr val="000000"/>
                </a:solidFill>
                <a:latin typeface="Calibri" charset="0"/>
              </a:rPr>
              <a:pPr eaLnBrk="1" hangingPunct="1"/>
              <a:t>45</a:t>
            </a:fld>
            <a:endParaRPr lang="es-ES">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latin typeface="Arial" charset="0"/>
                <a:cs typeface="Arial" charset="0"/>
              </a:rPr>
              <a:t>Nada había que aumentase la supervivencia…hasta 2004</a:t>
            </a:r>
          </a:p>
          <a:p>
            <a:pPr eaLnBrk="1" hangingPunct="1"/>
            <a:r>
              <a:rPr lang="es-ES" dirty="0">
                <a:latin typeface="Arial" charset="0"/>
                <a:cs typeface="Arial" charset="0"/>
              </a:rPr>
              <a:t>8 años de desierto terapéutico</a:t>
            </a:r>
          </a:p>
        </p:txBody>
      </p:sp>
      <p:sp>
        <p:nvSpPr>
          <p:cNvPr id="280580" name="3 Marcador de número de diapositiva"/>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58C30C1-DC33-1C47-B18C-E6E4056974B9}" type="slidenum">
              <a:rPr lang="es-ES">
                <a:solidFill>
                  <a:srgbClr val="000000"/>
                </a:solidFill>
                <a:latin typeface="Calibri" charset="0"/>
              </a:rPr>
              <a:pPr eaLnBrk="1" hangingPunct="1"/>
              <a:t>46</a:t>
            </a:fld>
            <a:endParaRPr lang="es-ES">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7"/>
          <p:cNvSpPr>
            <a:spLocks noGrp="1" noChangeArrowheads="1"/>
          </p:cNvSpPr>
          <p:nvPr>
            <p:ph type="sldNum" sz="quarter" idx="5"/>
          </p:nvPr>
        </p:nvSpPr>
        <p:spPr>
          <a:noFill/>
        </p:spPr>
        <p:txBody>
          <a:bodyPr/>
          <a:lstStyle/>
          <a:p>
            <a:fld id="{B2479014-7893-41D3-9651-8FABBCC945EA}" type="slidenum">
              <a:rPr lang="es-ES" smtClean="0">
                <a:solidFill>
                  <a:prstClr val="black"/>
                </a:solidFill>
              </a:rPr>
              <a:pPr/>
              <a:t>4</a:t>
            </a:fld>
            <a:endParaRPr lang="es-ES" smtClean="0">
              <a:solidFill>
                <a:prstClr val="black"/>
              </a:solidFill>
            </a:endParaRPr>
          </a:p>
        </p:txBody>
      </p:sp>
      <p:sp>
        <p:nvSpPr>
          <p:cNvPr id="1149955" name="Rectangle 2"/>
          <p:cNvSpPr>
            <a:spLocks noGrp="1" noRot="1" noChangeAspect="1" noChangeArrowheads="1" noTextEdit="1"/>
          </p:cNvSpPr>
          <p:nvPr>
            <p:ph type="sldImg"/>
          </p:nvPr>
        </p:nvSpPr>
        <p:spPr>
          <a:ln/>
        </p:spPr>
      </p:sp>
      <p:sp>
        <p:nvSpPr>
          <p:cNvPr id="1149956" name="Rectangle 3"/>
          <p:cNvSpPr>
            <a:spLocks noGrp="1" noChangeArrowheads="1"/>
          </p:cNvSpPr>
          <p:nvPr>
            <p:ph type="body" idx="1"/>
          </p:nvPr>
        </p:nvSpPr>
        <p:spPr>
          <a:noFill/>
          <a:ln/>
        </p:spPr>
        <p:txBody>
          <a:bodyPr/>
          <a:lstStyle/>
          <a:p>
            <a:pPr eaLnBrk="1" hangingPunct="1"/>
            <a:r>
              <a:rPr lang="es-ES" dirty="0" smtClean="0">
                <a:latin typeface="Arial" pitchFamily="34" charset="0"/>
                <a:ea typeface="ＭＳ Ｐゴシック" pitchFamily="34" charset="-128"/>
              </a:rPr>
              <a:t>Revisar incidencia en USA </a:t>
            </a:r>
            <a:r>
              <a:rPr lang="es-ES" dirty="0" err="1" smtClean="0">
                <a:latin typeface="Arial" pitchFamily="34" charset="0"/>
                <a:ea typeface="ＭＳ Ｐゴシック" pitchFamily="34" charset="-128"/>
              </a:rPr>
              <a:t>poor</a:t>
            </a:r>
            <a:r>
              <a:rPr lang="es-ES" dirty="0" smtClean="0">
                <a:latin typeface="Arial" pitchFamily="34" charset="0"/>
                <a:ea typeface="ＭＳ Ｐゴシック" pitchFamily="34" charset="-128"/>
              </a:rPr>
              <a:t> 100.000 </a:t>
            </a:r>
          </a:p>
          <a:p>
            <a:pPr eaLnBrk="1" hangingPunct="1"/>
            <a:r>
              <a:rPr lang="es-ES" dirty="0" smtClean="0">
                <a:latin typeface="Arial" pitchFamily="34" charset="0"/>
                <a:ea typeface="ＭＳ Ｐゴシック" pitchFamily="34" charset="-128"/>
              </a:rPr>
              <a:t>Recordemos que 1 de cada 7 mujeres padecerán </a:t>
            </a:r>
            <a:r>
              <a:rPr lang="es-ES" dirty="0" err="1" smtClean="0">
                <a:latin typeface="Arial" pitchFamily="34" charset="0"/>
                <a:ea typeface="ＭＳ Ｐゴシック" pitchFamily="34" charset="-128"/>
              </a:rPr>
              <a:t>céncer</a:t>
            </a:r>
            <a:r>
              <a:rPr lang="es-ES" dirty="0" smtClean="0">
                <a:latin typeface="Arial" pitchFamily="34" charset="0"/>
                <a:ea typeface="ＭＳ Ｐゴシック" pitchFamily="34" charset="-128"/>
              </a:rPr>
              <a:t> de mama </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latin typeface="Arial" pitchFamily="34" charset="0"/>
                <a:ea typeface="ＭＳ Ｐゴシック" pitchFamily="34" charset="-128"/>
              </a:rPr>
              <a:t> De hecho la mortalidad ha descendido porque se diagnostican en fases más precoces que tiene una mejor evolución…</a:t>
            </a:r>
            <a:endParaRPr lang="es-ES" dirty="0" smtClean="0">
              <a:latin typeface="Arial" pitchFamily="34" charset="0"/>
              <a:ea typeface="ＭＳ Ｐゴシック" pitchFamily="34" charset="-128"/>
            </a:endParaRPr>
          </a:p>
          <a:p>
            <a:pPr eaLnBrk="1" hangingPunct="1"/>
            <a:endParaRPr lang="es-ES" dirty="0"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F01DC-F9BA-46AB-931A-FB853604EE6E}" type="slidenum">
              <a:rPr lang="es-ES">
                <a:solidFill>
                  <a:prstClr val="black"/>
                </a:solidFill>
                <a:latin typeface="Calibri"/>
              </a:rPr>
              <a:pPr/>
              <a:t>47</a:t>
            </a:fld>
            <a:endParaRPr lang="es-ES">
              <a:solidFill>
                <a:prstClr val="black"/>
              </a:solidFill>
              <a:latin typeface="Calibri"/>
            </a:endParaRPr>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r>
              <a:rPr lang="es-ES"/>
              <a:t>Por fín en el año 2004 se comunican en el mismo número del NEJM los resultados de 2 estudios fase III que compoaraban el estándar paliativo de mitoxantrone  + prednisona frente a la combinación de docetaxel con estramustina o con prednisona.</a:t>
            </a:r>
          </a:p>
          <a:p>
            <a:r>
              <a:rPr lang="es-ES"/>
              <a:t>Vamos a referirnos al estudio TAX 327  que comparó docetaxel + prednisona con mitoxantrone + prednisona.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43E56-1EBE-431A-A37B-9FDF9C4B7031}" type="slidenum">
              <a:rPr lang="es-ES">
                <a:solidFill>
                  <a:prstClr val="black"/>
                </a:solidFill>
                <a:latin typeface="Calibri"/>
              </a:rPr>
              <a:pPr/>
              <a:t>48</a:t>
            </a:fld>
            <a:endParaRPr lang="es-ES">
              <a:solidFill>
                <a:prstClr val="black"/>
              </a:solidFill>
              <a:latin typeface="Calibri"/>
            </a:endParaRPr>
          </a:p>
        </p:txBody>
      </p:sp>
      <p:sp>
        <p:nvSpPr>
          <p:cNvPr id="585730" name="Rectangle 2"/>
          <p:cNvSpPr>
            <a:spLocks noGrp="1" noRot="1" noChangeAspect="1" noChangeArrowheads="1" noTextEdit="1"/>
          </p:cNvSpPr>
          <p:nvPr>
            <p:ph type="sldImg"/>
          </p:nvPr>
        </p:nvSpPr>
        <p:spPr>
          <a:xfrm>
            <a:off x="1146175" y="685800"/>
            <a:ext cx="4572000" cy="3429000"/>
          </a:xfrm>
          <a:ln/>
        </p:spPr>
      </p:sp>
      <p:sp>
        <p:nvSpPr>
          <p:cNvPr id="585731" name="Rectangle 3"/>
          <p:cNvSpPr>
            <a:spLocks noGrp="1" noChangeArrowheads="1"/>
          </p:cNvSpPr>
          <p:nvPr>
            <p:ph type="body" idx="1"/>
          </p:nvPr>
        </p:nvSpPr>
        <p:spPr>
          <a:xfrm>
            <a:off x="914400" y="4344988"/>
            <a:ext cx="5029200" cy="4113212"/>
          </a:xfrm>
        </p:spPr>
        <p:txBody>
          <a:bodyPr/>
          <a:lstStyle/>
          <a:p>
            <a:r>
              <a:rPr lang="es-ES"/>
              <a:t>Sin embargo el esquema trisemanal obtuvo una ventaja significativa en la mediana de S ( 18.9 meses vs 16, 4 meses, p=0.009, HR 0.76).</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ea typeface="MS PGothic" pitchFamily="34" charset="-128"/>
              </a:rPr>
              <a:pPr>
                <a:defRPr/>
              </a:pPr>
              <a:t>49</a:t>
            </a:fld>
            <a:endParaRPr lang="en-US">
              <a:solidFill>
                <a:srgbClr val="000000"/>
              </a:solidFill>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ea typeface="MS PGothic" pitchFamily="34" charset="-128"/>
              </a:rPr>
              <a:pPr>
                <a:defRPr/>
              </a:pPr>
              <a:t>50</a:t>
            </a:fld>
            <a:endParaRPr lang="en-US">
              <a:solidFill>
                <a:srgbClr val="000000"/>
              </a:solidFill>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Rot="1" noChangeAspect="1" noChangeArrowheads="1" noTextEdit="1"/>
          </p:cNvSpPr>
          <p:nvPr>
            <p:ph type="sldImg"/>
          </p:nvPr>
        </p:nvSpPr>
        <p:spPr>
          <a:ln/>
        </p:spPr>
      </p:sp>
      <p:sp>
        <p:nvSpPr>
          <p:cNvPr id="1320963" name="Rectangle 3"/>
          <p:cNvSpPr>
            <a:spLocks noGrp="1" noChangeArrowheads="1"/>
          </p:cNvSpPr>
          <p:nvPr>
            <p:ph type="body" idx="1"/>
          </p:nvPr>
        </p:nvSpPr>
        <p:spPr>
          <a:noFill/>
          <a:ln/>
        </p:spPr>
        <p:txBody>
          <a:bodyPr/>
          <a:lstStyle/>
          <a:p>
            <a:endParaRPr lang="es-ES_tradnl"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7"/>
          <p:cNvSpPr>
            <a:spLocks noGrp="1" noChangeArrowheads="1"/>
          </p:cNvSpPr>
          <p:nvPr>
            <p:ph type="sldNum" sz="quarter" idx="5"/>
          </p:nvPr>
        </p:nvSpPr>
        <p:spPr>
          <a:noFill/>
        </p:spPr>
        <p:txBody>
          <a:bodyPr/>
          <a:lstStyle/>
          <a:p>
            <a:fld id="{3009AFE9-0856-47D3-8A0C-4E1FB3B40B1F}" type="slidenum">
              <a:rPr lang="es-ES" smtClean="0">
                <a:solidFill>
                  <a:srgbClr val="000000"/>
                </a:solidFill>
                <a:latin typeface="Calibri"/>
              </a:rPr>
              <a:pPr/>
              <a:t>52</a:t>
            </a:fld>
            <a:endParaRPr lang="es-ES" smtClean="0">
              <a:solidFill>
                <a:srgbClr val="000000"/>
              </a:solidFill>
              <a:latin typeface="Calibri"/>
            </a:endParaRPr>
          </a:p>
        </p:txBody>
      </p:sp>
      <p:sp>
        <p:nvSpPr>
          <p:cNvPr id="1323011" name="Rectangle 2"/>
          <p:cNvSpPr>
            <a:spLocks noGrp="1" noRot="1" noChangeAspect="1" noChangeArrowheads="1" noTextEdit="1"/>
          </p:cNvSpPr>
          <p:nvPr>
            <p:ph type="sldImg"/>
          </p:nvPr>
        </p:nvSpPr>
        <p:spPr>
          <a:ln/>
        </p:spPr>
      </p:sp>
      <p:sp>
        <p:nvSpPr>
          <p:cNvPr id="1323012" name="Rectangle 3"/>
          <p:cNvSpPr>
            <a:spLocks noGrp="1" noChangeArrowheads="1"/>
          </p:cNvSpPr>
          <p:nvPr>
            <p:ph type="body" idx="1"/>
          </p:nvPr>
        </p:nvSpPr>
        <p:spPr>
          <a:noFill/>
          <a:ln/>
        </p:spPr>
        <p:txBody>
          <a:bodyPr/>
          <a:lstStyle/>
          <a:p>
            <a:pPr eaLnBrk="1" hangingPunct="1"/>
            <a:r>
              <a:rPr lang="es-ES" dirty="0" smtClean="0">
                <a:latin typeface="Arial" pitchFamily="34" charset="0"/>
                <a:ea typeface="ＭＳ Ｐゴシック" pitchFamily="34" charset="-128"/>
              </a:rPr>
              <a:t>Un muy interesante </a:t>
            </a:r>
            <a:r>
              <a:rPr lang="es-ES" dirty="0" err="1" smtClean="0">
                <a:latin typeface="Arial" pitchFamily="34" charset="0"/>
                <a:ea typeface="ＭＳ Ｐゴシック" pitchFamily="34" charset="-128"/>
              </a:rPr>
              <a:t>Hazard</a:t>
            </a:r>
            <a:r>
              <a:rPr lang="es-ES" dirty="0" smtClean="0">
                <a:latin typeface="Arial" pitchFamily="34" charset="0"/>
                <a:ea typeface="ＭＳ Ｐゴシック" pitchFamily="34" charset="-128"/>
              </a:rPr>
              <a:t> Ratio en una segunda línea de tratamiento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53</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132D8790-41A0-43AB-9A17-A97651F7337B}" type="slidenum">
              <a:rPr lang="en-US" sz="1200">
                <a:solidFill>
                  <a:srgbClr val="000000"/>
                </a:solidFill>
                <a:latin typeface="Calibri"/>
                <a:ea typeface="ＭＳ Ｐゴシック" pitchFamily="34" charset="-128"/>
                <a:cs typeface="Arial" pitchFamily="34" charset="0"/>
              </a:rPr>
              <a:pPr algn="r" fontAlgn="base">
                <a:spcBef>
                  <a:spcPct val="0"/>
                </a:spcBef>
                <a:spcAft>
                  <a:spcPct val="0"/>
                </a:spcAft>
              </a:pPr>
              <a:t>55</a:t>
            </a:fld>
            <a:endParaRPr lang="en-US" sz="1200">
              <a:solidFill>
                <a:srgbClr val="000000"/>
              </a:solidFill>
              <a:latin typeface="Calibri"/>
              <a:ea typeface="ＭＳ Ｐゴシック" pitchFamily="34" charset="-128"/>
              <a:cs typeface="Arial" pitchFamily="34" charset="0"/>
            </a:endParaRPr>
          </a:p>
        </p:txBody>
      </p:sp>
      <p:sp>
        <p:nvSpPr>
          <p:cNvPr id="1363971" name="Rectangle 2"/>
          <p:cNvSpPr>
            <a:spLocks noGrp="1" noRot="1" noChangeAspect="1" noChangeArrowheads="1" noTextEdit="1"/>
          </p:cNvSpPr>
          <p:nvPr>
            <p:ph type="sldImg"/>
          </p:nvPr>
        </p:nvSpPr>
        <p:spPr>
          <a:ln/>
        </p:spPr>
      </p:sp>
      <p:sp>
        <p:nvSpPr>
          <p:cNvPr id="1363972" name="Rectangle 3"/>
          <p:cNvSpPr>
            <a:spLocks noGrp="1" noChangeArrowheads="1"/>
          </p:cNvSpPr>
          <p:nvPr>
            <p:ph type="body" idx="1"/>
          </p:nvPr>
        </p:nvSpPr>
        <p:spPr>
          <a:noFill/>
          <a:ln/>
        </p:spPr>
        <p:txBody>
          <a:bodyPr/>
          <a:lstStyle/>
          <a:p>
            <a:pPr>
              <a:spcBef>
                <a:spcPct val="0"/>
              </a:spcBef>
            </a:pPr>
            <a:r>
              <a:rPr lang="en-US" smtClean="0">
                <a:latin typeface="Arial" pitchFamily="34" charset="0"/>
                <a:ea typeface="ＭＳ Ｐゴシック" pitchFamily="34" charset="-128"/>
              </a:rPr>
              <a:t>Abiraterone acetate is a novel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targeted</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androgen biosynthesis inhibitor</a:t>
            </a:r>
          </a:p>
          <a:p>
            <a:pPr>
              <a:spcBef>
                <a:spcPct val="0"/>
              </a:spcBef>
            </a:pPr>
            <a:r>
              <a:rPr lang="en-US" smtClean="0">
                <a:latin typeface="Arial" pitchFamily="34" charset="0"/>
                <a:ea typeface="ＭＳ Ｐゴシック" pitchFamily="34" charset="-128"/>
              </a:rPr>
              <a:t>As a specific inhibitor of CYP17, abiraterone acetate is active in both the testis and the adrenal gland, where its inhibitory activity ablates the production of testosterone and androgens, respectively</a:t>
            </a:r>
          </a:p>
          <a:p>
            <a:pPr>
              <a:spcBef>
                <a:spcPct val="0"/>
              </a:spcBef>
            </a:pPr>
            <a:r>
              <a:rPr lang="en-US" smtClean="0">
                <a:latin typeface="Arial" pitchFamily="34" charset="0"/>
                <a:ea typeface="ＭＳ Ｐゴシック" pitchFamily="34" charset="-128"/>
              </a:rPr>
              <a:t>In addition, abiraterone acetate inhibits extratesticular sources of testosterone normally produced within the tumor microenvironment, which would otherwise represent an important alternative source of androgen stimulation in a significant proportion of patients with prostate cancer</a:t>
            </a:r>
          </a:p>
          <a:p>
            <a:pPr>
              <a:spcBef>
                <a:spcPct val="0"/>
              </a:spcBef>
            </a:pPr>
            <a:r>
              <a:rPr lang="en-US" smtClean="0">
                <a:latin typeface="Arial" pitchFamily="34" charset="0"/>
                <a:ea typeface="ＭＳ Ｐゴシック" pitchFamily="34" charset="-128"/>
              </a:rPr>
              <a:t>Abiraterone acetate can therefore be regarded as an androgen biosynthesis inhibitor, giving it a novel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targeted</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antitumor profile</a:t>
            </a:r>
          </a:p>
          <a:p>
            <a:pPr>
              <a:spcBef>
                <a:spcPct val="0"/>
              </a:spcBef>
            </a:pPr>
            <a:endParaRPr lang="en-US" smtClean="0">
              <a:latin typeface="Arial" pitchFamily="34" charset="0"/>
              <a:ea typeface="ＭＳ Ｐゴシック" pitchFamily="34" charset="-128"/>
            </a:endParaRPr>
          </a:p>
        </p:txBody>
      </p:sp>
      <p:sp>
        <p:nvSpPr>
          <p:cNvPr id="81925" name="Text Box 5"/>
          <p:cNvSpPr txBox="1">
            <a:spLocks noChangeArrowheads="1"/>
          </p:cNvSpPr>
          <p:nvPr/>
        </p:nvSpPr>
        <p:spPr bwMode="auto">
          <a:xfrm>
            <a:off x="596900" y="7885113"/>
            <a:ext cx="5573713" cy="644525"/>
          </a:xfrm>
          <a:prstGeom prst="rect">
            <a:avLst/>
          </a:prstGeom>
          <a:noFill/>
          <a:ln w="9525">
            <a:noFill/>
            <a:miter lim="800000"/>
            <a:headEnd/>
            <a:tailEnd/>
          </a:ln>
        </p:spPr>
        <p:txBody>
          <a:bodyPr lIns="89309" tIns="44655" rIns="89309" bIns="44655">
            <a:spAutoFit/>
          </a:bodyPr>
          <a:lstStyle/>
          <a:p>
            <a:pPr fontAlgn="base">
              <a:spcBef>
                <a:spcPct val="30000"/>
              </a:spcBef>
              <a:spcAft>
                <a:spcPct val="0"/>
              </a:spcAft>
              <a:defRPr/>
            </a:pPr>
            <a:r>
              <a:rPr lang="en-US" sz="1200">
                <a:solidFill>
                  <a:srgbClr val="000000"/>
                </a:solidFill>
                <a:latin typeface="Calibri"/>
                <a:ea typeface="ＭＳ Ｐゴシック" pitchFamily="34" charset="-128"/>
                <a:cs typeface="Arial" pitchFamily="34" charset="0"/>
              </a:rPr>
              <a:t>O</a:t>
            </a:r>
            <a:r>
              <a:rPr lang="ja-JP" altLang="en-US" sz="1200">
                <a:solidFill>
                  <a:srgbClr val="000000"/>
                </a:solidFill>
                <a:latin typeface="Calibri"/>
                <a:ea typeface="ＭＳ Ｐゴシック"/>
                <a:cs typeface="Arial" pitchFamily="34" charset="0"/>
              </a:rPr>
              <a:t>’</a:t>
            </a:r>
            <a:r>
              <a:rPr lang="en-US" altLang="ja-JP" sz="1200">
                <a:solidFill>
                  <a:srgbClr val="000000"/>
                </a:solidFill>
                <a:latin typeface="Calibri"/>
                <a:ea typeface="ＭＳ Ｐゴシック"/>
                <a:cs typeface="Arial" pitchFamily="34" charset="0"/>
              </a:rPr>
              <a:t>Donnell A et al. Hormonal impact of the 17alpha-hydroxylase/C(17,20)-lyase inhibitor abiraterone acetate (CB7630) in patients with prostate cancer. </a:t>
            </a:r>
            <a:r>
              <a:rPr lang="en-US" altLang="ja-JP" sz="1200" i="1">
                <a:solidFill>
                  <a:srgbClr val="000000"/>
                </a:solidFill>
                <a:latin typeface="Calibri"/>
                <a:ea typeface="ＭＳ Ｐゴシック"/>
                <a:cs typeface="Arial" pitchFamily="34" charset="0"/>
              </a:rPr>
              <a:t>Br J Cancer.</a:t>
            </a:r>
            <a:r>
              <a:rPr lang="en-US" altLang="ja-JP" sz="1200">
                <a:solidFill>
                  <a:srgbClr val="000000"/>
                </a:solidFill>
                <a:latin typeface="Calibri"/>
                <a:ea typeface="ＭＳ Ｐゴシック"/>
                <a:cs typeface="Arial" pitchFamily="34" charset="0"/>
              </a:rPr>
              <a:t> 2004;90:2317-2325.</a:t>
            </a:r>
            <a:endParaRPr lang="en-US" sz="1200">
              <a:solidFill>
                <a:srgbClr val="000000"/>
              </a:solidFill>
              <a:latin typeface="Calibri"/>
              <a:ea typeface="ＭＳ Ｐゴシック" pitchFamily="34" charset="-128"/>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inhibición del cortisol va a producir</a:t>
            </a:r>
            <a:r>
              <a:rPr lang="es-ES" baseline="0" dirty="0" smtClean="0"/>
              <a:t> un aumento de la ACTH y un aumento de de los </a:t>
            </a:r>
            <a:r>
              <a:rPr lang="es-ES" baseline="0" dirty="0" err="1" smtClean="0"/>
              <a:t>mineralcorticoides</a:t>
            </a:r>
            <a:r>
              <a:rPr lang="es-ES" baseline="0" dirty="0" smtClean="0"/>
              <a:t> con producción de HTA, </a:t>
            </a:r>
            <a:r>
              <a:rPr lang="es-ES" baseline="0" dirty="0" err="1" smtClean="0"/>
              <a:t>hipopotasemia</a:t>
            </a:r>
            <a:r>
              <a:rPr lang="es-ES" baseline="0" dirty="0" smtClean="0"/>
              <a:t>, retención de líquidos, etc.</a:t>
            </a:r>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188508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Rot="1" noChangeAspect="1" noChangeArrowheads="1" noTextEdit="1"/>
          </p:cNvSpPr>
          <p:nvPr>
            <p:ph type="sldImg"/>
          </p:nvPr>
        </p:nvSpPr>
        <p:spPr>
          <a:ln/>
        </p:spPr>
      </p:sp>
      <p:sp>
        <p:nvSpPr>
          <p:cNvPr id="1344515" name="Rectangle 3"/>
          <p:cNvSpPr>
            <a:spLocks noGrp="1" noChangeArrowheads="1"/>
          </p:cNvSpPr>
          <p:nvPr>
            <p:ph type="body" idx="1"/>
          </p:nvPr>
        </p:nvSpPr>
        <p:spPr>
          <a:noFill/>
          <a:ln/>
        </p:spPr>
        <p:txBody>
          <a:bodyPr/>
          <a:lstStyle/>
          <a:p>
            <a:endParaRPr lang="es-ES_tradnl" dirty="0"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Gráficos comparativos</a:t>
            </a:r>
            <a:r>
              <a:rPr lang="es-ES" baseline="0" dirty="0" smtClean="0"/>
              <a:t> tanto en epidemiología como en mortalidad en EEUU, </a:t>
            </a:r>
            <a:r>
              <a:rPr lang="es-ES" baseline="0" dirty="0" err="1" smtClean="0"/>
              <a:t>eL</a:t>
            </a:r>
            <a:r>
              <a:rPr lang="es-ES" baseline="0" dirty="0" smtClean="0"/>
              <a:t> MÁS INCIDENTE</a:t>
            </a:r>
            <a:endParaRPr lang="es-ES" dirty="0"/>
          </a:p>
        </p:txBody>
      </p:sp>
      <p:sp>
        <p:nvSpPr>
          <p:cNvPr id="4" name="Marcador de número de diapositiva 3"/>
          <p:cNvSpPr>
            <a:spLocks noGrp="1"/>
          </p:cNvSpPr>
          <p:nvPr>
            <p:ph type="sldNum" sz="quarter" idx="10"/>
          </p:nvPr>
        </p:nvSpPr>
        <p:spPr/>
        <p:txBody>
          <a:bodyPr/>
          <a:lstStyle/>
          <a:p>
            <a:pPr>
              <a:defRPr/>
            </a:pPr>
            <a:fld id="{542703C9-CCB0-41FE-A32E-0DFCB6F00B62}" type="slidenum">
              <a:rPr lang="es-ES" smtClean="0">
                <a:solidFill>
                  <a:prstClr val="black"/>
                </a:solidFill>
                <a:latin typeface="Calibri"/>
              </a:rPr>
              <a:pPr>
                <a:defRPr/>
              </a:pPr>
              <a:t>5</a:t>
            </a:fld>
            <a:endParaRPr lang="es-ES">
              <a:solidFill>
                <a:prstClr val="black"/>
              </a:solidFill>
              <a:latin typeface="Calibri"/>
            </a:endParaRPr>
          </a:p>
        </p:txBody>
      </p:sp>
    </p:spTree>
    <p:extLst>
      <p:ext uri="{BB962C8B-B14F-4D97-AF65-F5344CB8AC3E}">
        <p14:creationId xmlns:p14="http://schemas.microsoft.com/office/powerpoint/2010/main" val="1116903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Slide Image Placeholder 1"/>
          <p:cNvSpPr>
            <a:spLocks noGrp="1" noRot="1" noChangeAspect="1" noTextEdit="1"/>
          </p:cNvSpPr>
          <p:nvPr>
            <p:ph type="sldImg"/>
          </p:nvPr>
        </p:nvSpPr>
        <p:spPr>
          <a:ln/>
        </p:spPr>
      </p:sp>
      <p:sp>
        <p:nvSpPr>
          <p:cNvPr id="1345539" name="Notes Placeholder 2"/>
          <p:cNvSpPr>
            <a:spLocks noGrp="1"/>
          </p:cNvSpPr>
          <p:nvPr>
            <p:ph type="body" idx="1"/>
          </p:nvPr>
        </p:nvSpPr>
        <p:spPr>
          <a:noFill/>
          <a:ln/>
        </p:spPr>
        <p:txBody>
          <a:bodyPr/>
          <a:lstStyle/>
          <a:p>
            <a:pPr>
              <a:spcBef>
                <a:spcPct val="0"/>
              </a:spcBef>
            </a:pPr>
            <a:r>
              <a:rPr lang="fr-FR" smtClean="0">
                <a:latin typeface="Verdana" pitchFamily="34" charset="0"/>
                <a:ea typeface="ＭＳ Ｐゴシック" pitchFamily="34" charset="-128"/>
              </a:rPr>
              <a:t>En los datos finales de este estudio pivotal publicado por el Dr. Fizazi et al en la sección de oncología de la revista The Lancet en septiembre pasado, la mediana de supervivencia global del brazo de abiraterona  supera en 4,6 meses la mediana del brazo comparador de prednisona + placebo.</a:t>
            </a:r>
          </a:p>
        </p:txBody>
      </p:sp>
      <p:sp>
        <p:nvSpPr>
          <p:cNvPr id="1345540" name="Slide Number Placeholder 3"/>
          <p:cNvSpPr>
            <a:spLocks noGrp="1"/>
          </p:cNvSpPr>
          <p:nvPr>
            <p:ph type="sldNum" sz="quarter" idx="5"/>
          </p:nvPr>
        </p:nvSpPr>
        <p:spPr>
          <a:noFill/>
        </p:spPr>
        <p:txBody>
          <a:bodyPr/>
          <a:lstStyle/>
          <a:p>
            <a:fld id="{EF330A74-C6DA-4558-A667-03F933ED4038}" type="slidenum">
              <a:rPr lang="en-US" smtClean="0">
                <a:solidFill>
                  <a:srgbClr val="505050"/>
                </a:solidFill>
                <a:latin typeface="Calibri"/>
              </a:rPr>
              <a:pPr/>
              <a:t>58</a:t>
            </a:fld>
            <a:endParaRPr lang="en-US" smtClean="0">
              <a:solidFill>
                <a:srgbClr val="505050"/>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59</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0" i="1" u="none" dirty="0" smtClean="0">
                <a:latin typeface="Times New Roman" pitchFamily="18" charset="0"/>
              </a:rPr>
              <a:t>SIN EMBARGO</a:t>
            </a:r>
            <a:r>
              <a:rPr lang="en-GB" b="0" i="1" u="none" baseline="0" dirty="0" smtClean="0">
                <a:latin typeface="Times New Roman" pitchFamily="18" charset="0"/>
              </a:rPr>
              <a:t> Y EN ESTE ENTORNO DE CASTRACION SE PRODUCE UN HECHO  CONSTANTE Y ES LA SEÑALIZACIÓN MANTENIDA DEL RA…</a:t>
            </a:r>
            <a:r>
              <a:rPr lang="en-GB" b="0" u="none" baseline="0" dirty="0" smtClean="0">
                <a:latin typeface="Times New Roman" pitchFamily="18" charset="0"/>
              </a:rPr>
              <a:t> </a:t>
            </a:r>
            <a:r>
              <a:rPr lang="en-GB" b="0" u="none" dirty="0" smtClean="0">
                <a:latin typeface="Times New Roman" pitchFamily="18" charset="0"/>
              </a:rPr>
              <a:t>VEMOS COMO A PARTIR DE QUE EL TUMOR ES R</a:t>
            </a:r>
            <a:r>
              <a:rPr lang="en-GB" b="0" u="none" baseline="0" dirty="0" smtClean="0">
                <a:latin typeface="Times New Roman" pitchFamily="18" charset="0"/>
              </a:rPr>
              <a:t> A LA CASTRACIÓN Y A PESAR DE TODOS LOS TRATAMIENTOS QUE DISPONEMOS PARA ESTA ENFERMEDAD EL RAB CONTINÚA ACTIVADO Y SE CONVIERTE EN UNA VERDADERA DIANA TERAPÉUTICA</a:t>
            </a:r>
          </a:p>
          <a:p>
            <a:pPr eaLnBrk="1" hangingPunct="1">
              <a:spcBef>
                <a:spcPct val="0"/>
              </a:spcBef>
            </a:pPr>
            <a:r>
              <a:rPr lang="en-GB" b="1" i="1" u="sng" dirty="0" err="1" smtClean="0">
                <a:latin typeface="Times New Roman" pitchFamily="18" charset="0"/>
              </a:rPr>
              <a:t>Así</a:t>
            </a:r>
            <a:r>
              <a:rPr lang="en-GB" b="1" i="1" u="sng" dirty="0" smtClean="0">
                <a:latin typeface="Times New Roman" pitchFamily="18" charset="0"/>
              </a:rPr>
              <a:t> El</a:t>
            </a:r>
            <a:r>
              <a:rPr lang="en-GB" b="1" i="1" u="sng" baseline="0" dirty="0" smtClean="0">
                <a:latin typeface="Times New Roman" pitchFamily="18" charset="0"/>
              </a:rPr>
              <a:t> ca de </a:t>
            </a:r>
            <a:r>
              <a:rPr lang="en-GB" b="1" i="1" u="sng" baseline="0" dirty="0" err="1" smtClean="0">
                <a:latin typeface="Times New Roman" pitchFamily="18" charset="0"/>
              </a:rPr>
              <a:t>próstata</a:t>
            </a:r>
            <a:r>
              <a:rPr lang="en-GB" b="1" i="1" u="sng" baseline="0" dirty="0" smtClean="0">
                <a:latin typeface="Times New Roman" pitchFamily="18" charset="0"/>
              </a:rPr>
              <a:t> </a:t>
            </a:r>
            <a:r>
              <a:rPr lang="en-GB" b="1" i="1" u="sng" baseline="0" dirty="0" err="1" smtClean="0">
                <a:latin typeface="Times New Roman" pitchFamily="18" charset="0"/>
              </a:rPr>
              <a:t>progresa</a:t>
            </a:r>
            <a:r>
              <a:rPr lang="en-GB" b="1" i="1" u="sng" baseline="0" dirty="0" smtClean="0">
                <a:latin typeface="Times New Roman" pitchFamily="18" charset="0"/>
              </a:rPr>
              <a:t> </a:t>
            </a:r>
            <a:r>
              <a:rPr lang="en-GB" b="1" i="1" u="sng" baseline="0" dirty="0" err="1" smtClean="0">
                <a:latin typeface="Times New Roman" pitchFamily="18" charset="0"/>
              </a:rPr>
              <a:t>porque</a:t>
            </a:r>
            <a:r>
              <a:rPr lang="en-GB" b="1" i="1" u="sng" baseline="0" dirty="0" smtClean="0">
                <a:latin typeface="Times New Roman" pitchFamily="18" charset="0"/>
              </a:rPr>
              <a:t> el RA se </a:t>
            </a:r>
            <a:r>
              <a:rPr lang="en-GB" b="1" i="1" u="sng" baseline="0" dirty="0" err="1" smtClean="0">
                <a:latin typeface="Times New Roman" pitchFamily="18" charset="0"/>
              </a:rPr>
              <a:t>mantiene</a:t>
            </a:r>
            <a:r>
              <a:rPr lang="en-GB" b="1" i="1" u="sng" baseline="0" dirty="0" smtClean="0">
                <a:latin typeface="Times New Roman" pitchFamily="18" charset="0"/>
              </a:rPr>
              <a:t> </a:t>
            </a:r>
            <a:r>
              <a:rPr lang="en-GB" b="1" i="1" u="sng" baseline="0" dirty="0" err="1" smtClean="0">
                <a:latin typeface="Times New Roman" pitchFamily="18" charset="0"/>
              </a:rPr>
              <a:t>activo</a:t>
            </a:r>
            <a:r>
              <a:rPr lang="en-GB" b="1" i="1" u="sng" baseline="0" dirty="0" smtClean="0">
                <a:latin typeface="Times New Roman" pitchFamily="18" charset="0"/>
              </a:rPr>
              <a:t> </a:t>
            </a:r>
            <a:r>
              <a:rPr lang="en-GB" b="1" i="1" u="sng" baseline="0" dirty="0" err="1" smtClean="0">
                <a:latin typeface="Times New Roman" pitchFamily="18" charset="0"/>
              </a:rPr>
              <a:t>durante</a:t>
            </a:r>
            <a:r>
              <a:rPr lang="en-GB" b="1" i="1" u="sng" baseline="0" dirty="0" smtClean="0">
                <a:latin typeface="Times New Roman" pitchFamily="18" charset="0"/>
              </a:rPr>
              <a:t> </a:t>
            </a:r>
            <a:r>
              <a:rPr lang="en-GB" b="1" i="1" u="sng" baseline="0" dirty="0" err="1" smtClean="0">
                <a:latin typeface="Times New Roman" pitchFamily="18" charset="0"/>
              </a:rPr>
              <a:t>todo</a:t>
            </a:r>
            <a:r>
              <a:rPr lang="en-GB" b="1" i="1" u="sng" baseline="0" dirty="0" smtClean="0">
                <a:latin typeface="Times New Roman" pitchFamily="18" charset="0"/>
              </a:rPr>
              <a:t> el </a:t>
            </a:r>
            <a:r>
              <a:rPr lang="en-GB" b="1" i="1" u="sng" baseline="0" dirty="0" err="1" smtClean="0">
                <a:latin typeface="Times New Roman" pitchFamily="18" charset="0"/>
              </a:rPr>
              <a:t>curso</a:t>
            </a:r>
            <a:r>
              <a:rPr lang="en-GB" b="1" i="1" u="sng" baseline="0" dirty="0" smtClean="0">
                <a:latin typeface="Times New Roman" pitchFamily="18" charset="0"/>
              </a:rPr>
              <a:t> de la </a:t>
            </a:r>
            <a:r>
              <a:rPr lang="en-GB" b="1" i="1" u="sng" baseline="0" dirty="0" err="1" smtClean="0">
                <a:latin typeface="Times New Roman" pitchFamily="18" charset="0"/>
              </a:rPr>
              <a:t>enfermedad</a:t>
            </a:r>
            <a:r>
              <a:rPr lang="en-GB" b="1" i="1" u="sng" baseline="0" dirty="0" smtClean="0">
                <a:latin typeface="Times New Roman" pitchFamily="18" charset="0"/>
              </a:rPr>
              <a:t> y a </a:t>
            </a:r>
            <a:r>
              <a:rPr lang="en-GB" b="1" i="1" u="sng" baseline="0" dirty="0" err="1" smtClean="0">
                <a:latin typeface="Times New Roman" pitchFamily="18" charset="0"/>
              </a:rPr>
              <a:t>pesar</a:t>
            </a:r>
            <a:r>
              <a:rPr lang="en-GB" b="1" i="1" u="sng" baseline="0" dirty="0" smtClean="0">
                <a:latin typeface="Times New Roman" pitchFamily="18" charset="0"/>
              </a:rPr>
              <a:t> de </a:t>
            </a:r>
            <a:r>
              <a:rPr lang="en-GB" b="1" i="1" u="sng" baseline="0" dirty="0" err="1" smtClean="0">
                <a:latin typeface="Times New Roman" pitchFamily="18" charset="0"/>
              </a:rPr>
              <a:t>todos</a:t>
            </a:r>
            <a:r>
              <a:rPr lang="en-GB" b="1" i="1" u="sng" baseline="0" dirty="0" smtClean="0">
                <a:latin typeface="Times New Roman" pitchFamily="18" charset="0"/>
              </a:rPr>
              <a:t> los </a:t>
            </a:r>
            <a:r>
              <a:rPr lang="en-GB" b="1" i="1" u="sng" baseline="0" dirty="0" err="1" smtClean="0">
                <a:latin typeface="Times New Roman" pitchFamily="18" charset="0"/>
              </a:rPr>
              <a:t>tratamientos</a:t>
            </a:r>
            <a:r>
              <a:rPr lang="en-GB" b="1" i="1" u="sng" baseline="0" dirty="0" smtClean="0">
                <a:latin typeface="Times New Roman" pitchFamily="18" charset="0"/>
              </a:rPr>
              <a:t> </a:t>
            </a:r>
            <a:r>
              <a:rPr lang="en-GB" b="1" i="1" u="sng" baseline="0" dirty="0" err="1" smtClean="0">
                <a:latin typeface="Times New Roman" pitchFamily="18" charset="0"/>
              </a:rPr>
              <a:t>disponibles</a:t>
            </a:r>
            <a:r>
              <a:rPr lang="en-GB" b="1" i="1" u="sng" baseline="0" dirty="0" smtClean="0">
                <a:latin typeface="Times New Roman" pitchFamily="18" charset="0"/>
              </a:rPr>
              <a:t> </a:t>
            </a:r>
            <a:r>
              <a:rPr lang="en-GB" b="1" i="1" u="sng" baseline="0" dirty="0" err="1" smtClean="0">
                <a:latin typeface="Times New Roman" pitchFamily="18" charset="0"/>
              </a:rPr>
              <a:t>hoy</a:t>
            </a:r>
            <a:r>
              <a:rPr lang="en-GB" b="1" i="1" u="sng" baseline="0" dirty="0" smtClean="0">
                <a:latin typeface="Times New Roman" pitchFamily="18" charset="0"/>
              </a:rPr>
              <a:t> </a:t>
            </a:r>
            <a:r>
              <a:rPr lang="en-GB" b="1" i="1" u="sng" baseline="0" dirty="0" err="1" smtClean="0">
                <a:latin typeface="Times New Roman" pitchFamily="18" charset="0"/>
              </a:rPr>
              <a:t>día</a:t>
            </a:r>
            <a:r>
              <a:rPr lang="en-GB" b="1" i="1" u="sng" baseline="0" dirty="0" smtClean="0">
                <a:latin typeface="Times New Roman" pitchFamily="18" charset="0"/>
              </a:rPr>
              <a:t> </a:t>
            </a:r>
            <a:r>
              <a:rPr lang="en-GB" b="1" i="1" u="sng" baseline="0" dirty="0" err="1" smtClean="0">
                <a:latin typeface="Times New Roman" pitchFamily="18" charset="0"/>
              </a:rPr>
              <a:t>apara</a:t>
            </a:r>
            <a:r>
              <a:rPr lang="en-GB" b="1" i="1" u="sng" baseline="0" dirty="0" smtClean="0">
                <a:latin typeface="Times New Roman" pitchFamily="18" charset="0"/>
              </a:rPr>
              <a:t> </a:t>
            </a:r>
            <a:r>
              <a:rPr lang="en-GB" b="1" i="1" u="sng" baseline="0" dirty="0" err="1" smtClean="0">
                <a:latin typeface="Times New Roman" pitchFamily="18" charset="0"/>
              </a:rPr>
              <a:t>esta</a:t>
            </a:r>
            <a:r>
              <a:rPr lang="en-GB" b="1" i="1" u="sng" baseline="0" dirty="0" smtClean="0">
                <a:latin typeface="Times New Roman" pitchFamily="18" charset="0"/>
              </a:rPr>
              <a:t> </a:t>
            </a:r>
            <a:r>
              <a:rPr lang="en-GB" b="1" i="1" u="sng" baseline="0" dirty="0" err="1" smtClean="0">
                <a:latin typeface="Times New Roman" pitchFamily="18" charset="0"/>
              </a:rPr>
              <a:t>enfermedad</a:t>
            </a:r>
            <a:r>
              <a:rPr lang="en-GB" b="1" i="1" u="sng" baseline="0" dirty="0" smtClean="0">
                <a:latin typeface="Times New Roman" pitchFamily="18" charset="0"/>
              </a:rPr>
              <a:t>.</a:t>
            </a:r>
            <a:endParaRPr lang="en-GB" b="1" i="1" u="sng" dirty="0" smtClean="0">
              <a:latin typeface="Times New Roman" pitchFamily="18" charset="0"/>
            </a:endParaRPr>
          </a:p>
          <a:p>
            <a:pPr eaLnBrk="1" hangingPunct="1">
              <a:spcBef>
                <a:spcPct val="0"/>
              </a:spcBef>
            </a:pPr>
            <a:r>
              <a:rPr lang="en-GB" b="1" u="sng" dirty="0" smtClean="0">
                <a:latin typeface="Times New Roman" pitchFamily="18" charset="0"/>
              </a:rPr>
              <a:t>El RA se </a:t>
            </a:r>
            <a:r>
              <a:rPr lang="en-GB" b="1" u="sng" dirty="0" err="1" smtClean="0">
                <a:latin typeface="Times New Roman" pitchFamily="18" charset="0"/>
              </a:rPr>
              <a:t>mantiene</a:t>
            </a:r>
            <a:r>
              <a:rPr lang="en-GB" b="1" u="sng" dirty="0" smtClean="0">
                <a:latin typeface="Times New Roman" pitchFamily="18" charset="0"/>
              </a:rPr>
              <a:t> </a:t>
            </a:r>
            <a:r>
              <a:rPr lang="en-GB" b="1" u="sng" dirty="0" err="1" smtClean="0">
                <a:latin typeface="Times New Roman" pitchFamily="18" charset="0"/>
              </a:rPr>
              <a:t>activo</a:t>
            </a:r>
            <a:r>
              <a:rPr lang="en-GB" b="1" u="sng" dirty="0" smtClean="0">
                <a:latin typeface="Times New Roman" pitchFamily="18" charset="0"/>
              </a:rPr>
              <a:t> a lo largo de </a:t>
            </a:r>
            <a:r>
              <a:rPr lang="en-GB" b="1" u="sng" dirty="0" err="1" smtClean="0">
                <a:latin typeface="Times New Roman" pitchFamily="18" charset="0"/>
              </a:rPr>
              <a:t>toda</a:t>
            </a:r>
            <a:r>
              <a:rPr lang="en-GB" b="1" u="sng" baseline="0" dirty="0" smtClean="0">
                <a:latin typeface="Times New Roman" pitchFamily="18" charset="0"/>
              </a:rPr>
              <a:t> la </a:t>
            </a:r>
            <a:r>
              <a:rPr lang="en-GB" b="1" u="sng" baseline="0" dirty="0" err="1" smtClean="0">
                <a:latin typeface="Times New Roman" pitchFamily="18" charset="0"/>
              </a:rPr>
              <a:t>evolución</a:t>
            </a:r>
            <a:r>
              <a:rPr lang="en-GB" b="1" u="sng" baseline="0" dirty="0" smtClean="0">
                <a:latin typeface="Times New Roman" pitchFamily="18" charset="0"/>
              </a:rPr>
              <a:t> del </a:t>
            </a:r>
            <a:r>
              <a:rPr lang="en-GB" b="1" u="sng" baseline="0" dirty="0" err="1" smtClean="0">
                <a:latin typeface="Times New Roman" pitchFamily="18" charset="0"/>
              </a:rPr>
              <a:t>cáncer</a:t>
            </a:r>
            <a:r>
              <a:rPr lang="en-GB" b="1" u="sng" baseline="0" dirty="0" smtClean="0">
                <a:latin typeface="Times New Roman" pitchFamily="18" charset="0"/>
              </a:rPr>
              <a:t> de </a:t>
            </a:r>
            <a:r>
              <a:rPr lang="en-GB" b="1" u="sng" baseline="0" dirty="0" err="1" smtClean="0">
                <a:latin typeface="Times New Roman" pitchFamily="18" charset="0"/>
              </a:rPr>
              <a:t>próstata</a:t>
            </a:r>
            <a:r>
              <a:rPr lang="en-GB" b="1" u="sng" baseline="0" dirty="0" smtClean="0">
                <a:latin typeface="Times New Roman" pitchFamily="18" charset="0"/>
              </a:rPr>
              <a:t>. </a:t>
            </a:r>
            <a:r>
              <a:rPr lang="en-GB" b="1" i="1" u="sng" baseline="0" dirty="0" err="1" smtClean="0">
                <a:latin typeface="Times New Roman" pitchFamily="18" charset="0"/>
              </a:rPr>
              <a:t>Por</a:t>
            </a:r>
            <a:r>
              <a:rPr lang="en-GB" b="1" i="1" u="sng" baseline="0" dirty="0" smtClean="0">
                <a:latin typeface="Times New Roman" pitchFamily="18" charset="0"/>
              </a:rPr>
              <a:t> </a:t>
            </a:r>
            <a:r>
              <a:rPr lang="en-GB" b="1" i="1" u="sng" baseline="0" dirty="0" err="1" smtClean="0">
                <a:latin typeface="Times New Roman" pitchFamily="18" charset="0"/>
              </a:rPr>
              <a:t>consiguiente</a:t>
            </a:r>
            <a:r>
              <a:rPr lang="en-GB" b="1" i="1" u="sng" baseline="0" dirty="0" smtClean="0">
                <a:latin typeface="Times New Roman" pitchFamily="18" charset="0"/>
              </a:rPr>
              <a:t> EL RA SE CONVIERTE EN UNA DIANA TERAPÉUTICA FUNDAMENTAL EN ESTA ENFERMEDAD.</a:t>
            </a:r>
            <a:endParaRPr lang="en-GB" b="1" i="1" u="sng" dirty="0" smtClean="0">
              <a:latin typeface="Times New Roman" pitchFamily="18" charset="0"/>
            </a:endParaRPr>
          </a:p>
          <a:p>
            <a:pPr eaLnBrk="1" hangingPunct="1">
              <a:spcBef>
                <a:spcPct val="0"/>
              </a:spcBef>
            </a:pPr>
            <a:endParaRPr lang="en-GB" b="0" u="none" dirty="0" smtClean="0">
              <a:latin typeface="Times New Roman" pitchFamily="18" charset="0"/>
            </a:endParaRPr>
          </a:p>
          <a:p>
            <a:pPr eaLnBrk="1" hangingPunct="1">
              <a:spcBef>
                <a:spcPct val="0"/>
              </a:spcBef>
            </a:pPr>
            <a:r>
              <a:rPr lang="en-GB" b="1" u="sng" dirty="0" smtClean="0">
                <a:latin typeface="Times New Roman" pitchFamily="18" charset="0"/>
              </a:rPr>
              <a:t>El</a:t>
            </a:r>
            <a:r>
              <a:rPr lang="en-GB" b="1" u="sng" baseline="0" dirty="0" smtClean="0">
                <a:latin typeface="Times New Roman" pitchFamily="18" charset="0"/>
              </a:rPr>
              <a:t> ca de </a:t>
            </a:r>
            <a:r>
              <a:rPr lang="en-GB" b="1" u="sng" baseline="0" dirty="0" err="1" smtClean="0">
                <a:latin typeface="Times New Roman" pitchFamily="18" charset="0"/>
              </a:rPr>
              <a:t>próstata</a:t>
            </a:r>
            <a:r>
              <a:rPr lang="en-GB" b="1" u="sng" baseline="0" dirty="0" smtClean="0">
                <a:latin typeface="Times New Roman" pitchFamily="18" charset="0"/>
              </a:rPr>
              <a:t> </a:t>
            </a:r>
            <a:r>
              <a:rPr lang="en-GB" b="1" u="sng" baseline="0" dirty="0" err="1" smtClean="0">
                <a:latin typeface="Times New Roman" pitchFamily="18" charset="0"/>
              </a:rPr>
              <a:t>progresa</a:t>
            </a:r>
            <a:r>
              <a:rPr lang="en-GB" b="1" u="sng" baseline="0" dirty="0" smtClean="0">
                <a:latin typeface="Times New Roman" pitchFamily="18" charset="0"/>
              </a:rPr>
              <a:t> </a:t>
            </a:r>
            <a:r>
              <a:rPr lang="en-GB" b="1" u="sng" baseline="0" dirty="0" err="1" smtClean="0">
                <a:latin typeface="Times New Roman" pitchFamily="18" charset="0"/>
              </a:rPr>
              <a:t>porque</a:t>
            </a:r>
            <a:r>
              <a:rPr lang="en-GB" b="1" u="sng" baseline="0" dirty="0" smtClean="0">
                <a:latin typeface="Times New Roman" pitchFamily="18" charset="0"/>
              </a:rPr>
              <a:t> el RA se </a:t>
            </a:r>
            <a:r>
              <a:rPr lang="en-GB" b="1" u="sng" baseline="0" dirty="0" err="1" smtClean="0">
                <a:latin typeface="Times New Roman" pitchFamily="18" charset="0"/>
              </a:rPr>
              <a:t>mantiene</a:t>
            </a:r>
            <a:r>
              <a:rPr lang="en-GB" b="1" u="sng" baseline="0" dirty="0" smtClean="0">
                <a:latin typeface="Times New Roman" pitchFamily="18" charset="0"/>
              </a:rPr>
              <a:t> </a:t>
            </a:r>
            <a:r>
              <a:rPr lang="en-GB" b="1" u="sng" baseline="0" dirty="0" err="1" smtClean="0">
                <a:latin typeface="Times New Roman" pitchFamily="18" charset="0"/>
              </a:rPr>
              <a:t>activo</a:t>
            </a:r>
            <a:r>
              <a:rPr lang="en-GB" b="1" u="sng" baseline="0" dirty="0" smtClean="0">
                <a:latin typeface="Times New Roman" pitchFamily="18" charset="0"/>
              </a:rPr>
              <a:t> </a:t>
            </a:r>
            <a:r>
              <a:rPr lang="en-GB" b="1" u="sng" baseline="0" dirty="0" err="1" smtClean="0">
                <a:latin typeface="Times New Roman" pitchFamily="18" charset="0"/>
              </a:rPr>
              <a:t>durante</a:t>
            </a:r>
            <a:r>
              <a:rPr lang="en-GB" b="1" u="sng" baseline="0" dirty="0" smtClean="0">
                <a:latin typeface="Times New Roman" pitchFamily="18" charset="0"/>
              </a:rPr>
              <a:t> </a:t>
            </a:r>
            <a:r>
              <a:rPr lang="en-GB" b="1" u="sng" baseline="0" dirty="0" err="1" smtClean="0">
                <a:latin typeface="Times New Roman" pitchFamily="18" charset="0"/>
              </a:rPr>
              <a:t>todo</a:t>
            </a:r>
            <a:r>
              <a:rPr lang="en-GB" b="1" u="sng" baseline="0" dirty="0" smtClean="0">
                <a:latin typeface="Times New Roman" pitchFamily="18" charset="0"/>
              </a:rPr>
              <a:t> el </a:t>
            </a:r>
            <a:r>
              <a:rPr lang="en-GB" b="1" u="sng" baseline="0" dirty="0" err="1" smtClean="0">
                <a:latin typeface="Times New Roman" pitchFamily="18" charset="0"/>
              </a:rPr>
              <a:t>curso</a:t>
            </a:r>
            <a:r>
              <a:rPr lang="en-GB" b="1" u="sng" baseline="0" dirty="0" smtClean="0">
                <a:latin typeface="Times New Roman" pitchFamily="18" charset="0"/>
              </a:rPr>
              <a:t> de la </a:t>
            </a:r>
            <a:r>
              <a:rPr lang="en-GB" b="1" u="sng" baseline="0" dirty="0" err="1" smtClean="0">
                <a:latin typeface="Times New Roman" pitchFamily="18" charset="0"/>
              </a:rPr>
              <a:t>enfermedad</a:t>
            </a:r>
            <a:r>
              <a:rPr lang="en-GB" b="1" u="sng" baseline="0" dirty="0" smtClean="0">
                <a:latin typeface="Times New Roman" pitchFamily="18" charset="0"/>
              </a:rPr>
              <a:t> y a </a:t>
            </a:r>
            <a:r>
              <a:rPr lang="en-GB" b="1" u="sng" baseline="0" dirty="0" err="1" smtClean="0">
                <a:latin typeface="Times New Roman" pitchFamily="18" charset="0"/>
              </a:rPr>
              <a:t>pesar</a:t>
            </a:r>
            <a:r>
              <a:rPr lang="en-GB" b="1" u="sng" baseline="0" dirty="0" smtClean="0">
                <a:latin typeface="Times New Roman" pitchFamily="18" charset="0"/>
              </a:rPr>
              <a:t> de </a:t>
            </a:r>
            <a:r>
              <a:rPr lang="en-GB" b="1" u="sng" baseline="0" dirty="0" err="1" smtClean="0">
                <a:latin typeface="Times New Roman" pitchFamily="18" charset="0"/>
              </a:rPr>
              <a:t>todos</a:t>
            </a:r>
            <a:r>
              <a:rPr lang="en-GB" b="1" u="sng" baseline="0" dirty="0" smtClean="0">
                <a:latin typeface="Times New Roman" pitchFamily="18" charset="0"/>
              </a:rPr>
              <a:t> los </a:t>
            </a:r>
            <a:r>
              <a:rPr lang="en-GB" b="1" u="sng" baseline="0" dirty="0" err="1" smtClean="0">
                <a:latin typeface="Times New Roman" pitchFamily="18" charset="0"/>
              </a:rPr>
              <a:t>tratamientos</a:t>
            </a:r>
            <a:r>
              <a:rPr lang="en-GB" b="1" u="sng" baseline="0" dirty="0" smtClean="0">
                <a:latin typeface="Times New Roman" pitchFamily="18" charset="0"/>
              </a:rPr>
              <a:t> </a:t>
            </a:r>
            <a:r>
              <a:rPr lang="en-GB" b="1" u="sng" baseline="0" dirty="0" err="1" smtClean="0">
                <a:latin typeface="Times New Roman" pitchFamily="18" charset="0"/>
              </a:rPr>
              <a:t>disponibles</a:t>
            </a:r>
            <a:r>
              <a:rPr lang="en-GB" b="1" u="sng" baseline="0" dirty="0" smtClean="0">
                <a:latin typeface="Times New Roman" pitchFamily="18" charset="0"/>
              </a:rPr>
              <a:t> hoy </a:t>
            </a:r>
            <a:r>
              <a:rPr lang="en-GB" b="1" u="sng" baseline="0" dirty="0" err="1" smtClean="0">
                <a:latin typeface="Times New Roman" pitchFamily="18" charset="0"/>
              </a:rPr>
              <a:t>día</a:t>
            </a:r>
            <a:r>
              <a:rPr lang="en-GB" b="1" u="sng" baseline="0" dirty="0" smtClean="0">
                <a:latin typeface="Times New Roman" pitchFamily="18" charset="0"/>
              </a:rPr>
              <a:t> </a:t>
            </a:r>
            <a:r>
              <a:rPr lang="en-GB" b="1" u="sng" baseline="0" dirty="0" err="1" smtClean="0">
                <a:latin typeface="Times New Roman" pitchFamily="18" charset="0"/>
              </a:rPr>
              <a:t>apara</a:t>
            </a:r>
            <a:r>
              <a:rPr lang="en-GB" b="1" u="sng" baseline="0" dirty="0" smtClean="0">
                <a:latin typeface="Times New Roman" pitchFamily="18" charset="0"/>
              </a:rPr>
              <a:t> </a:t>
            </a:r>
            <a:r>
              <a:rPr lang="en-GB" b="1" u="sng" baseline="0" dirty="0" err="1" smtClean="0">
                <a:latin typeface="Times New Roman" pitchFamily="18" charset="0"/>
              </a:rPr>
              <a:t>esta</a:t>
            </a:r>
            <a:r>
              <a:rPr lang="en-GB" b="1" u="sng" baseline="0" dirty="0" smtClean="0">
                <a:latin typeface="Times New Roman" pitchFamily="18" charset="0"/>
              </a:rPr>
              <a:t> </a:t>
            </a:r>
            <a:r>
              <a:rPr lang="en-GB" b="1" u="sng" baseline="0" dirty="0" err="1" smtClean="0">
                <a:latin typeface="Times New Roman" pitchFamily="18" charset="0"/>
              </a:rPr>
              <a:t>enfermedad</a:t>
            </a:r>
            <a:r>
              <a:rPr lang="en-GB" b="1" u="sng" baseline="0" dirty="0" smtClean="0">
                <a:latin typeface="Times New Roman" pitchFamily="18" charset="0"/>
              </a:rPr>
              <a:t>.</a:t>
            </a:r>
            <a:endParaRPr lang="en-GB" b="1" u="sng" dirty="0" smtClean="0">
              <a:latin typeface="Times New Roman" pitchFamily="18" charset="0"/>
            </a:endParaRPr>
          </a:p>
          <a:p>
            <a:pPr eaLnBrk="1" hangingPunct="1">
              <a:spcBef>
                <a:spcPct val="0"/>
              </a:spcBef>
            </a:pPr>
            <a:r>
              <a:rPr lang="en-GB" b="1" u="sng" dirty="0" smtClean="0">
                <a:latin typeface="Times New Roman" pitchFamily="18" charset="0"/>
              </a:rPr>
              <a:t>El RA se </a:t>
            </a:r>
            <a:r>
              <a:rPr lang="en-GB" b="1" u="sng" dirty="0" err="1" smtClean="0">
                <a:latin typeface="Times New Roman" pitchFamily="18" charset="0"/>
              </a:rPr>
              <a:t>mantiene</a:t>
            </a:r>
            <a:r>
              <a:rPr lang="en-GB" b="1" u="sng" dirty="0" smtClean="0">
                <a:latin typeface="Times New Roman" pitchFamily="18" charset="0"/>
              </a:rPr>
              <a:t> </a:t>
            </a:r>
            <a:r>
              <a:rPr lang="en-GB" b="1" u="sng" dirty="0" err="1" smtClean="0">
                <a:latin typeface="Times New Roman" pitchFamily="18" charset="0"/>
              </a:rPr>
              <a:t>activo</a:t>
            </a:r>
            <a:r>
              <a:rPr lang="en-GB" b="1" u="sng" dirty="0" smtClean="0">
                <a:latin typeface="Times New Roman" pitchFamily="18" charset="0"/>
              </a:rPr>
              <a:t> a lo largo de </a:t>
            </a:r>
            <a:r>
              <a:rPr lang="en-GB" b="1" u="sng" dirty="0" err="1" smtClean="0">
                <a:latin typeface="Times New Roman" pitchFamily="18" charset="0"/>
              </a:rPr>
              <a:t>toda</a:t>
            </a:r>
            <a:r>
              <a:rPr lang="en-GB" b="1" u="sng" baseline="0" dirty="0" smtClean="0">
                <a:latin typeface="Times New Roman" pitchFamily="18" charset="0"/>
              </a:rPr>
              <a:t> la </a:t>
            </a:r>
            <a:r>
              <a:rPr lang="en-GB" b="1" u="sng" baseline="0" dirty="0" err="1" smtClean="0">
                <a:latin typeface="Times New Roman" pitchFamily="18" charset="0"/>
              </a:rPr>
              <a:t>evolución</a:t>
            </a:r>
            <a:r>
              <a:rPr lang="en-GB" b="1" u="sng" baseline="0" dirty="0" smtClean="0">
                <a:latin typeface="Times New Roman" pitchFamily="18" charset="0"/>
              </a:rPr>
              <a:t> del </a:t>
            </a:r>
            <a:r>
              <a:rPr lang="en-GB" b="1" u="sng" baseline="0" dirty="0" err="1" smtClean="0">
                <a:latin typeface="Times New Roman" pitchFamily="18" charset="0"/>
              </a:rPr>
              <a:t>cáncer</a:t>
            </a:r>
            <a:r>
              <a:rPr lang="en-GB" b="1" u="sng" baseline="0" dirty="0" smtClean="0">
                <a:latin typeface="Times New Roman" pitchFamily="18" charset="0"/>
              </a:rPr>
              <a:t> de </a:t>
            </a:r>
            <a:r>
              <a:rPr lang="en-GB" b="1" u="sng" baseline="0" dirty="0" err="1" smtClean="0">
                <a:latin typeface="Times New Roman" pitchFamily="18" charset="0"/>
              </a:rPr>
              <a:t>próstata</a:t>
            </a:r>
            <a:r>
              <a:rPr lang="en-GB" b="1" u="sng" baseline="0" dirty="0" smtClean="0">
                <a:latin typeface="Times New Roman" pitchFamily="18" charset="0"/>
              </a:rPr>
              <a:t>. ASÍ EL RA SE CONVIERTE EN UNA DIANA TERAPÉUTICA FUNDAMENTAL EN ESTA ENFERMEDAD.</a:t>
            </a:r>
            <a:endParaRPr lang="en-GB" b="1" u="sng" dirty="0" smtClean="0">
              <a:latin typeface="Times New Roman" pitchFamily="18" charset="0"/>
            </a:endParaRPr>
          </a:p>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62</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Volvamos</a:t>
            </a:r>
            <a:r>
              <a:rPr lang="es-ES" baseline="0" dirty="0" smtClean="0"/>
              <a:t> al RA..,.,</a:t>
            </a:r>
            <a:endParaRPr lang="es-ES" dirty="0" smtClean="0"/>
          </a:p>
          <a:p>
            <a:endParaRPr lang="es-ES" b="1" dirty="0" smtClean="0"/>
          </a:p>
          <a:p>
            <a:r>
              <a:rPr lang="es-ES" b="1" dirty="0" smtClean="0"/>
              <a:t>¿Qué hacen los andrógenos?</a:t>
            </a:r>
          </a:p>
          <a:p>
            <a:r>
              <a:rPr lang="es-ES" b="1" dirty="0" smtClean="0"/>
              <a:t>Y este</a:t>
            </a:r>
            <a:r>
              <a:rPr lang="es-ES" b="1" baseline="0" dirty="0" smtClean="0"/>
              <a:t> es el RA que se </a:t>
            </a:r>
            <a:r>
              <a:rPr lang="es-ES" b="1" baseline="0" dirty="0" err="1" smtClean="0"/>
              <a:t>situa</a:t>
            </a:r>
            <a:r>
              <a:rPr lang="es-ES" b="1" baseline="0" dirty="0" smtClean="0"/>
              <a:t> en la célula prostática. Se trata de un  </a:t>
            </a:r>
            <a:r>
              <a:rPr lang="es-ES" b="1" i="1" baseline="0" dirty="0" err="1" smtClean="0"/>
              <a:t>UN</a:t>
            </a:r>
            <a:r>
              <a:rPr lang="es-ES" b="1" i="1" baseline="0" dirty="0" smtClean="0"/>
              <a:t> FACTOR DE TRANSCRIPCIÓN ACTIVADO POR LIGANDO QUE SE TRANSLOCA AL NUCLEO TRAS UNIRSE A LA TESTOSTERONA y se une al DNA , CON </a:t>
            </a:r>
            <a:r>
              <a:rPr lang="es-ES" b="1" i="1" baseline="0" dirty="0" err="1" smtClean="0"/>
              <a:t>iimportanNTES</a:t>
            </a:r>
            <a:r>
              <a:rPr lang="es-ES" b="1" i="1" baseline="0" dirty="0" smtClean="0"/>
              <a:t> FUNCIONES EN LA REGULACIÓN DEL CICLO CELULAR y con señales de  APOPTOSIS, ANGIOGÉNESIS, Y  secreción de PSA en el C de P.       DIFERENCIACI´PON EN EL CÁNCER PROSTÁTICO. </a:t>
            </a:r>
            <a:endParaRPr lang="es-ES" b="1" i="1" dirty="0" smtClean="0"/>
          </a:p>
          <a:p>
            <a:pPr>
              <a:defRPr/>
            </a:pPr>
            <a:r>
              <a:rPr lang="en-US" b="1" kern="0" dirty="0" smtClean="0">
                <a:solidFill>
                  <a:srgbClr val="000000"/>
                </a:solidFill>
              </a:rPr>
              <a:t>AR signaling remains a key driver of disease progression in CRPC</a:t>
            </a:r>
            <a:endParaRPr lang="es-ES" b="1" kern="0" dirty="0" smtClean="0">
              <a:solidFill>
                <a:srgbClr val="000000"/>
              </a:solidFill>
            </a:endParaRPr>
          </a:p>
          <a:p>
            <a:pPr defTabSz="914272">
              <a:defRPr/>
            </a:pPr>
            <a:r>
              <a:rPr lang="es-ES" b="1" dirty="0" smtClean="0"/>
              <a:t>La vía de señal </a:t>
            </a:r>
            <a:r>
              <a:rPr lang="es-ES" b="1" dirty="0" err="1" smtClean="0"/>
              <a:t>androgénica</a:t>
            </a:r>
            <a:r>
              <a:rPr lang="es-ES" b="1" dirty="0" smtClean="0"/>
              <a:t>.</a:t>
            </a:r>
          </a:p>
          <a:p>
            <a:pPr defTabSz="914272">
              <a:defRPr/>
            </a:pPr>
            <a:r>
              <a:rPr lang="es-ES" b="1" dirty="0" smtClean="0"/>
              <a:t>Testosterona</a:t>
            </a:r>
            <a:r>
              <a:rPr lang="es-ES" dirty="0" smtClean="0"/>
              <a:t> es el principal andrógeno circulante, secretado primariamente por los testículos, pero también resultante de la conversión periférica de esteroides adrenales. La testosterona circula por la sangre ligada a </a:t>
            </a:r>
            <a:r>
              <a:rPr lang="es-ES" b="1" dirty="0" smtClean="0"/>
              <a:t>albúmina y SHBG</a:t>
            </a:r>
            <a:r>
              <a:rPr lang="es-ES" dirty="0" smtClean="0"/>
              <a:t> (sex-hormone-</a:t>
            </a:r>
            <a:r>
              <a:rPr lang="es-ES" dirty="0" err="1" smtClean="0"/>
              <a:t>binding</a:t>
            </a:r>
            <a:r>
              <a:rPr lang="es-ES" dirty="0" smtClean="0"/>
              <a:t> </a:t>
            </a:r>
            <a:r>
              <a:rPr lang="es-ES" dirty="0" err="1" smtClean="0"/>
              <a:t>globulin</a:t>
            </a:r>
            <a:r>
              <a:rPr lang="es-ES" dirty="0" smtClean="0"/>
              <a:t>) con una pequeña fracción libre en suero. Cuando testosterona libre entra en células prostáticas, el 90% se convierte en </a:t>
            </a:r>
            <a:r>
              <a:rPr lang="es-ES" b="1" dirty="0" err="1" smtClean="0"/>
              <a:t>dihidrotestosterona</a:t>
            </a:r>
            <a:r>
              <a:rPr lang="es-ES" b="1" dirty="0" smtClean="0"/>
              <a:t> (DHT)</a:t>
            </a:r>
            <a:r>
              <a:rPr lang="es-ES" dirty="0" smtClean="0"/>
              <a:t> mediante la </a:t>
            </a:r>
            <a:r>
              <a:rPr lang="es-ES" b="1" dirty="0" smtClean="0"/>
              <a:t>enzima 5α-reductasa (SRD5A2)</a:t>
            </a:r>
            <a:r>
              <a:rPr lang="es-ES" dirty="0" smtClean="0"/>
              <a:t>. DHT es la hormona más activa y presenta 5 veces más afinidad por el </a:t>
            </a:r>
            <a:r>
              <a:rPr lang="es-ES" b="1" dirty="0" smtClean="0"/>
              <a:t>receptor de andrógeno (AR)</a:t>
            </a:r>
            <a:r>
              <a:rPr lang="es-ES" dirty="0" smtClean="0"/>
              <a:t> que testosterona. AR es un receptor nuclear compuesto por un dominio activador en el extremo amino terminal, uno </a:t>
            </a:r>
            <a:r>
              <a:rPr lang="es-ES" dirty="0" err="1" smtClean="0"/>
              <a:t>carboxi</a:t>
            </a:r>
            <a:r>
              <a:rPr lang="es-ES" dirty="0" smtClean="0"/>
              <a:t> terminal donde se une el ligando y un dominio de unión del DNA en la región intermedia que contiene dos dedos de Zinc. En condiciones basales AR permanece unido a </a:t>
            </a:r>
            <a:r>
              <a:rPr lang="es-ES" b="1" dirty="0" err="1" smtClean="0"/>
              <a:t>Heat</a:t>
            </a:r>
            <a:r>
              <a:rPr lang="es-ES" b="1" dirty="0" smtClean="0"/>
              <a:t>-shock </a:t>
            </a:r>
            <a:r>
              <a:rPr lang="es-ES" b="1" dirty="0" err="1" smtClean="0"/>
              <a:t>proteins</a:t>
            </a:r>
            <a:r>
              <a:rPr lang="es-ES" b="1" dirty="0" smtClean="0"/>
              <a:t> (HSP)</a:t>
            </a:r>
            <a:r>
              <a:rPr lang="es-ES" dirty="0" smtClean="0"/>
              <a:t> y a otras proteínas, impidiendo la unión de DNA. La unión de andrógenos induce un cambio </a:t>
            </a:r>
            <a:r>
              <a:rPr lang="es-ES" dirty="0" err="1" smtClean="0"/>
              <a:t>conformacional</a:t>
            </a:r>
            <a:r>
              <a:rPr lang="es-ES" dirty="0" smtClean="0"/>
              <a:t> que conduce a la disociación de HSP y a la </a:t>
            </a:r>
            <a:r>
              <a:rPr lang="es-ES" dirty="0" err="1" smtClean="0"/>
              <a:t>fosforilación</a:t>
            </a:r>
            <a:r>
              <a:rPr lang="es-ES" dirty="0" smtClean="0"/>
              <a:t> del receptor mediada por </a:t>
            </a:r>
            <a:r>
              <a:rPr lang="es-ES" b="1" dirty="0" smtClean="0"/>
              <a:t>proteína </a:t>
            </a:r>
            <a:r>
              <a:rPr lang="es-ES" b="1" dirty="0" err="1" smtClean="0"/>
              <a:t>Kinasa</a:t>
            </a:r>
            <a:r>
              <a:rPr lang="es-ES" b="1" dirty="0" smtClean="0"/>
              <a:t> A</a:t>
            </a:r>
            <a:r>
              <a:rPr lang="es-ES" dirty="0" smtClean="0"/>
              <a:t>, con ello se facilita la formación de un </a:t>
            </a:r>
            <a:r>
              <a:rPr lang="es-ES" b="1" dirty="0" smtClean="0"/>
              <a:t>complejo de </a:t>
            </a:r>
            <a:r>
              <a:rPr lang="es-ES" b="1" dirty="0" err="1" smtClean="0"/>
              <a:t>homodímeros</a:t>
            </a:r>
            <a:r>
              <a:rPr lang="es-ES" b="1" dirty="0" smtClean="0"/>
              <a:t> de AR</a:t>
            </a:r>
            <a:r>
              <a:rPr lang="es-ES" dirty="0" smtClean="0"/>
              <a:t> que se pueden unir a </a:t>
            </a:r>
            <a:r>
              <a:rPr lang="es-ES" b="1" dirty="0" smtClean="0"/>
              <a:t>elementos de respuesta </a:t>
            </a:r>
            <a:r>
              <a:rPr lang="es-ES" b="1" dirty="0" err="1" smtClean="0"/>
              <a:t>androgénica</a:t>
            </a:r>
            <a:r>
              <a:rPr lang="es-ES" b="1" dirty="0" smtClean="0"/>
              <a:t> (</a:t>
            </a:r>
            <a:r>
              <a:rPr lang="es-ES" b="1" dirty="0" err="1" smtClean="0"/>
              <a:t>AREs</a:t>
            </a:r>
            <a:r>
              <a:rPr lang="es-ES" b="1" dirty="0" smtClean="0"/>
              <a:t>)</a:t>
            </a:r>
            <a:r>
              <a:rPr lang="es-ES" dirty="0" smtClean="0"/>
              <a:t> en la región del  promotor de ciertos genes. La unión de DNA con los </a:t>
            </a:r>
            <a:r>
              <a:rPr lang="es-ES" dirty="0" err="1" smtClean="0"/>
              <a:t>homodímeros</a:t>
            </a:r>
            <a:r>
              <a:rPr lang="es-ES" dirty="0" smtClean="0"/>
              <a:t> de AR es capaz de reclutar </a:t>
            </a:r>
            <a:r>
              <a:rPr lang="es-ES" b="1" dirty="0" smtClean="0"/>
              <a:t>proteínas </a:t>
            </a:r>
            <a:r>
              <a:rPr lang="es-ES" b="1" dirty="0" err="1" smtClean="0"/>
              <a:t>co</a:t>
            </a:r>
            <a:r>
              <a:rPr lang="es-ES" b="1" dirty="0" smtClean="0"/>
              <a:t>-reguladoras</a:t>
            </a:r>
            <a:r>
              <a:rPr lang="es-ES" dirty="0" smtClean="0"/>
              <a:t> (</a:t>
            </a:r>
            <a:r>
              <a:rPr lang="es-ES" dirty="0" err="1" smtClean="0"/>
              <a:t>co</a:t>
            </a:r>
            <a:r>
              <a:rPr lang="es-ES" dirty="0" smtClean="0"/>
              <a:t>-activadoras o </a:t>
            </a:r>
            <a:r>
              <a:rPr lang="es-ES" dirty="0" err="1" smtClean="0"/>
              <a:t>co</a:t>
            </a:r>
            <a:r>
              <a:rPr lang="es-ES" dirty="0" smtClean="0"/>
              <a:t>-represoras) hacia el complejo formado AR, con ello se permite la interacción del complejo AR con el aparato general de transcripción (GTA) y se puede estimular o inhibir la </a:t>
            </a:r>
            <a:r>
              <a:rPr lang="es-ES" b="1" dirty="0" smtClean="0"/>
              <a:t>transcripción de genes diana. </a:t>
            </a:r>
            <a:r>
              <a:rPr lang="es-ES" dirty="0" smtClean="0"/>
              <a:t>La activación de genes diana conduce a repuestas biológicas que incluyen crecimiento, supervivencia y producción de PSA.</a:t>
            </a:r>
          </a:p>
          <a:p>
            <a:pPr>
              <a:defRPr/>
            </a:pPr>
            <a:endParaRPr lang="es-ES" dirty="0" smtClean="0"/>
          </a:p>
          <a:p>
            <a:pPr>
              <a:defRPr/>
            </a:pPr>
            <a:endParaRPr lang="es-ES" dirty="0" smtClean="0"/>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B30B2251-8F9E-406A-AEE3-C71591326354}" type="slidenum">
              <a:rPr lang="es-ES" smtClean="0">
                <a:solidFill>
                  <a:prstClr val="black"/>
                </a:solidFill>
                <a:latin typeface="Calibri"/>
              </a:rPr>
              <a:pPr/>
              <a:t>63</a:t>
            </a:fld>
            <a:endParaRPr lang="es-ES">
              <a:solidFill>
                <a:prstClr val="black"/>
              </a:solidFill>
              <a:latin typeface="Calibri"/>
            </a:endParaRPr>
          </a:p>
        </p:txBody>
      </p:sp>
    </p:spTree>
    <p:extLst>
      <p:ext uri="{BB962C8B-B14F-4D97-AF65-F5344CB8AC3E}">
        <p14:creationId xmlns:p14="http://schemas.microsoft.com/office/powerpoint/2010/main" val="1514766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enza es un antiandrógeno </a:t>
            </a:r>
            <a:r>
              <a:rPr lang="es-ES" b="1" dirty="0" smtClean="0"/>
              <a:t>de segunda generación </a:t>
            </a:r>
            <a:r>
              <a:rPr lang="es-ES" dirty="0" smtClean="0"/>
              <a:t>que previene la </a:t>
            </a:r>
            <a:r>
              <a:rPr lang="es-ES" dirty="0" err="1" smtClean="0"/>
              <a:t>traslocación</a:t>
            </a:r>
            <a:r>
              <a:rPr lang="es-ES" dirty="0" smtClean="0"/>
              <a:t> del RA al DNA. Es un antiandrógeno de segunda generación con alta afinidad sobre el dominio </a:t>
            </a:r>
            <a:r>
              <a:rPr lang="es-ES" dirty="0" err="1" smtClean="0"/>
              <a:t>carboxi</a:t>
            </a:r>
            <a:r>
              <a:rPr lang="es-ES" dirty="0" smtClean="0"/>
              <a:t> terminal de unión al ligando del RA.</a:t>
            </a:r>
          </a:p>
          <a:p>
            <a:r>
              <a:rPr lang="es-ES" dirty="0" smtClean="0"/>
              <a:t>Tripla actuación, es 8 veces más potente que la </a:t>
            </a:r>
            <a:r>
              <a:rPr lang="es-ES" dirty="0" err="1" smtClean="0"/>
              <a:t>bicalutamida</a:t>
            </a:r>
            <a:r>
              <a:rPr lang="es-ES" dirty="0" smtClean="0"/>
              <a:t> ( aprobado su uso en </a:t>
            </a:r>
            <a:r>
              <a:rPr lang="es-ES" dirty="0" err="1" smtClean="0"/>
              <a:t>postQT</a:t>
            </a:r>
            <a:r>
              <a:rPr lang="es-ES" dirty="0" smtClean="0"/>
              <a:t> en agosto 2012). NO TIENE ACTIVIDAD AGONISTA</a:t>
            </a:r>
          </a:p>
          <a:p>
            <a:r>
              <a:rPr lang="es-ES" dirty="0" smtClean="0"/>
              <a:t>La resistencia a enza /</a:t>
            </a:r>
            <a:r>
              <a:rPr lang="es-ES" dirty="0" err="1" smtClean="0"/>
              <a:t>abi</a:t>
            </a:r>
            <a:r>
              <a:rPr lang="es-ES" dirty="0" smtClean="0"/>
              <a:t> pasa por mutaciones del RA, </a:t>
            </a:r>
            <a:r>
              <a:rPr lang="es-ES" dirty="0" err="1" smtClean="0"/>
              <a:t>splice</a:t>
            </a:r>
            <a:r>
              <a:rPr lang="es-ES" dirty="0" smtClean="0"/>
              <a:t> </a:t>
            </a:r>
            <a:r>
              <a:rPr lang="es-ES" dirty="0" err="1" smtClean="0"/>
              <a:t>variants</a:t>
            </a:r>
            <a:r>
              <a:rPr lang="es-ES" dirty="0" smtClean="0"/>
              <a:t> con AR constitutivamente activo, activación de </a:t>
            </a:r>
            <a:r>
              <a:rPr lang="es-ES" dirty="0" err="1" smtClean="0"/>
              <a:t>vias</a:t>
            </a:r>
            <a:r>
              <a:rPr lang="es-ES" dirty="0" smtClean="0"/>
              <a:t> de señalización del RA independientes, activación del RA mediante los glucocorticoides</a:t>
            </a:r>
          </a:p>
          <a:p>
            <a:r>
              <a:rPr lang="es-ES" dirty="0" smtClean="0"/>
              <a:t>Están pendientes estudios de secuencia y de combinación </a:t>
            </a:r>
          </a:p>
          <a:p>
            <a:r>
              <a:rPr lang="es-ES" dirty="0" smtClean="0"/>
              <a:t>(Y la otra actuación, mediante</a:t>
            </a:r>
            <a:r>
              <a:rPr lang="es-ES" baseline="0" dirty="0" smtClean="0"/>
              <a:t> la </a:t>
            </a:r>
            <a:r>
              <a:rPr lang="es-ES" baseline="0" dirty="0" err="1" smtClean="0"/>
              <a:t>enzalutamida</a:t>
            </a:r>
            <a:r>
              <a:rPr lang="es-ES" baseline="0" dirty="0" smtClean="0"/>
              <a:t>,) </a:t>
            </a:r>
            <a:r>
              <a:rPr lang="es-ES" dirty="0" smtClean="0"/>
              <a:t>O también directamente con la ENZALUTAMIDA</a:t>
            </a:r>
            <a:r>
              <a:rPr lang="es-ES" baseline="0" dirty="0" smtClean="0"/>
              <a:t> sobre el propio RA a tres niveles: sobre la unión del andrógenos al RA, inhibe la </a:t>
            </a:r>
            <a:r>
              <a:rPr lang="es-ES" baseline="0" dirty="0" err="1" smtClean="0"/>
              <a:t>traslocación</a:t>
            </a:r>
            <a:r>
              <a:rPr lang="es-ES" baseline="0" dirty="0" smtClean="0"/>
              <a:t> nuclear del RA e impide la unión del RA al DNA, evitando la modulación de la expresión </a:t>
            </a:r>
            <a:r>
              <a:rPr lang="es-ES" baseline="0" dirty="0" err="1" smtClean="0"/>
              <a:t>g.enica</a:t>
            </a:r>
            <a:r>
              <a:rPr lang="es-ES" baseline="0" dirty="0" smtClean="0"/>
              <a:t>.</a:t>
            </a:r>
          </a:p>
          <a:p>
            <a:r>
              <a:rPr lang="es-ES" b="1" dirty="0" smtClean="0"/>
              <a:t>La enza es un antiandrógeno de segunda generación que previene la </a:t>
            </a:r>
            <a:r>
              <a:rPr lang="es-ES" b="1" dirty="0" err="1" smtClean="0"/>
              <a:t>traslocación</a:t>
            </a:r>
            <a:r>
              <a:rPr lang="es-ES" b="1" dirty="0" smtClean="0"/>
              <a:t> del RA al DNA. Es un antiandrógeno de segunda generación con alta afinidad sobre el dominio </a:t>
            </a:r>
            <a:r>
              <a:rPr lang="es-ES" b="1" dirty="0" err="1" smtClean="0"/>
              <a:t>carboxi</a:t>
            </a:r>
            <a:r>
              <a:rPr lang="es-ES" b="1" dirty="0" smtClean="0"/>
              <a:t> terminal de unión al ligando del RA.</a:t>
            </a:r>
          </a:p>
          <a:p>
            <a:r>
              <a:rPr lang="es-ES" b="1" dirty="0" smtClean="0"/>
              <a:t>Tripla actuación, es 8 veces más potente que la </a:t>
            </a:r>
            <a:r>
              <a:rPr lang="es-ES" b="1" dirty="0" err="1" smtClean="0"/>
              <a:t>bicalutamida</a:t>
            </a:r>
            <a:r>
              <a:rPr lang="es-ES" b="1" dirty="0" smtClean="0"/>
              <a:t> </a:t>
            </a:r>
            <a:r>
              <a:rPr lang="es-ES" dirty="0" smtClean="0"/>
              <a:t>( aprobado su uso en </a:t>
            </a:r>
            <a:r>
              <a:rPr lang="es-ES" dirty="0" err="1" smtClean="0"/>
              <a:t>postQT</a:t>
            </a:r>
            <a:r>
              <a:rPr lang="es-ES" dirty="0" smtClean="0"/>
              <a:t> en agosto 2012). NO TIENE EFECTOS AGONISTAS CONOCIDOS</a:t>
            </a:r>
          </a:p>
          <a:p>
            <a:r>
              <a:rPr lang="es-ES" dirty="0" smtClean="0"/>
              <a:t>La resistencia a enza /</a:t>
            </a:r>
            <a:r>
              <a:rPr lang="es-ES" dirty="0" err="1" smtClean="0"/>
              <a:t>abi</a:t>
            </a:r>
            <a:r>
              <a:rPr lang="es-ES" dirty="0" smtClean="0"/>
              <a:t> pasa por mutaciones del RA, </a:t>
            </a:r>
            <a:r>
              <a:rPr lang="es-ES" dirty="0" err="1" smtClean="0"/>
              <a:t>splice</a:t>
            </a:r>
            <a:r>
              <a:rPr lang="es-ES" dirty="0" smtClean="0"/>
              <a:t> </a:t>
            </a:r>
            <a:r>
              <a:rPr lang="es-ES" dirty="0" err="1" smtClean="0"/>
              <a:t>variants</a:t>
            </a:r>
            <a:r>
              <a:rPr lang="es-ES" dirty="0" smtClean="0"/>
              <a:t> con AR constitutivamente activo, activación de </a:t>
            </a:r>
            <a:r>
              <a:rPr lang="es-ES" dirty="0" err="1" smtClean="0"/>
              <a:t>vias</a:t>
            </a:r>
            <a:r>
              <a:rPr lang="es-ES" dirty="0" smtClean="0"/>
              <a:t> de señalización del RA independientes, activación del RA mediante los glucocorticoides</a:t>
            </a:r>
          </a:p>
          <a:p>
            <a:r>
              <a:rPr lang="es-ES" dirty="0" smtClean="0"/>
              <a:t>Están pendientes estudios de secuencia y de combinación </a:t>
            </a:r>
          </a:p>
          <a:p>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2433568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lgn="l" rtl="0" eaLnBrk="1" hangingPunct="1">
              <a:spcBef>
                <a:spcPct val="0"/>
              </a:spcBef>
            </a:pPr>
            <a:r>
              <a:rPr lang="es-ES" dirty="0" smtClean="0">
                <a:ea typeface="MS PGothic" pitchFamily="34" charset="-128"/>
              </a:rPr>
              <a:t>E</a:t>
            </a:r>
            <a:r>
              <a:rPr lang="es" dirty="0" smtClean="0">
                <a:ea typeface="MS PGothic" pitchFamily="34" charset="-128"/>
              </a:rPr>
              <a:t>l objetivo principal es la SG que es superiuor a la enzalutamida…conunas medianas de…y un HR de…</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l"/>
            <a:fld id="{9D26DFE8-10A7-419A-9509-4D5C22E077BF}" type="slidenum">
              <a:rPr>
                <a:solidFill>
                  <a:srgbClr val="000000"/>
                </a:solidFill>
                <a:latin typeface="Arial" charset="0"/>
              </a:rPr>
              <a:pPr algn="l"/>
              <a:t>67</a:t>
            </a:fld>
            <a:endParaRPr lang="es" smtClean="0">
              <a:solidFill>
                <a:srgbClr val="000000"/>
              </a:solidFill>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68</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err="1" smtClean="0"/>
              <a:t>Cirvas</a:t>
            </a:r>
            <a:r>
              <a:rPr lang="en-GB" dirty="0" smtClean="0"/>
              <a:t> finales </a:t>
            </a:r>
            <a:r>
              <a:rPr lang="en-GB" dirty="0" err="1" smtClean="0"/>
              <a:t>presentadas</a:t>
            </a:r>
            <a:r>
              <a:rPr lang="en-GB" dirty="0" smtClean="0"/>
              <a:t> </a:t>
            </a:r>
            <a:r>
              <a:rPr lang="en-GB" dirty="0" err="1" smtClean="0"/>
              <a:t>este</a:t>
            </a:r>
            <a:r>
              <a:rPr lang="en-GB" dirty="0" smtClean="0"/>
              <a:t> </a:t>
            </a:r>
            <a:r>
              <a:rPr lang="en-GB" dirty="0" err="1" smtClean="0"/>
              <a:t>año</a:t>
            </a:r>
            <a:r>
              <a:rPr lang="en-GB" dirty="0" smtClean="0"/>
              <a:t> 2015</a:t>
            </a:r>
          </a:p>
          <a:p>
            <a:r>
              <a:rPr lang="en-GB" dirty="0" smtClean="0"/>
              <a:t>La HR </a:t>
            </a:r>
            <a:r>
              <a:rPr lang="en-GB" dirty="0" err="1" smtClean="0"/>
              <a:t>es</a:t>
            </a:r>
            <a:r>
              <a:rPr lang="en-GB" dirty="0" smtClean="0"/>
              <a:t> </a:t>
            </a:r>
            <a:r>
              <a:rPr lang="en-GB" dirty="0" err="1" smtClean="0"/>
              <a:t>algo</a:t>
            </a:r>
            <a:r>
              <a:rPr lang="en-GB" dirty="0" smtClean="0"/>
              <a:t> </a:t>
            </a:r>
            <a:r>
              <a:rPr lang="en-GB" dirty="0" err="1" smtClean="0"/>
              <a:t>menor</a:t>
            </a:r>
            <a:r>
              <a:rPr lang="en-GB" dirty="0" smtClean="0"/>
              <a:t>…HR= 0.77</a:t>
            </a:r>
          </a:p>
        </p:txBody>
      </p:sp>
      <p:sp>
        <p:nvSpPr>
          <p:cNvPr id="4" name="Slide Number Placeholder 3"/>
          <p:cNvSpPr>
            <a:spLocks noGrp="1"/>
          </p:cNvSpPr>
          <p:nvPr>
            <p:ph type="sldNum" sz="quarter" idx="5"/>
          </p:nvPr>
        </p:nvSpPr>
        <p:spPr>
          <a:xfrm>
            <a:off x="3884463" y="8685878"/>
            <a:ext cx="2972004" cy="456704"/>
          </a:xfrm>
          <a:prstGeom prst="rect">
            <a:avLst/>
          </a:prstGeom>
        </p:spPr>
        <p:txBody>
          <a:bodyPr lIns="84408" tIns="42204" rIns="84408" bIns="42204"/>
          <a:lstStyle/>
          <a:p>
            <a:pPr>
              <a:defRPr/>
            </a:pPr>
            <a:fld id="{5EDF2B95-9D32-4DF0-9AB0-15D250AA7302}" type="slidenum">
              <a:rPr lang="en-GB">
                <a:solidFill>
                  <a:prstClr val="black"/>
                </a:solidFill>
                <a:latin typeface="Calibri"/>
              </a:rPr>
              <a:pPr>
                <a:defRPr/>
              </a:pPr>
              <a:t>70</a:t>
            </a:fld>
            <a:endParaRPr lang="en-GB">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71</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Marcador de imagen de diapositiva"/>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charset="0"/>
              </a:rPr>
              <a:t>Y ya entramos a presentar el </a:t>
            </a:r>
            <a:r>
              <a:rPr lang="es-ES" dirty="0" err="1" smtClean="0">
                <a:latin typeface="Calibri" charset="0"/>
              </a:rPr>
              <a:t>Radium</a:t>
            </a:r>
            <a:r>
              <a:rPr lang="es-ES" dirty="0" smtClean="0">
                <a:latin typeface="Calibri" charset="0"/>
              </a:rPr>
              <a:t>.</a:t>
            </a:r>
            <a:r>
              <a:rPr lang="es-ES" baseline="0" dirty="0" smtClean="0">
                <a:latin typeface="Calibri" charset="0"/>
              </a:rPr>
              <a:t> </a:t>
            </a:r>
            <a:r>
              <a:rPr lang="es-ES" dirty="0" smtClean="0">
                <a:latin typeface="Calibri" charset="0"/>
              </a:rPr>
              <a:t>El Radium-223 es un emisor alfa que</a:t>
            </a:r>
            <a:r>
              <a:rPr lang="es-ES" baseline="0" dirty="0" smtClean="0">
                <a:latin typeface="Calibri" charset="0"/>
              </a:rPr>
              <a:t> mimetiza al calcio (de ahí su afinidad por el hueso) y que se une selectivamente a áreas del hueso con metástasis. </a:t>
            </a:r>
            <a:endParaRPr lang="es-ES" dirty="0">
              <a:latin typeface="Calibri" charset="0"/>
            </a:endParaRPr>
          </a:p>
        </p:txBody>
      </p:sp>
      <p:sp>
        <p:nvSpPr>
          <p:cNvPr id="4" name="3 Marcador de número de diapositiva"/>
          <p:cNvSpPr>
            <a:spLocks noGrp="1"/>
          </p:cNvSpPr>
          <p:nvPr>
            <p:ph type="sldNum" sz="quarter" idx="5"/>
          </p:nvPr>
        </p:nvSpPr>
        <p:spPr/>
        <p:txBody>
          <a:bodyPr/>
          <a:lstStyle/>
          <a:p>
            <a:pPr>
              <a:defRPr/>
            </a:pPr>
            <a:fld id="{848C4D86-1E52-404D-BF12-02F0B2AAC3B3}" type="slidenum">
              <a:rPr lang="es-ES" smtClean="0">
                <a:solidFill>
                  <a:prstClr val="black"/>
                </a:solidFill>
                <a:latin typeface="Calibri"/>
              </a:rPr>
              <a:pPr>
                <a:defRPr/>
              </a:pPr>
              <a:t>73</a:t>
            </a:fld>
            <a:endParaRPr lang="es-E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Es también el T más prevalente en la población general ACOMPAÑADO POR EL DE MAMA</a:t>
            </a:r>
            <a:endParaRPr lang="es-ES" dirty="0"/>
          </a:p>
        </p:txBody>
      </p:sp>
      <p:sp>
        <p:nvSpPr>
          <p:cNvPr id="4" name="3 Marcador de número de diapositiva"/>
          <p:cNvSpPr>
            <a:spLocks noGrp="1"/>
          </p:cNvSpPr>
          <p:nvPr>
            <p:ph type="sldNum" sz="quarter" idx="10"/>
          </p:nvPr>
        </p:nvSpPr>
        <p:spPr/>
        <p:txBody>
          <a:bodyPr/>
          <a:lstStyle/>
          <a:p>
            <a:fld id="{0A50F631-04EC-4C9A-9BC0-F7DDDC4C3128}" type="slidenum">
              <a:rPr lang="es-ES" smtClean="0">
                <a:solidFill>
                  <a:prstClr val="black"/>
                </a:solidFill>
                <a:latin typeface="Calibri"/>
              </a:rPr>
              <a:pPr/>
              <a:t>6</a:t>
            </a:fld>
            <a:endParaRPr lang="es-ES">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B5349D-8EAD-46A1-AB44-5F6FFAB24CF6}" type="slidenum">
              <a:rPr lang="en-US" smtClean="0">
                <a:solidFill>
                  <a:prstClr val="black"/>
                </a:solidFill>
                <a:latin typeface="Calibri"/>
              </a:rPr>
              <a:pPr/>
              <a:t>74</a:t>
            </a:fld>
            <a:endParaRPr lang="en-US">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r>
              <a:rPr lang="en-US" baseline="0" dirty="0" err="1" smtClean="0"/>
              <a:t>Lasd</a:t>
            </a:r>
            <a:r>
              <a:rPr lang="en-US" baseline="0" dirty="0" smtClean="0"/>
              <a:t> </a:t>
            </a:r>
            <a:r>
              <a:rPr lang="en-US" baseline="0" dirty="0" err="1" smtClean="0"/>
              <a:t>partículas</a:t>
            </a:r>
            <a:r>
              <a:rPr lang="en-US" baseline="0" dirty="0" smtClean="0"/>
              <a:t> </a:t>
            </a:r>
            <a:r>
              <a:rPr lang="en-US" baseline="0" dirty="0" err="1" smtClean="0"/>
              <a:t>alfa</a:t>
            </a:r>
            <a:r>
              <a:rPr lang="en-US" baseline="0" dirty="0" smtClean="0"/>
              <a:t> , </a:t>
            </a:r>
            <a:r>
              <a:rPr lang="en-US" baseline="0" dirty="0" err="1" smtClean="0"/>
              <a:t>como</a:t>
            </a:r>
            <a:r>
              <a:rPr lang="en-US" baseline="0" dirty="0" smtClean="0"/>
              <a:t> </a:t>
            </a:r>
            <a:r>
              <a:rPr lang="en-US" baseline="0" dirty="0" err="1" smtClean="0"/>
              <a:t>vemos</a:t>
            </a:r>
            <a:r>
              <a:rPr lang="en-US" baseline="0" dirty="0" smtClean="0"/>
              <a:t> en la </a:t>
            </a:r>
            <a:r>
              <a:rPr lang="en-US" baseline="0" dirty="0" err="1" smtClean="0"/>
              <a:t>imagen</a:t>
            </a:r>
            <a:r>
              <a:rPr lang="en-US" baseline="0" dirty="0" smtClean="0"/>
              <a:t>, son de </a:t>
            </a:r>
            <a:r>
              <a:rPr lang="en-US" baseline="0" dirty="0" err="1" smtClean="0"/>
              <a:t>alta</a:t>
            </a:r>
            <a:r>
              <a:rPr lang="en-US" baseline="0" dirty="0" smtClean="0"/>
              <a:t> </a:t>
            </a:r>
            <a:r>
              <a:rPr lang="en-US" baseline="0" dirty="0" err="1" smtClean="0"/>
              <a:t>energía</a:t>
            </a:r>
            <a:r>
              <a:rPr lang="en-US" baseline="0" dirty="0" smtClean="0"/>
              <a:t> </a:t>
            </a:r>
            <a:r>
              <a:rPr lang="en-US" baseline="0" dirty="0" err="1" smtClean="0"/>
              <a:t>pero</a:t>
            </a:r>
            <a:r>
              <a:rPr lang="en-US" baseline="0" dirty="0" smtClean="0"/>
              <a:t>  </a:t>
            </a:r>
            <a:r>
              <a:rPr lang="en-US" baseline="0" dirty="0" err="1" smtClean="0"/>
              <a:t>apenas</a:t>
            </a:r>
            <a:r>
              <a:rPr lang="en-US" baseline="0" dirty="0" smtClean="0"/>
              <a:t> </a:t>
            </a:r>
            <a:r>
              <a:rPr lang="en-US" baseline="0" dirty="0" err="1" smtClean="0"/>
              <a:t>penetra</a:t>
            </a:r>
            <a:r>
              <a:rPr lang="en-US" baseline="0" dirty="0" smtClean="0"/>
              <a:t> y </a:t>
            </a:r>
            <a:r>
              <a:rPr lang="en-US" baseline="0" dirty="0" err="1" smtClean="0"/>
              <a:t>daña</a:t>
            </a:r>
            <a:r>
              <a:rPr lang="en-US" baseline="0" dirty="0" smtClean="0"/>
              <a:t> los </a:t>
            </a:r>
            <a:r>
              <a:rPr lang="en-US" baseline="0" dirty="0" err="1" smtClean="0"/>
              <a:t>tejidos</a:t>
            </a:r>
            <a:r>
              <a:rPr lang="en-US" baseline="0" dirty="0" smtClean="0"/>
              <a:t> </a:t>
            </a:r>
            <a:r>
              <a:rPr lang="en-US" baseline="0" dirty="0" err="1" smtClean="0"/>
              <a:t>circundantes</a:t>
            </a:r>
            <a:r>
              <a:rPr lang="en-US" baseline="0" dirty="0" smtClean="0"/>
              <a:t>.  </a:t>
            </a:r>
            <a:r>
              <a:rPr lang="en-US" baseline="0" dirty="0" err="1" smtClean="0"/>
              <a:t>Penetran</a:t>
            </a:r>
            <a:r>
              <a:rPr lang="en-US" baseline="0" dirty="0" smtClean="0"/>
              <a:t> </a:t>
            </a:r>
            <a:r>
              <a:rPr lang="en-US" baseline="0" dirty="0" err="1" smtClean="0"/>
              <a:t>menos</a:t>
            </a:r>
            <a:r>
              <a:rPr lang="en-US" baseline="0" dirty="0" smtClean="0"/>
              <a:t> de 100 </a:t>
            </a:r>
            <a:r>
              <a:rPr lang="en-US" baseline="0" dirty="0" err="1" smtClean="0"/>
              <a:t>micras</a:t>
            </a:r>
            <a:r>
              <a:rPr lang="en-US" baseline="0" dirty="0" smtClean="0"/>
              <a:t> ( 2-10 </a:t>
            </a:r>
            <a:r>
              <a:rPr lang="en-US" baseline="0" dirty="0" err="1" smtClean="0"/>
              <a:t>diámetros</a:t>
            </a:r>
            <a:r>
              <a:rPr lang="en-US" baseline="0" dirty="0" smtClean="0"/>
              <a:t> </a:t>
            </a:r>
            <a:r>
              <a:rPr lang="en-US" baseline="0" dirty="0" err="1" smtClean="0"/>
              <a:t>celulares</a:t>
            </a:r>
            <a:r>
              <a:rPr lang="en-US" baseline="0" dirty="0" smtClean="0"/>
              <a:t>) </a:t>
            </a:r>
            <a:r>
              <a:rPr lang="es-ES" dirty="0" smtClean="0"/>
              <a:t>Ya</a:t>
            </a:r>
            <a:r>
              <a:rPr lang="es-ES" baseline="0" dirty="0" smtClean="0"/>
              <a:t> hemos dicho que penetran mu poco y que son frenadas hasta por una hoja de papel</a:t>
            </a:r>
            <a:endParaRPr lang="es-ES" dirty="0"/>
          </a:p>
        </p:txBody>
      </p:sp>
      <p:sp>
        <p:nvSpPr>
          <p:cNvPr id="4" name="3 Marcador de número de diapositiva"/>
          <p:cNvSpPr>
            <a:spLocks noGrp="1"/>
          </p:cNvSpPr>
          <p:nvPr>
            <p:ph type="sldNum" sz="quarter" idx="10"/>
          </p:nvPr>
        </p:nvSpPr>
        <p:spPr/>
        <p:txBody>
          <a:bodyPr/>
          <a:lstStyle/>
          <a:p>
            <a:fld id="{2024AE35-8356-49E9-BDE1-5A9445505785}" type="slidenum">
              <a:rPr lang="es-ES" smtClean="0">
                <a:solidFill>
                  <a:prstClr val="black"/>
                </a:solidFill>
                <a:latin typeface="Calibri"/>
              </a:rPr>
              <a:pPr/>
              <a:t>75</a:t>
            </a:fld>
            <a:endParaRPr lang="es-ES">
              <a:solidFill>
                <a:prstClr val="black"/>
              </a:solidFill>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r>
              <a:rPr lang="es-ES" dirty="0" smtClean="0"/>
              <a:t>Se publicaron los resultados del ALSYMCA en el NEJM de este año y se</a:t>
            </a:r>
            <a:r>
              <a:rPr lang="es-ES" baseline="0" dirty="0" smtClean="0"/>
              <a:t> demostró un aumento de S a favor de radium-223</a:t>
            </a:r>
            <a:endParaRPr lang="es-ES" dirty="0"/>
          </a:p>
        </p:txBody>
      </p:sp>
      <p:sp>
        <p:nvSpPr>
          <p:cNvPr id="4" name="3 Marcador de número de diapositiva"/>
          <p:cNvSpPr>
            <a:spLocks noGrp="1"/>
          </p:cNvSpPr>
          <p:nvPr>
            <p:ph type="sldNum" sz="quarter" idx="10"/>
          </p:nvPr>
        </p:nvSpPr>
        <p:spPr/>
        <p:txBody>
          <a:bodyPr/>
          <a:lstStyle/>
          <a:p>
            <a:fld id="{2024AE35-8356-49E9-BDE1-5A9445505785}" type="slidenum">
              <a:rPr lang="es-ES" smtClean="0">
                <a:solidFill>
                  <a:prstClr val="black"/>
                </a:solidFill>
                <a:latin typeface="Calibri"/>
              </a:rPr>
              <a:pPr/>
              <a:t>76</a:t>
            </a:fld>
            <a:endParaRPr lang="es-ES">
              <a:solidFill>
                <a:prstClr val="black"/>
              </a:solidFill>
              <a:latin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1 Marcador de imagen de diapositiva"/>
          <p:cNvSpPr>
            <a:spLocks noGrp="1" noRot="1" noChangeAspect="1" noTextEdit="1"/>
          </p:cNvSpPr>
          <p:nvPr>
            <p:ph type="sldImg"/>
          </p:nvPr>
        </p:nvSpPr>
        <p:spPr>
          <a:ln/>
        </p:spPr>
      </p:sp>
      <p:sp>
        <p:nvSpPr>
          <p:cNvPr id="1418243" name="2 Marcador de notas"/>
          <p:cNvSpPr>
            <a:spLocks noGrp="1"/>
          </p:cNvSpPr>
          <p:nvPr>
            <p:ph type="body" idx="1"/>
          </p:nvPr>
        </p:nvSpPr>
        <p:spPr>
          <a:noFill/>
          <a:ln/>
        </p:spPr>
        <p:txBody>
          <a:bodyPr/>
          <a:lstStyle/>
          <a:p>
            <a:r>
              <a:rPr lang="es-ES" smtClean="0">
                <a:latin typeface="Arial" pitchFamily="34" charset="0"/>
                <a:ea typeface="ＭＳ Ｐゴシック" pitchFamily="34" charset="-128"/>
              </a:rPr>
              <a:t>Estas curvas se realizaron sin crossover y cuando se produjeron 528 fallecimientos. </a:t>
            </a:r>
            <a:r>
              <a:rPr lang="es-ES" b="1" smtClean="0">
                <a:latin typeface="Arial" pitchFamily="34" charset="0"/>
                <a:ea typeface="ＭＳ Ｐゴシック" pitchFamily="34" charset="-128"/>
              </a:rPr>
              <a:t>En  el análisis actualizado la mediana de S fue de 14.9 m en el grupo del Radium frente a 11.3 </a:t>
            </a:r>
            <a:r>
              <a:rPr lang="es-ES" b="1" u="sng" smtClean="0">
                <a:latin typeface="Arial" pitchFamily="34" charset="0"/>
                <a:ea typeface="ＭＳ Ｐゴシック" pitchFamily="34" charset="-128"/>
              </a:rPr>
              <a:t>(3.6 meses</a:t>
            </a:r>
            <a:r>
              <a:rPr lang="es-ES" b="1" smtClean="0">
                <a:latin typeface="Arial" pitchFamily="34" charset="0"/>
                <a:ea typeface="ＭＳ Ｐゴシック" pitchFamily="34" charset="-128"/>
              </a:rPr>
              <a:t> de diferencia) m en el grupo de placebo, con HR de 0.70 </a:t>
            </a:r>
          </a:p>
        </p:txBody>
      </p:sp>
      <p:sp>
        <p:nvSpPr>
          <p:cNvPr id="1418244" name="3 Marcador de número de diapositiva"/>
          <p:cNvSpPr>
            <a:spLocks noGrp="1"/>
          </p:cNvSpPr>
          <p:nvPr>
            <p:ph type="sldNum" sz="quarter" idx="5"/>
          </p:nvPr>
        </p:nvSpPr>
        <p:spPr>
          <a:noFill/>
        </p:spPr>
        <p:txBody>
          <a:bodyPr/>
          <a:lstStyle/>
          <a:p>
            <a:fld id="{30FFEBBF-80B9-4D71-9098-E97895BB090F}" type="slidenum">
              <a:rPr lang="es-ES" smtClean="0">
                <a:solidFill>
                  <a:srgbClr val="000000"/>
                </a:solidFill>
                <a:latin typeface="Calibri"/>
              </a:rPr>
              <a:pPr/>
              <a:t>77</a:t>
            </a:fld>
            <a:endParaRPr lang="es-ES" smtClean="0">
              <a:solidFill>
                <a:srgbClr val="000000"/>
              </a:solidFill>
              <a:latin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78</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Volviendo</a:t>
            </a:r>
            <a:r>
              <a:rPr lang="en-GB" b="1" dirty="0" smtClean="0">
                <a:latin typeface="Times New Roman" pitchFamily="18" charset="0"/>
              </a:rPr>
              <a:t> al </a:t>
            </a:r>
            <a:r>
              <a:rPr lang="en-GB" b="1" dirty="0" err="1" smtClean="0">
                <a:latin typeface="Times New Roman" pitchFamily="18" charset="0"/>
              </a:rPr>
              <a:t>esquema</a:t>
            </a:r>
            <a:r>
              <a:rPr lang="en-GB" b="1" dirty="0" smtClean="0">
                <a:latin typeface="Times New Roman" pitchFamily="18" charset="0"/>
              </a:rPr>
              <a:t> de la </a:t>
            </a:r>
            <a:r>
              <a:rPr lang="en-GB" b="1" dirty="0" err="1" smtClean="0">
                <a:latin typeface="Times New Roman" pitchFamily="18" charset="0"/>
              </a:rPr>
              <a:t>evolución</a:t>
            </a:r>
            <a:r>
              <a:rPr lang="en-GB" b="1" dirty="0" smtClean="0">
                <a:latin typeface="Times New Roman" pitchFamily="18" charset="0"/>
              </a:rPr>
              <a:t> de la </a:t>
            </a:r>
            <a:r>
              <a:rPr lang="en-GB" b="1" dirty="0" err="1" smtClean="0">
                <a:latin typeface="Times New Roman" pitchFamily="18" charset="0"/>
              </a:rPr>
              <a:t>enfermedad</a:t>
            </a:r>
            <a:r>
              <a:rPr lang="en-GB" b="1" dirty="0" smtClean="0">
                <a:latin typeface="Times New Roman" pitchFamily="18" charset="0"/>
              </a:rPr>
              <a:t>, </a:t>
            </a:r>
            <a:r>
              <a:rPr lang="en-GB" b="1" dirty="0" err="1" smtClean="0">
                <a:latin typeface="Times New Roman" pitchFamily="18" charset="0"/>
              </a:rPr>
              <a:t>vemos</a:t>
            </a:r>
            <a:r>
              <a:rPr lang="en-GB" b="1" dirty="0" smtClean="0">
                <a:latin typeface="Times New Roman" pitchFamily="18" charset="0"/>
              </a:rPr>
              <a:t> </a:t>
            </a:r>
            <a:r>
              <a:rPr lang="en-GB" b="1" dirty="0" err="1" smtClean="0">
                <a:latin typeface="Times New Roman" pitchFamily="18" charset="0"/>
              </a:rPr>
              <a:t>que</a:t>
            </a:r>
            <a:r>
              <a:rPr lang="en-GB" b="1" dirty="0" smtClean="0">
                <a:latin typeface="Times New Roman" pitchFamily="18" charset="0"/>
              </a:rPr>
              <a:t> la </a:t>
            </a:r>
            <a:r>
              <a:rPr lang="en-GB" b="1" dirty="0" err="1" smtClean="0">
                <a:latin typeface="Times New Roman" pitchFamily="18" charset="0"/>
              </a:rPr>
              <a:t>enzalutamida</a:t>
            </a:r>
            <a:r>
              <a:rPr lang="en-GB" b="1" dirty="0" smtClean="0">
                <a:latin typeface="Times New Roman" pitchFamily="18" charset="0"/>
              </a:rPr>
              <a:t> se </a:t>
            </a:r>
            <a:r>
              <a:rPr lang="en-GB" b="1" dirty="0" err="1" smtClean="0">
                <a:latin typeface="Times New Roman" pitchFamily="18" charset="0"/>
              </a:rPr>
              <a:t>sitúa</a:t>
            </a:r>
            <a:r>
              <a:rPr lang="en-GB" b="1" dirty="0" smtClean="0">
                <a:latin typeface="Times New Roman" pitchFamily="18" charset="0"/>
              </a:rPr>
              <a:t> antes y </a:t>
            </a:r>
            <a:r>
              <a:rPr lang="en-GB" b="1" dirty="0" err="1" smtClean="0">
                <a:latin typeface="Times New Roman" pitchFamily="18" charset="0"/>
              </a:rPr>
              <a:t>después</a:t>
            </a:r>
            <a:r>
              <a:rPr lang="en-GB" b="1" dirty="0" smtClean="0">
                <a:latin typeface="Times New Roman" pitchFamily="18" charset="0"/>
              </a:rPr>
              <a:t> de </a:t>
            </a:r>
            <a:r>
              <a:rPr lang="en-GB" b="1" dirty="0" err="1" smtClean="0">
                <a:latin typeface="Times New Roman" pitchFamily="18" charset="0"/>
              </a:rPr>
              <a:t>docetaxel</a:t>
            </a:r>
            <a:r>
              <a:rPr lang="en-GB" b="1" baseline="0" dirty="0" smtClean="0">
                <a:latin typeface="Times New Roman" pitchFamily="18" charset="0"/>
              </a:rPr>
              <a:t> e </a:t>
            </a:r>
            <a:r>
              <a:rPr lang="en-GB" b="1" baseline="0" dirty="0" err="1" smtClean="0">
                <a:latin typeface="Times New Roman" pitchFamily="18" charset="0"/>
              </a:rPr>
              <a:t>intenta</a:t>
            </a:r>
            <a:r>
              <a:rPr lang="en-GB" b="1" baseline="0" dirty="0" smtClean="0">
                <a:latin typeface="Times New Roman" pitchFamily="18" charset="0"/>
              </a:rPr>
              <a:t> </a:t>
            </a:r>
            <a:r>
              <a:rPr lang="en-GB" b="1" baseline="0" dirty="0" err="1" smtClean="0">
                <a:latin typeface="Times New Roman" pitchFamily="18" charset="0"/>
              </a:rPr>
              <a:t>impedir</a:t>
            </a:r>
            <a:r>
              <a:rPr lang="en-GB" b="1" baseline="0" dirty="0" smtClean="0">
                <a:latin typeface="Times New Roman" pitchFamily="18" charset="0"/>
              </a:rPr>
              <a:t> </a:t>
            </a:r>
            <a:r>
              <a:rPr lang="en-GB" b="1" baseline="0" dirty="0" err="1" smtClean="0">
                <a:latin typeface="Times New Roman" pitchFamily="18" charset="0"/>
              </a:rPr>
              <a:t>esta</a:t>
            </a:r>
            <a:r>
              <a:rPr lang="en-GB" b="1" baseline="0" dirty="0" smtClean="0">
                <a:latin typeface="Times New Roman" pitchFamily="18" charset="0"/>
              </a:rPr>
              <a:t> </a:t>
            </a:r>
            <a:r>
              <a:rPr lang="en-GB" b="1" baseline="0" dirty="0" err="1" smtClean="0">
                <a:latin typeface="Times New Roman" pitchFamily="18" charset="0"/>
              </a:rPr>
              <a:t>permanente</a:t>
            </a:r>
            <a:r>
              <a:rPr lang="en-GB" b="1" baseline="0" dirty="0" smtClean="0">
                <a:latin typeface="Times New Roman" pitchFamily="18" charset="0"/>
              </a:rPr>
              <a:t> </a:t>
            </a:r>
            <a:r>
              <a:rPr lang="en-GB" b="1" baseline="0" dirty="0" err="1" smtClean="0">
                <a:latin typeface="Times New Roman" pitchFamily="18" charset="0"/>
              </a:rPr>
              <a:t>señalización</a:t>
            </a:r>
            <a:r>
              <a:rPr lang="en-GB" b="1" baseline="0" dirty="0" smtClean="0">
                <a:latin typeface="Times New Roman" pitchFamily="18" charset="0"/>
              </a:rPr>
              <a:t> del </a:t>
            </a:r>
            <a:r>
              <a:rPr lang="en-GB" b="1" baseline="0" dirty="0" err="1" smtClean="0">
                <a:latin typeface="Times New Roman" pitchFamily="18" charset="0"/>
              </a:rPr>
              <a:t>recptor</a:t>
            </a:r>
            <a:endParaRPr lang="en-GB" b="1" dirty="0" smtClean="0">
              <a:latin typeface="Times New Roman" pitchFamily="18" charset="0"/>
            </a:endParaRPr>
          </a:p>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a:t>
            </a:r>
            <a:r>
              <a:rPr lang="en-GB" b="1" dirty="0" err="1" smtClean="0">
                <a:latin typeface="Times New Roman" pitchFamily="18" charset="0"/>
              </a:rPr>
              <a:t>ca</a:t>
            </a:r>
            <a:r>
              <a:rPr lang="en-GB" b="1" dirty="0" smtClean="0">
                <a:latin typeface="Times New Roman" pitchFamily="18" charset="0"/>
              </a:rPr>
              <a:t>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conocido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e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a:t>
            </a:r>
            <a:endParaRPr lang="en-GB" b="1" dirty="0"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normAutofit/>
          </a:bodyPr>
          <a:lstStyle/>
          <a:p>
            <a:pPr marL="341313" indent="-34131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dirty="0" smtClean="0"/>
              <a:t>Tumor no considerado históricamente </a:t>
            </a:r>
            <a:r>
              <a:rPr lang="es-ES" dirty="0" err="1" smtClean="0"/>
              <a:t>inmunosensible</a:t>
            </a:r>
            <a:endParaRPr lang="es-ES" dirty="0" smtClean="0"/>
          </a:p>
          <a:p>
            <a:pPr marL="341313" indent="-34131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dirty="0" smtClean="0"/>
              <a:t>La inmunoterapia que se desarrolla en cáncer de próstata está mediada por la actuación de células dendríticas</a:t>
            </a:r>
          </a:p>
          <a:p>
            <a:pPr marL="341313" indent="-341313" defTabSz="449263"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b="1" dirty="0" err="1" smtClean="0"/>
              <a:t>Sipuleucel</a:t>
            </a:r>
            <a:r>
              <a:rPr lang="es-ES" b="1" dirty="0" smtClean="0"/>
              <a:t>-T</a:t>
            </a:r>
            <a:r>
              <a:rPr lang="es-ES" dirty="0" smtClean="0"/>
              <a:t> estimula el sistema inmune contra proteínas de cáncer de próstata y consigue un </a:t>
            </a:r>
            <a:r>
              <a:rPr lang="es-ES" u="sng" dirty="0" smtClean="0"/>
              <a:t>aumento de la SG</a:t>
            </a:r>
            <a:r>
              <a:rPr lang="es-ES" dirty="0" smtClean="0"/>
              <a:t> frente a placebo en CRPC</a:t>
            </a:r>
          </a:p>
          <a:p>
            <a:pPr eaLnBrk="1" hangingPunct="1">
              <a:defRPr/>
            </a:pPr>
            <a:endParaRPr lang="es-ES" dirty="0" smtClean="0"/>
          </a:p>
        </p:txBody>
      </p:sp>
      <p:sp>
        <p:nvSpPr>
          <p:cNvPr id="1327108" name="3 Marcador de número de diapositiva"/>
          <p:cNvSpPr>
            <a:spLocks noGrp="1"/>
          </p:cNvSpPr>
          <p:nvPr>
            <p:ph type="sldNum" sz="quarter" idx="5"/>
          </p:nvPr>
        </p:nvSpPr>
        <p:spPr>
          <a:noFill/>
        </p:spPr>
        <p:txBody>
          <a:bodyPr/>
          <a:lstStyle/>
          <a:p>
            <a:fld id="{0D5FC12D-A241-4FA4-95B7-20570D2F7A75}" type="slidenum">
              <a:rPr lang="es-ES" smtClean="0">
                <a:solidFill>
                  <a:srgbClr val="000000"/>
                </a:solidFill>
                <a:latin typeface="Calibri"/>
              </a:rPr>
              <a:pPr/>
              <a:t>80</a:t>
            </a:fld>
            <a:endParaRPr lang="es-ES" smtClean="0">
              <a:solidFill>
                <a:srgbClr val="000000"/>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0" name="Rectangle 7"/>
          <p:cNvSpPr>
            <a:spLocks noGrp="1" noChangeArrowheads="1"/>
          </p:cNvSpPr>
          <p:nvPr>
            <p:ph type="sldNum" sz="quarter" idx="5"/>
          </p:nvPr>
        </p:nvSpPr>
        <p:spPr>
          <a:noFill/>
        </p:spPr>
        <p:txBody>
          <a:bodyPr/>
          <a:lstStyle/>
          <a:p>
            <a:fld id="{4AD8C624-E41D-4C2B-988D-3C9BBBEA026E}" type="slidenum">
              <a:rPr lang="es-ES" smtClean="0">
                <a:solidFill>
                  <a:srgbClr val="000000"/>
                </a:solidFill>
                <a:latin typeface="Calibri"/>
              </a:rPr>
              <a:pPr/>
              <a:t>81</a:t>
            </a:fld>
            <a:endParaRPr lang="es-ES" smtClean="0">
              <a:solidFill>
                <a:srgbClr val="000000"/>
              </a:solidFill>
              <a:latin typeface="Calibri"/>
            </a:endParaRPr>
          </a:p>
        </p:txBody>
      </p:sp>
      <p:sp>
        <p:nvSpPr>
          <p:cNvPr id="1328131" name="Rectangle 2"/>
          <p:cNvSpPr>
            <a:spLocks noGrp="1" noRot="1" noChangeAspect="1" noChangeArrowheads="1" noTextEdit="1"/>
          </p:cNvSpPr>
          <p:nvPr>
            <p:ph type="sldImg"/>
          </p:nvPr>
        </p:nvSpPr>
        <p:spPr>
          <a:xfrm>
            <a:off x="1144588" y="685800"/>
            <a:ext cx="4572000" cy="3429000"/>
          </a:xfrm>
          <a:ln/>
        </p:spPr>
      </p:sp>
      <p:sp>
        <p:nvSpPr>
          <p:cNvPr id="1328132" name="Rectangle 3"/>
          <p:cNvSpPr>
            <a:spLocks noGrp="1" noChangeArrowheads="1"/>
          </p:cNvSpPr>
          <p:nvPr>
            <p:ph type="body" idx="1"/>
          </p:nvPr>
        </p:nvSpPr>
        <p:spPr>
          <a:xfrm>
            <a:off x="914400" y="4343400"/>
            <a:ext cx="5029200" cy="4114800"/>
          </a:xfrm>
          <a:noFill/>
          <a:ln/>
        </p:spPr>
        <p:txBody>
          <a:bodyPr/>
          <a:lstStyle/>
          <a:p>
            <a:pPr eaLnBrk="1" hangingPunct="1">
              <a:buClr>
                <a:srgbClr val="FFFF00"/>
              </a:buClr>
            </a:pPr>
            <a:endParaRPr lang="en-US" smtClean="0">
              <a:solidFill>
                <a:schemeClr val="bg1"/>
              </a:solidFill>
              <a:latin typeface="Arial" pitchFamily="34" charset="0"/>
              <a:ea typeface="ＭＳ Ｐゴシック" pitchFamily="34" charset="-128"/>
            </a:endParaRPr>
          </a:p>
          <a:p>
            <a:pPr eaLnBrk="1" hangingPunct="1">
              <a:buClr>
                <a:srgbClr val="FFFF00"/>
              </a:buClr>
            </a:pPr>
            <a:r>
              <a:rPr lang="es-ES" smtClean="0">
                <a:latin typeface="Arial" pitchFamily="34" charset="0"/>
                <a:ea typeface="ＭＳ Ｐゴシック" pitchFamily="34" charset="-128"/>
              </a:rPr>
              <a:t>Estas células </a:t>
            </a:r>
            <a:r>
              <a:rPr lang="es-ES" u="sng" smtClean="0">
                <a:latin typeface="Arial" pitchFamily="34" charset="0"/>
                <a:ea typeface="ＭＳ Ｐゴシック" pitchFamily="34" charset="-128"/>
              </a:rPr>
              <a:t>presentan el antígeno a</a:t>
            </a:r>
            <a:r>
              <a:rPr lang="es-ES" smtClean="0">
                <a:latin typeface="Arial" pitchFamily="34" charset="0"/>
                <a:ea typeface="ＭＳ Ｐゴシック" pitchFamily="34" charset="-128"/>
              </a:rPr>
              <a:t> los linfocitos CD4 (reguladores) y CD8 (citotóxicos) desencadenando una respuesta inmune celular frente al antígeno</a:t>
            </a:r>
            <a:endParaRPr lang="en-US" smtClean="0">
              <a:solidFill>
                <a:schemeClr val="bg1"/>
              </a:solidFill>
              <a:latin typeface="Arial" pitchFamily="34" charset="0"/>
              <a:ea typeface="ＭＳ Ｐゴシック" pitchFamily="34" charset="-128"/>
            </a:endParaRPr>
          </a:p>
          <a:p>
            <a:pPr eaLnBrk="1" hangingPunct="1">
              <a:buClr>
                <a:srgbClr val="FFFF00"/>
              </a:buClr>
            </a:pPr>
            <a:r>
              <a:rPr lang="en-US" smtClean="0">
                <a:solidFill>
                  <a:schemeClr val="bg1"/>
                </a:solidFill>
                <a:latin typeface="Arial" pitchFamily="34" charset="0"/>
                <a:ea typeface="ＭＳ Ｐゴシック" pitchFamily="34" charset="-128"/>
              </a:rPr>
              <a:t>Patient undergoes leukapheresis</a:t>
            </a:r>
          </a:p>
          <a:p>
            <a:pPr eaLnBrk="1" hangingPunct="1">
              <a:buClr>
                <a:srgbClr val="FFFF00"/>
              </a:buClr>
            </a:pPr>
            <a:r>
              <a:rPr lang="en-US" smtClean="0">
                <a:solidFill>
                  <a:schemeClr val="bg1"/>
                </a:solidFill>
                <a:latin typeface="Arial" pitchFamily="34" charset="0"/>
                <a:ea typeface="ＭＳ Ｐゴシック" pitchFamily="34" charset="-128"/>
              </a:rPr>
              <a:t>Leukapheresis product cultured with PAP-GM-CSF fusion protein for 40 hours</a:t>
            </a:r>
          </a:p>
          <a:p>
            <a:pPr eaLnBrk="1" hangingPunct="1">
              <a:buClr>
                <a:srgbClr val="FFFF00"/>
              </a:buClr>
            </a:pPr>
            <a:r>
              <a:rPr lang="en-US" smtClean="0">
                <a:solidFill>
                  <a:schemeClr val="bg1"/>
                </a:solidFill>
                <a:latin typeface="Arial" pitchFamily="34" charset="0"/>
                <a:ea typeface="ＭＳ Ｐゴシック" pitchFamily="34" charset="-128"/>
              </a:rPr>
              <a:t>Free fusion protein washed out</a:t>
            </a:r>
          </a:p>
          <a:p>
            <a:pPr eaLnBrk="1" hangingPunct="1">
              <a:buClr>
                <a:srgbClr val="FFFF00"/>
              </a:buClr>
            </a:pPr>
            <a:r>
              <a:rPr lang="en-US" smtClean="0">
                <a:solidFill>
                  <a:schemeClr val="bg1"/>
                </a:solidFill>
                <a:latin typeface="Arial" pitchFamily="34" charset="0"/>
                <a:ea typeface="ＭＳ Ｐゴシック" pitchFamily="34" charset="-128"/>
              </a:rPr>
              <a:t>Product tested for endotoxin and sent to clinic</a:t>
            </a:r>
          </a:p>
          <a:p>
            <a:pPr eaLnBrk="1" hangingPunct="1">
              <a:buClr>
                <a:srgbClr val="FFFF00"/>
              </a:buClr>
            </a:pPr>
            <a:r>
              <a:rPr lang="en-US" smtClean="0">
                <a:solidFill>
                  <a:schemeClr val="bg1"/>
                </a:solidFill>
                <a:latin typeface="Arial" pitchFamily="34" charset="0"/>
                <a:ea typeface="ＭＳ Ｐゴシック" pitchFamily="34" charset="-128"/>
              </a:rPr>
              <a:t>Patient infused with APC8015 approximately 48 hours after leukapheresis</a:t>
            </a:r>
          </a:p>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Rot="1" noChangeAspect="1" noChangeArrowheads="1" noTextEdit="1"/>
          </p:cNvSpPr>
          <p:nvPr>
            <p:ph type="sldImg"/>
          </p:nvPr>
        </p:nvSpPr>
        <p:spPr>
          <a:ln/>
        </p:spPr>
      </p:sp>
      <p:sp>
        <p:nvSpPr>
          <p:cNvPr id="1313795" name="Rectangle 3"/>
          <p:cNvSpPr>
            <a:spLocks noGrp="1" noChangeArrowheads="1"/>
          </p:cNvSpPr>
          <p:nvPr>
            <p:ph type="body" idx="1"/>
          </p:nvPr>
        </p:nvSpPr>
        <p:spPr>
          <a:noFill/>
          <a:ln/>
        </p:spPr>
        <p:txBody>
          <a:bodyPr/>
          <a:lstStyle/>
          <a:p>
            <a:endParaRPr lang="es-ES_tradnl" smtClean="0">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7"/>
          <p:cNvSpPr>
            <a:spLocks noGrp="1" noChangeArrowheads="1"/>
          </p:cNvSpPr>
          <p:nvPr>
            <p:ph type="sldNum" sz="quarter" idx="5"/>
          </p:nvPr>
        </p:nvSpPr>
        <p:spPr>
          <a:noFill/>
        </p:spPr>
        <p:txBody>
          <a:bodyPr/>
          <a:lstStyle/>
          <a:p>
            <a:fld id="{852EBF24-BA1B-4874-94CF-77D9C00405B3}" type="slidenum">
              <a:rPr lang="es-ES">
                <a:solidFill>
                  <a:srgbClr val="000000"/>
                </a:solidFill>
                <a:latin typeface="Calibri"/>
              </a:rPr>
              <a:pPr/>
              <a:t>83</a:t>
            </a:fld>
            <a:endParaRPr lang="es-ES">
              <a:solidFill>
                <a:srgbClr val="000000"/>
              </a:solidFill>
              <a:latin typeface="Calibri"/>
            </a:endParaRPr>
          </a:p>
        </p:txBody>
      </p:sp>
      <p:sp>
        <p:nvSpPr>
          <p:cNvPr id="1314819" name="Rectangle 2"/>
          <p:cNvSpPr>
            <a:spLocks noGrp="1" noRot="1" noChangeAspect="1" noChangeArrowheads="1" noTextEdit="1"/>
          </p:cNvSpPr>
          <p:nvPr>
            <p:ph type="sldImg"/>
          </p:nvPr>
        </p:nvSpPr>
        <p:spPr>
          <a:ln/>
        </p:spPr>
      </p:sp>
      <p:sp>
        <p:nvSpPr>
          <p:cNvPr id="1314820" name="Rectangle 3"/>
          <p:cNvSpPr>
            <a:spLocks noGrp="1" noChangeArrowheads="1"/>
          </p:cNvSpPr>
          <p:nvPr>
            <p:ph type="body" idx="1"/>
          </p:nvPr>
        </p:nvSpPr>
        <p:spPr>
          <a:noFill/>
          <a:ln/>
        </p:spPr>
        <p:txBody>
          <a:bodyPr/>
          <a:lstStyle/>
          <a:p>
            <a:pPr eaLnBrk="1" hangingPunct="1"/>
            <a:r>
              <a:rPr lang="es-ES" dirty="0" smtClean="0">
                <a:latin typeface="Arial" pitchFamily="34" charset="0"/>
                <a:ea typeface="ＭＳ Ｐゴシック" pitchFamily="34" charset="-128"/>
              </a:rPr>
              <a:t>En la primera curva se observa las diferencias en S frente a placebo; en la segunda se observa que los p que habían recibido después </a:t>
            </a:r>
            <a:r>
              <a:rPr lang="es-ES" dirty="0" err="1" smtClean="0">
                <a:latin typeface="Arial" pitchFamily="34" charset="0"/>
                <a:ea typeface="ＭＳ Ｐゴシック" pitchFamily="34" charset="-128"/>
              </a:rPr>
              <a:t>docetaxel</a:t>
            </a:r>
            <a:r>
              <a:rPr lang="es-ES" dirty="0" smtClean="0">
                <a:latin typeface="Arial" pitchFamily="34" charset="0"/>
                <a:ea typeface="ＭＳ Ｐゴシック" pitchFamily="34" charset="-128"/>
              </a:rPr>
              <a:t> iban mejor si habían sido tratados con </a:t>
            </a:r>
            <a:r>
              <a:rPr lang="es-ES" dirty="0" err="1" smtClean="0">
                <a:latin typeface="Arial" pitchFamily="34" charset="0"/>
                <a:ea typeface="ＭＳ Ｐゴシック" pitchFamily="34" charset="-128"/>
              </a:rPr>
              <a:t>sipuleicel</a:t>
            </a:r>
            <a:r>
              <a:rPr lang="es-ES" dirty="0" smtClean="0">
                <a:latin typeface="Arial" pitchFamily="34" charset="0"/>
                <a:ea typeface="ＭＳ Ｐゴシック" pitchFamily="34" charset="-128"/>
              </a:rPr>
              <a:t>.</a:t>
            </a:r>
          </a:p>
          <a:p>
            <a:pPr eaLnBrk="1" hangingPunct="1"/>
            <a:r>
              <a:rPr lang="es-ES" dirty="0" smtClean="0">
                <a:latin typeface="Arial" pitchFamily="34" charset="0"/>
                <a:ea typeface="ＭＳ Ｐゴシック" pitchFamily="34" charset="-128"/>
              </a:rPr>
              <a:t>Problema: que no sabemos a quién beneficia y</a:t>
            </a:r>
            <a:r>
              <a:rPr lang="es-ES" baseline="0" dirty="0" smtClean="0">
                <a:latin typeface="Arial" pitchFamily="34" charset="0"/>
                <a:ea typeface="ＭＳ Ｐゴシック" pitchFamily="34" charset="-128"/>
              </a:rPr>
              <a:t> a quién no al no aumentar la SLP</a:t>
            </a:r>
            <a:endParaRPr lang="es-ES" dirty="0" smtClean="0">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84</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Volviendo</a:t>
            </a:r>
            <a:r>
              <a:rPr lang="en-GB" b="1" dirty="0" smtClean="0">
                <a:latin typeface="Times New Roman" pitchFamily="18" charset="0"/>
              </a:rPr>
              <a:t> al </a:t>
            </a:r>
            <a:r>
              <a:rPr lang="en-GB" b="1" dirty="0" err="1" smtClean="0">
                <a:latin typeface="Times New Roman" pitchFamily="18" charset="0"/>
              </a:rPr>
              <a:t>esquema</a:t>
            </a:r>
            <a:r>
              <a:rPr lang="en-GB" b="1" dirty="0" smtClean="0">
                <a:latin typeface="Times New Roman" pitchFamily="18" charset="0"/>
              </a:rPr>
              <a:t> de la </a:t>
            </a:r>
            <a:r>
              <a:rPr lang="en-GB" b="1" dirty="0" err="1" smtClean="0">
                <a:latin typeface="Times New Roman" pitchFamily="18" charset="0"/>
              </a:rPr>
              <a:t>evolución</a:t>
            </a:r>
            <a:r>
              <a:rPr lang="en-GB" b="1" dirty="0" smtClean="0">
                <a:latin typeface="Times New Roman" pitchFamily="18" charset="0"/>
              </a:rPr>
              <a:t> de la </a:t>
            </a:r>
            <a:r>
              <a:rPr lang="en-GB" b="1" dirty="0" err="1" smtClean="0">
                <a:latin typeface="Times New Roman" pitchFamily="18" charset="0"/>
              </a:rPr>
              <a:t>enfermedad</a:t>
            </a:r>
            <a:r>
              <a:rPr lang="en-GB" b="1" dirty="0" smtClean="0">
                <a:latin typeface="Times New Roman" pitchFamily="18" charset="0"/>
              </a:rPr>
              <a:t>, </a:t>
            </a:r>
            <a:r>
              <a:rPr lang="en-GB" b="1" dirty="0" err="1" smtClean="0">
                <a:latin typeface="Times New Roman" pitchFamily="18" charset="0"/>
              </a:rPr>
              <a:t>vemos</a:t>
            </a:r>
            <a:r>
              <a:rPr lang="en-GB" b="1" dirty="0" smtClean="0">
                <a:latin typeface="Times New Roman" pitchFamily="18" charset="0"/>
              </a:rPr>
              <a:t> </a:t>
            </a:r>
            <a:r>
              <a:rPr lang="en-GB" b="1" dirty="0" err="1" smtClean="0">
                <a:latin typeface="Times New Roman" pitchFamily="18" charset="0"/>
              </a:rPr>
              <a:t>que</a:t>
            </a:r>
            <a:r>
              <a:rPr lang="en-GB" b="1" dirty="0" smtClean="0">
                <a:latin typeface="Times New Roman" pitchFamily="18" charset="0"/>
              </a:rPr>
              <a:t> la </a:t>
            </a:r>
            <a:r>
              <a:rPr lang="en-GB" b="1" dirty="0" err="1" smtClean="0">
                <a:latin typeface="Times New Roman" pitchFamily="18" charset="0"/>
              </a:rPr>
              <a:t>enzalutamida</a:t>
            </a:r>
            <a:r>
              <a:rPr lang="en-GB" b="1" dirty="0" smtClean="0">
                <a:latin typeface="Times New Roman" pitchFamily="18" charset="0"/>
              </a:rPr>
              <a:t> se </a:t>
            </a:r>
            <a:r>
              <a:rPr lang="en-GB" b="1" dirty="0" err="1" smtClean="0">
                <a:latin typeface="Times New Roman" pitchFamily="18" charset="0"/>
              </a:rPr>
              <a:t>sitúa</a:t>
            </a:r>
            <a:r>
              <a:rPr lang="en-GB" b="1" dirty="0" smtClean="0">
                <a:latin typeface="Times New Roman" pitchFamily="18" charset="0"/>
              </a:rPr>
              <a:t> antes y </a:t>
            </a:r>
            <a:r>
              <a:rPr lang="en-GB" b="1" dirty="0" err="1" smtClean="0">
                <a:latin typeface="Times New Roman" pitchFamily="18" charset="0"/>
              </a:rPr>
              <a:t>después</a:t>
            </a:r>
            <a:r>
              <a:rPr lang="en-GB" b="1" dirty="0" smtClean="0">
                <a:latin typeface="Times New Roman" pitchFamily="18" charset="0"/>
              </a:rPr>
              <a:t> de </a:t>
            </a:r>
            <a:r>
              <a:rPr lang="en-GB" b="1" dirty="0" err="1" smtClean="0">
                <a:latin typeface="Times New Roman" pitchFamily="18" charset="0"/>
              </a:rPr>
              <a:t>docetaxel</a:t>
            </a:r>
            <a:r>
              <a:rPr lang="en-GB" b="1" baseline="0" dirty="0" smtClean="0">
                <a:latin typeface="Times New Roman" pitchFamily="18" charset="0"/>
              </a:rPr>
              <a:t> e </a:t>
            </a:r>
            <a:r>
              <a:rPr lang="en-GB" b="1" baseline="0" dirty="0" err="1" smtClean="0">
                <a:latin typeface="Times New Roman" pitchFamily="18" charset="0"/>
              </a:rPr>
              <a:t>intenta</a:t>
            </a:r>
            <a:r>
              <a:rPr lang="en-GB" b="1" baseline="0" dirty="0" smtClean="0">
                <a:latin typeface="Times New Roman" pitchFamily="18" charset="0"/>
              </a:rPr>
              <a:t> </a:t>
            </a:r>
            <a:r>
              <a:rPr lang="en-GB" b="1" baseline="0" dirty="0" err="1" smtClean="0">
                <a:latin typeface="Times New Roman" pitchFamily="18" charset="0"/>
              </a:rPr>
              <a:t>impedir</a:t>
            </a:r>
            <a:r>
              <a:rPr lang="en-GB" b="1" baseline="0" dirty="0" smtClean="0">
                <a:latin typeface="Times New Roman" pitchFamily="18" charset="0"/>
              </a:rPr>
              <a:t> </a:t>
            </a:r>
            <a:r>
              <a:rPr lang="en-GB" b="1" baseline="0" dirty="0" err="1" smtClean="0">
                <a:latin typeface="Times New Roman" pitchFamily="18" charset="0"/>
              </a:rPr>
              <a:t>esta</a:t>
            </a:r>
            <a:r>
              <a:rPr lang="en-GB" b="1" baseline="0" dirty="0" smtClean="0">
                <a:latin typeface="Times New Roman" pitchFamily="18" charset="0"/>
              </a:rPr>
              <a:t> </a:t>
            </a:r>
            <a:r>
              <a:rPr lang="en-GB" b="1" baseline="0" dirty="0" err="1" smtClean="0">
                <a:latin typeface="Times New Roman" pitchFamily="18" charset="0"/>
              </a:rPr>
              <a:t>permanente</a:t>
            </a:r>
            <a:r>
              <a:rPr lang="en-GB" b="1" baseline="0" dirty="0" smtClean="0">
                <a:latin typeface="Times New Roman" pitchFamily="18" charset="0"/>
              </a:rPr>
              <a:t> </a:t>
            </a:r>
            <a:r>
              <a:rPr lang="en-GB" b="1" baseline="0" dirty="0" err="1" smtClean="0">
                <a:latin typeface="Times New Roman" pitchFamily="18" charset="0"/>
              </a:rPr>
              <a:t>señalización</a:t>
            </a:r>
            <a:r>
              <a:rPr lang="en-GB" b="1" baseline="0" dirty="0" smtClean="0">
                <a:latin typeface="Times New Roman" pitchFamily="18" charset="0"/>
              </a:rPr>
              <a:t> del </a:t>
            </a:r>
            <a:r>
              <a:rPr lang="en-GB" b="1" baseline="0" dirty="0" err="1" smtClean="0">
                <a:latin typeface="Times New Roman" pitchFamily="18" charset="0"/>
              </a:rPr>
              <a:t>recptor</a:t>
            </a:r>
            <a:endParaRPr lang="en-GB" b="1" dirty="0" smtClean="0">
              <a:latin typeface="Times New Roman" pitchFamily="18" charset="0"/>
            </a:endParaRPr>
          </a:p>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a:t>
            </a:r>
            <a:r>
              <a:rPr lang="en-GB" b="1" dirty="0" err="1" smtClean="0">
                <a:latin typeface="Times New Roman" pitchFamily="18" charset="0"/>
              </a:rPr>
              <a:t>ca</a:t>
            </a:r>
            <a:r>
              <a:rPr lang="en-GB" b="1" dirty="0" smtClean="0">
                <a:latin typeface="Times New Roman" pitchFamily="18" charset="0"/>
              </a:rPr>
              <a:t>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conocido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e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a:t>
            </a:r>
            <a:endParaRPr lang="en-GB" b="1"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7"/>
          <p:cNvSpPr>
            <a:spLocks noGrp="1" noChangeArrowheads="1"/>
          </p:cNvSpPr>
          <p:nvPr>
            <p:ph type="sldNum" sz="quarter" idx="5"/>
          </p:nvPr>
        </p:nvSpPr>
        <p:spPr>
          <a:noFill/>
        </p:spPr>
        <p:txBody>
          <a:bodyPr/>
          <a:lstStyle/>
          <a:p>
            <a:fld id="{83DA64BF-E926-4070-BC74-8519E5664CCB}" type="slidenum">
              <a:rPr lang="es-ES" smtClean="0">
                <a:solidFill>
                  <a:prstClr val="black"/>
                </a:solidFill>
                <a:latin typeface="Calibri"/>
              </a:rPr>
              <a:pPr/>
              <a:t>8</a:t>
            </a:fld>
            <a:endParaRPr lang="es-ES" smtClean="0">
              <a:solidFill>
                <a:prstClr val="black"/>
              </a:solidFill>
              <a:latin typeface="Calibri"/>
            </a:endParaRPr>
          </a:p>
        </p:txBody>
      </p:sp>
      <p:sp>
        <p:nvSpPr>
          <p:cNvPr id="1150979" name="Rectangle 2"/>
          <p:cNvSpPr>
            <a:spLocks noGrp="1" noRot="1" noChangeAspect="1" noChangeArrowheads="1" noTextEdit="1"/>
          </p:cNvSpPr>
          <p:nvPr>
            <p:ph type="sldImg"/>
          </p:nvPr>
        </p:nvSpPr>
        <p:spPr>
          <a:ln/>
        </p:spPr>
      </p:sp>
      <p:sp>
        <p:nvSpPr>
          <p:cNvPr id="1150980" name="Rectangle 3"/>
          <p:cNvSpPr>
            <a:spLocks noGrp="1" noChangeArrowheads="1"/>
          </p:cNvSpPr>
          <p:nvPr>
            <p:ph type="body" idx="1"/>
          </p:nvPr>
        </p:nvSpPr>
        <p:spPr>
          <a:noFill/>
          <a:ln/>
        </p:spPr>
        <p:txBody>
          <a:bodyPr/>
          <a:lstStyle/>
          <a:p>
            <a:pPr eaLnBrk="1" hangingPunct="1"/>
            <a:endParaRPr lang="es-ES_tradnl" smtClean="0">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En</a:t>
            </a:r>
            <a:r>
              <a:rPr lang="es-ES" baseline="0" dirty="0" smtClean="0"/>
              <a:t> esto es más </a:t>
            </a:r>
            <a:r>
              <a:rPr lang="es-ES" baseline="0" dirty="0" err="1" smtClean="0"/>
              <a:t>abiero</a:t>
            </a:r>
            <a:r>
              <a:rPr lang="es-ES" baseline="0" dirty="0" smtClean="0"/>
              <a:t> que el cáncer de mama, dado que se pueden combinar la QT con la HT. </a:t>
            </a:r>
            <a:endParaRPr lang="es-ES" dirty="0"/>
          </a:p>
        </p:txBody>
      </p:sp>
      <p:sp>
        <p:nvSpPr>
          <p:cNvPr id="4" name="3 Marcador de número de diapositiva"/>
          <p:cNvSpPr>
            <a:spLocks noGrp="1"/>
          </p:cNvSpPr>
          <p:nvPr>
            <p:ph type="sldNum" sz="quarter" idx="10"/>
          </p:nvPr>
        </p:nvSpPr>
        <p:spPr/>
        <p:txBody>
          <a:bodyPr/>
          <a:lstStyle/>
          <a:p>
            <a:fld id="{FBD90BA2-E4A1-4830-BCA4-41F8D4AB6BD1}"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1 Marcador de imagen de diapositiva"/>
          <p:cNvSpPr>
            <a:spLocks noGrp="1" noRot="1" noChangeAspect="1" noTextEdit="1"/>
          </p:cNvSpPr>
          <p:nvPr>
            <p:ph type="sldImg"/>
          </p:nvPr>
        </p:nvSpPr>
        <p:spPr>
          <a:ln/>
        </p:spPr>
      </p:sp>
      <p:sp>
        <p:nvSpPr>
          <p:cNvPr id="1284099" name="2 Marcador de notas"/>
          <p:cNvSpPr>
            <a:spLocks noGrp="1"/>
          </p:cNvSpPr>
          <p:nvPr>
            <p:ph type="body" idx="1"/>
          </p:nvPr>
        </p:nvSpPr>
        <p:spPr>
          <a:noFill/>
          <a:ln/>
        </p:spPr>
        <p:txBody>
          <a:bodyPr/>
          <a:lstStyle/>
          <a:p>
            <a:pPr>
              <a:spcBef>
                <a:spcPct val="0"/>
              </a:spcBef>
            </a:pPr>
            <a:r>
              <a:rPr lang="es-ES" u="sng" dirty="0" smtClean="0">
                <a:latin typeface="Arial" pitchFamily="34" charset="0"/>
                <a:ea typeface="ＭＳ Ｐゴシック" pitchFamily="34" charset="-128"/>
              </a:rPr>
              <a:t>Si al bloquear los andrógenos disminuye el volumen tumoral es que estamos ante</a:t>
            </a:r>
            <a:r>
              <a:rPr lang="es-ES" u="sng" baseline="0" dirty="0" smtClean="0">
                <a:latin typeface="Arial" pitchFamily="34" charset="0"/>
                <a:ea typeface="ＭＳ Ｐゴシック" pitchFamily="34" charset="-128"/>
              </a:rPr>
              <a:t> una enfermedad sensible a la castración</a:t>
            </a:r>
            <a:endParaRPr lang="es-ES" u="sng" dirty="0" smtClean="0">
              <a:latin typeface="Arial" pitchFamily="34" charset="0"/>
              <a:ea typeface="ＭＳ Ｐゴシック" pitchFamily="34" charset="-128"/>
            </a:endParaRPr>
          </a:p>
          <a:p>
            <a:pPr>
              <a:spcBef>
                <a:spcPct val="0"/>
              </a:spcBef>
            </a:pPr>
            <a:r>
              <a:rPr lang="es-ES" dirty="0" smtClean="0">
                <a:latin typeface="Arial" pitchFamily="34" charset="0"/>
                <a:ea typeface="ＭＳ Ｐゴシック" pitchFamily="34" charset="-128"/>
              </a:rPr>
              <a:t>Observación/corticoides: no modifica la historia natural de la enfermedad aunque los corticoides se consideran un tratamiento activo</a:t>
            </a:r>
          </a:p>
          <a:p>
            <a:pPr>
              <a:spcBef>
                <a:spcPct val="0"/>
              </a:spcBef>
            </a:pPr>
            <a:r>
              <a:rPr lang="es-ES" dirty="0" err="1" smtClean="0">
                <a:latin typeface="Arial" pitchFamily="34" charset="0"/>
                <a:ea typeface="ＭＳ Ｐゴシック" pitchFamily="34" charset="-128"/>
              </a:rPr>
              <a:t>Ketoconazol</a:t>
            </a:r>
            <a:r>
              <a:rPr lang="es-ES" dirty="0" smtClean="0">
                <a:latin typeface="Arial" pitchFamily="34" charset="0"/>
                <a:ea typeface="ＭＳ Ｐゴシック" pitchFamily="34" charset="-128"/>
              </a:rPr>
              <a:t>: lo dicho</a:t>
            </a:r>
          </a:p>
          <a:p>
            <a:pPr>
              <a:spcBef>
                <a:spcPct val="0"/>
              </a:spcBef>
            </a:pPr>
            <a:r>
              <a:rPr lang="es-ES" dirty="0" err="1" smtClean="0">
                <a:latin typeface="Arial" pitchFamily="34" charset="0"/>
                <a:ea typeface="ＭＳ Ｐゴシック" pitchFamily="34" charset="-128"/>
              </a:rPr>
              <a:t>Sipuleucel</a:t>
            </a:r>
            <a:r>
              <a:rPr lang="es-ES" dirty="0" smtClean="0">
                <a:latin typeface="Arial" pitchFamily="34" charset="0"/>
                <a:ea typeface="ＭＳ Ｐゴシック" pitchFamily="34" charset="-128"/>
              </a:rPr>
              <a:t>: vacuna </a:t>
            </a:r>
            <a:r>
              <a:rPr lang="es-ES" dirty="0" err="1" smtClean="0">
                <a:latin typeface="Arial" pitchFamily="34" charset="0"/>
                <a:ea typeface="ＭＳ Ｐゴシック" pitchFamily="34" charset="-128"/>
              </a:rPr>
              <a:t>autóloga</a:t>
            </a:r>
            <a:r>
              <a:rPr lang="es-ES" dirty="0" smtClean="0">
                <a:latin typeface="Arial" pitchFamily="34" charset="0"/>
                <a:ea typeface="ＭＳ Ｐゴシック" pitchFamily="34" charset="-128"/>
              </a:rPr>
              <a:t> que, aunque ha demostrado aumentar la supervivencia, no mejora la SLP ni produce respuestas en el PSA, implica complejidades técnicas, tiene un precio prohibitivo y no ha sido aprobado en Europa.</a:t>
            </a:r>
          </a:p>
          <a:p>
            <a:pPr>
              <a:spcBef>
                <a:spcPct val="0"/>
              </a:spcBef>
            </a:pPr>
            <a:r>
              <a:rPr lang="es-ES" dirty="0" smtClean="0">
                <a:latin typeface="Arial" pitchFamily="34" charset="0"/>
                <a:ea typeface="ＭＳ Ｐゴシック" pitchFamily="34" charset="-128"/>
              </a:rPr>
              <a:t>Con la ABI se han publicado estudios fases I y II y, muy recientemente, un importante fase III que vamos a ver a continuación.</a:t>
            </a:r>
          </a:p>
        </p:txBody>
      </p:sp>
      <p:sp>
        <p:nvSpPr>
          <p:cNvPr id="1284100" name="3 Marcador de número de diapositiva"/>
          <p:cNvSpPr>
            <a:spLocks noGrp="1"/>
          </p:cNvSpPr>
          <p:nvPr>
            <p:ph type="sldNum" sz="quarter" idx="5"/>
          </p:nvPr>
        </p:nvSpPr>
        <p:spPr>
          <a:noFill/>
        </p:spPr>
        <p:txBody>
          <a:bodyPr/>
          <a:lstStyle/>
          <a:p>
            <a:fld id="{B19C67D9-23F0-4F73-B297-1C52E9E109A0}" type="slidenum">
              <a:rPr lang="es-ES" smtClean="0">
                <a:solidFill>
                  <a:srgbClr val="000000"/>
                </a:solidFill>
                <a:latin typeface="Calibri"/>
              </a:rPr>
              <a:pPr/>
              <a:t>86</a:t>
            </a:fld>
            <a:endParaRPr lang="es-ES" smtClean="0">
              <a:solidFill>
                <a:srgbClr val="000000"/>
              </a:solidFill>
              <a:latin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r>
              <a:rPr lang="en-US" altLang="en-US" i="1" dirty="0" smtClean="0">
                <a:latin typeface="Arial" pitchFamily="34" charset="0"/>
              </a:rPr>
              <a:t>Y OTRO ESTUDIO CON</a:t>
            </a:r>
            <a:r>
              <a:rPr lang="en-US" altLang="en-US" i="1" baseline="0" dirty="0" smtClean="0">
                <a:latin typeface="Arial" pitchFamily="34" charset="0"/>
              </a:rPr>
              <a:t> CASI 3.000 P QUE SE RANDOMIZABAN A…</a:t>
            </a:r>
            <a:endParaRPr lang="en-US" altLang="en-US" i="1" dirty="0" smtClean="0">
              <a:latin typeface="Arial" pitchFamily="34" charset="0"/>
            </a:endParaRPr>
          </a:p>
          <a:p>
            <a:r>
              <a:rPr lang="en-US" altLang="en-US" i="1" dirty="0" smtClean="0">
                <a:latin typeface="Arial" pitchFamily="34" charset="0"/>
              </a:rPr>
              <a:t>ADT, androgen deprivation therapy; FFS, failure-free survival; NSAIDS, </a:t>
            </a:r>
            <a:r>
              <a:rPr lang="en-US" altLang="en-US" i="1" dirty="0" err="1" smtClean="0">
                <a:latin typeface="Arial" pitchFamily="34" charset="0"/>
              </a:rPr>
              <a:t>nonsteroidal</a:t>
            </a:r>
            <a:r>
              <a:rPr lang="en-US" altLang="en-US" i="1" dirty="0" smtClean="0">
                <a:latin typeface="Arial" pitchFamily="34" charset="0"/>
              </a:rPr>
              <a:t> </a:t>
            </a:r>
            <a:r>
              <a:rPr lang="en-US" altLang="en-US" i="1" dirty="0" err="1" smtClean="0">
                <a:latin typeface="Arial" pitchFamily="34" charset="0"/>
              </a:rPr>
              <a:t>antiinflammatory</a:t>
            </a:r>
            <a:r>
              <a:rPr lang="en-US" altLang="en-US" i="1" dirty="0" smtClean="0">
                <a:latin typeface="Arial" pitchFamily="34" charset="0"/>
              </a:rPr>
              <a:t> drugs; OS, overall survival; PSA, prostate-specific antigen; q3w, every 3 weeks; q4w, every 4 weeks; QD, once daily; </a:t>
            </a:r>
            <a:r>
              <a:rPr lang="en-US" altLang="en-US" i="1" dirty="0" err="1" smtClean="0">
                <a:latin typeface="Arial" pitchFamily="34" charset="0"/>
              </a:rPr>
              <a:t>QoL</a:t>
            </a:r>
            <a:r>
              <a:rPr lang="en-US" altLang="en-US" i="1" dirty="0" smtClean="0">
                <a:latin typeface="Arial" pitchFamily="34" charset="0"/>
              </a:rPr>
              <a:t>, quality of life; RT, radiotherapy; SOC, standard of care; WHO, World Health Organization.</a:t>
            </a:r>
          </a:p>
        </p:txBody>
      </p:sp>
      <p:sp>
        <p:nvSpPr>
          <p:cNvPr id="18436" name="Slide Number Placeholder 3"/>
          <p:cNvSpPr>
            <a:spLocks noGrp="1"/>
          </p:cNvSpPr>
          <p:nvPr>
            <p:ph type="sldNum" sz="quarter" idx="5"/>
          </p:nvPr>
        </p:nvSpPr>
        <p:spPr>
          <a:noFill/>
        </p:spPr>
        <p:txBody>
          <a:bodyPr/>
          <a:lstStyle/>
          <a:p>
            <a:fld id="{B9B4B8D7-7065-4C37-83AD-489FA81A6B47}" type="slidenum">
              <a:rPr lang="en-US" altLang="en-US">
                <a:solidFill>
                  <a:prstClr val="black"/>
                </a:solidFill>
              </a:rPr>
              <a:pPr/>
              <a:t>92</a:t>
            </a:fld>
            <a:endParaRPr lang="en-US"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HAY OTROS FARMACOS</a:t>
            </a:r>
            <a:r>
              <a:rPr lang="es-ES" baseline="0" dirty="0" smtClean="0"/>
              <a:t> INMUNOTERAPICOS Y SUS COMBINACIONES QUE ESTÁN EN ESTUDIO…</a:t>
            </a:r>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pPr/>
              <a:t>97</a:t>
            </a:fld>
            <a:endParaRPr lang="en-US"/>
          </a:p>
        </p:txBody>
      </p:sp>
    </p:spTree>
    <p:extLst>
      <p:ext uri="{BB962C8B-B14F-4D97-AF65-F5344CB8AC3E}">
        <p14:creationId xmlns:p14="http://schemas.microsoft.com/office/powerpoint/2010/main" val="40838992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371C90A-8EF6-4893-BC4E-3E2B6B5EAF8A}" type="slidenum">
              <a:rPr lang="en-US">
                <a:solidFill>
                  <a:srgbClr val="000000"/>
                </a:solidFill>
                <a:latin typeface="Calibri"/>
                <a:ea typeface="MS PGothic" pitchFamily="34" charset="-128"/>
              </a:rPr>
              <a:pPr>
                <a:defRPr/>
              </a:pPr>
              <a:t>98</a:t>
            </a:fld>
            <a:endParaRPr lang="en-US">
              <a:solidFill>
                <a:srgbClr val="000000"/>
              </a:solidFill>
              <a:latin typeface="Calibri"/>
              <a:ea typeface="MS PGothic" pitchFamily="34" charset="-128"/>
            </a:endParaRPr>
          </a:p>
        </p:txBody>
      </p:sp>
      <p:sp>
        <p:nvSpPr>
          <p:cNvPr id="18434" name="Rectangle 2"/>
          <p:cNvSpPr>
            <a:spLocks noGrp="1" noRot="1" noChangeAspect="1" noChangeArrowheads="1" noTextEdit="1"/>
          </p:cNvSpPr>
          <p:nvPr>
            <p:ph type="sldImg"/>
          </p:nvPr>
        </p:nvSpPr>
        <p:spPr bwMode="auto">
          <a:xfrm>
            <a:off x="1154113" y="688975"/>
            <a:ext cx="4568825"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687082" y="4343145"/>
            <a:ext cx="5483837" cy="4113557"/>
          </a:xfrm>
          <a:noFill/>
        </p:spPr>
        <p:txBody>
          <a:bodyPr wrap="square" lIns="83456" tIns="41727" rIns="83456" bIns="41727" numCol="1" anchor="t" anchorCtr="0" compatLnSpc="1">
            <a:prstTxWarp prst="textNoShape">
              <a:avLst/>
            </a:prstTxWarp>
          </a:bodyPr>
          <a:lstStyle/>
          <a:p>
            <a:pPr eaLnBrk="1" hangingPunct="1">
              <a:spcBef>
                <a:spcPct val="0"/>
              </a:spcBef>
            </a:pPr>
            <a:r>
              <a:rPr lang="en-GB" b="1" dirty="0" err="1" smtClean="0">
                <a:latin typeface="Times New Roman" pitchFamily="18" charset="0"/>
              </a:rPr>
              <a:t>Hola</a:t>
            </a:r>
            <a:r>
              <a:rPr lang="en-GB" b="1" dirty="0" smtClean="0">
                <a:latin typeface="Times New Roman" pitchFamily="18" charset="0"/>
              </a:rPr>
              <a:t> B </a:t>
            </a:r>
            <a:r>
              <a:rPr lang="en-GB" b="1" dirty="0" err="1" smtClean="0">
                <a:latin typeface="Times New Roman" pitchFamily="18" charset="0"/>
              </a:rPr>
              <a:t>días</a:t>
            </a:r>
            <a:r>
              <a:rPr lang="en-GB" b="1" dirty="0" smtClean="0">
                <a:latin typeface="Times New Roman" pitchFamily="18" charset="0"/>
              </a:rPr>
              <a:t>..En el ca de </a:t>
            </a:r>
            <a:r>
              <a:rPr lang="en-GB" b="1" dirty="0" err="1" smtClean="0">
                <a:latin typeface="Times New Roman" pitchFamily="18" charset="0"/>
              </a:rPr>
              <a:t>próstata</a:t>
            </a:r>
            <a:r>
              <a:rPr lang="en-GB" b="1" dirty="0" smtClean="0">
                <a:latin typeface="Times New Roman" pitchFamily="18" charset="0"/>
              </a:rPr>
              <a:t> se produce un </a:t>
            </a:r>
            <a:r>
              <a:rPr lang="en-GB" b="1" dirty="0" err="1" smtClean="0">
                <a:latin typeface="Times New Roman" pitchFamily="18" charset="0"/>
              </a:rPr>
              <a:t>hecho</a:t>
            </a:r>
            <a:r>
              <a:rPr lang="en-GB" b="1" dirty="0" smtClean="0">
                <a:latin typeface="Times New Roman" pitchFamily="18" charset="0"/>
              </a:rPr>
              <a:t> </a:t>
            </a:r>
            <a:r>
              <a:rPr lang="en-GB" b="1" dirty="0" err="1" smtClean="0">
                <a:latin typeface="Times New Roman" pitchFamily="18" charset="0"/>
              </a:rPr>
              <a:t>perfectamente</a:t>
            </a:r>
            <a:r>
              <a:rPr lang="en-GB" b="1" dirty="0" smtClean="0">
                <a:latin typeface="Times New Roman" pitchFamily="18" charset="0"/>
              </a:rPr>
              <a:t> </a:t>
            </a:r>
            <a:r>
              <a:rPr lang="en-GB" b="1" dirty="0" err="1" smtClean="0">
                <a:latin typeface="Times New Roman" pitchFamily="18" charset="0"/>
              </a:rPr>
              <a:t>comocido</a:t>
            </a:r>
            <a:r>
              <a:rPr lang="en-GB" b="1" dirty="0" smtClean="0">
                <a:latin typeface="Times New Roman" pitchFamily="18" charset="0"/>
              </a:rPr>
              <a:t> y </a:t>
            </a:r>
            <a:r>
              <a:rPr lang="en-GB" b="1" dirty="0" err="1" smtClean="0">
                <a:latin typeface="Times New Roman" pitchFamily="18" charset="0"/>
              </a:rPr>
              <a:t>es</a:t>
            </a:r>
            <a:r>
              <a:rPr lang="en-GB" b="1" dirty="0" smtClean="0">
                <a:latin typeface="Times New Roman" pitchFamily="18" charset="0"/>
              </a:rPr>
              <a:t> el </a:t>
            </a:r>
            <a:r>
              <a:rPr lang="en-GB" b="1" dirty="0" err="1" smtClean="0">
                <a:latin typeface="Times New Roman" pitchFamily="18" charset="0"/>
              </a:rPr>
              <a:t>mantenimiento</a:t>
            </a:r>
            <a:r>
              <a:rPr lang="en-GB" b="1" dirty="0" smtClean="0">
                <a:latin typeface="Times New Roman" pitchFamily="18" charset="0"/>
              </a:rPr>
              <a:t> de la </a:t>
            </a:r>
            <a:r>
              <a:rPr lang="en-GB" b="1" dirty="0" err="1" smtClean="0">
                <a:latin typeface="Times New Roman" pitchFamily="18" charset="0"/>
              </a:rPr>
              <a:t>señalización</a:t>
            </a:r>
            <a:r>
              <a:rPr lang="en-GB" b="1" dirty="0" smtClean="0">
                <a:latin typeface="Times New Roman" pitchFamily="18" charset="0"/>
              </a:rPr>
              <a:t> del RA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es</a:t>
            </a:r>
            <a:r>
              <a:rPr lang="en-GB" b="1" baseline="0" dirty="0" smtClean="0">
                <a:latin typeface="Times New Roman" pitchFamily="18" charset="0"/>
              </a:rPr>
              <a:t> </a:t>
            </a:r>
            <a:r>
              <a:rPr lang="en-GB" b="1" baseline="0" dirty="0" err="1" smtClean="0">
                <a:latin typeface="Times New Roman" pitchFamily="18" charset="0"/>
              </a:rPr>
              <a:t>precisamente</a:t>
            </a:r>
            <a:r>
              <a:rPr lang="en-GB" b="1" baseline="0" dirty="0" smtClean="0">
                <a:latin typeface="Times New Roman" pitchFamily="18" charset="0"/>
              </a:rPr>
              <a:t> la forma de </a:t>
            </a:r>
            <a:r>
              <a:rPr lang="en-GB" b="1" baseline="0" dirty="0" err="1" smtClean="0">
                <a:latin typeface="Times New Roman" pitchFamily="18" charset="0"/>
              </a:rPr>
              <a:t>progresar</a:t>
            </a:r>
            <a:r>
              <a:rPr lang="en-GB" b="1" baseline="0" dirty="0" smtClean="0">
                <a:latin typeface="Times New Roman" pitchFamily="18" charset="0"/>
              </a:rPr>
              <a:t> la </a:t>
            </a:r>
            <a:r>
              <a:rPr lang="en-GB" b="1" baseline="0" dirty="0" err="1" smtClean="0">
                <a:latin typeface="Times New Roman" pitchFamily="18" charset="0"/>
              </a:rPr>
              <a:t>engfermedad</a:t>
            </a:r>
            <a:r>
              <a:rPr lang="en-GB" b="1" baseline="0" dirty="0" smtClean="0">
                <a:latin typeface="Times New Roman" pitchFamily="18" charset="0"/>
              </a:rPr>
              <a:t> </a:t>
            </a:r>
            <a:r>
              <a:rPr lang="en-GB" b="1" baseline="0" dirty="0" err="1" smtClean="0">
                <a:latin typeface="Times New Roman" pitchFamily="18" charset="0"/>
              </a:rPr>
              <a:t>cuando</a:t>
            </a:r>
            <a:r>
              <a:rPr lang="en-GB" b="1" baseline="0" dirty="0" smtClean="0">
                <a:latin typeface="Times New Roman" pitchFamily="18" charset="0"/>
              </a:rPr>
              <a:t> se </a:t>
            </a:r>
            <a:r>
              <a:rPr lang="en-GB" b="1" baseline="0" dirty="0" err="1" smtClean="0">
                <a:latin typeface="Times New Roman" pitchFamily="18" charset="0"/>
              </a:rPr>
              <a:t>reducen</a:t>
            </a:r>
            <a:r>
              <a:rPr lang="en-GB" b="1" baseline="0" dirty="0" smtClean="0">
                <a:latin typeface="Times New Roman" pitchFamily="18" charset="0"/>
              </a:rPr>
              <a:t> los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testosterona</a:t>
            </a:r>
            <a:r>
              <a:rPr lang="en-GB" b="1" baseline="0" dirty="0" smtClean="0">
                <a:latin typeface="Times New Roman" pitchFamily="18" charset="0"/>
              </a:rPr>
              <a:t> a </a:t>
            </a:r>
            <a:r>
              <a:rPr lang="en-GB" b="1" baseline="0" dirty="0" err="1" smtClean="0">
                <a:latin typeface="Times New Roman" pitchFamily="18" charset="0"/>
              </a:rPr>
              <a:t>niveles</a:t>
            </a:r>
            <a:r>
              <a:rPr lang="en-GB" b="1" baseline="0" dirty="0" smtClean="0">
                <a:latin typeface="Times New Roman" pitchFamily="18" charset="0"/>
              </a:rPr>
              <a:t> de  </a:t>
            </a:r>
            <a:r>
              <a:rPr lang="en-GB" b="1" baseline="0" dirty="0" err="1" smtClean="0">
                <a:latin typeface="Times New Roman" pitchFamily="18" charset="0"/>
              </a:rPr>
              <a:t>castración</a:t>
            </a:r>
            <a:r>
              <a:rPr lang="en-GB" b="1" baseline="0" dirty="0" smtClean="0">
                <a:latin typeface="Times New Roman" pitchFamily="18" charset="0"/>
              </a:rPr>
              <a:t> </a:t>
            </a:r>
            <a:endParaRPr lang="en-GB" b="1" dirty="0" smtClean="0">
              <a:latin typeface="Times New Roman" pitchFamily="18" charset="0"/>
            </a:endParaRPr>
          </a:p>
          <a:p>
            <a:pPr eaLnBrk="1" hangingPunct="1">
              <a:spcBef>
                <a:spcPct val="0"/>
              </a:spcBef>
            </a:pPr>
            <a:r>
              <a:rPr lang="en-GB" b="1" dirty="0" smtClean="0">
                <a:latin typeface="Times New Roman" pitchFamily="18" charset="0"/>
              </a:rPr>
              <a:t>Se OBSERVA CÓMO INDEPENDIENTEMENTE</a:t>
            </a:r>
            <a:r>
              <a:rPr lang="en-GB" b="1" baseline="0" dirty="0" smtClean="0">
                <a:latin typeface="Times New Roman" pitchFamily="18" charset="0"/>
              </a:rPr>
              <a:t> DE LA VELOCIDAD DE EVOLUCIÓN DE LA ENFERMEDAD, UNA CARACTERÍSTICA DEL CA DE PRÓSTATA ES LA SEÑALIZACIÓN CONTINUADA DEL RA EN CUANTO SE PRODUCE LA CASTRACIÓN Y ESTA ES LA CAUSA DE LA RESISTENCIA A ESTA CASTRACIÓN y lo </a:t>
            </a:r>
            <a:r>
              <a:rPr lang="en-GB" b="1" baseline="0" dirty="0" err="1" smtClean="0">
                <a:latin typeface="Times New Roman" pitchFamily="18" charset="0"/>
              </a:rPr>
              <a:t>que</a:t>
            </a:r>
            <a:r>
              <a:rPr lang="en-GB" b="1" baseline="0" dirty="0" smtClean="0">
                <a:latin typeface="Times New Roman" pitchFamily="18" charset="0"/>
              </a:rPr>
              <a:t> </a:t>
            </a:r>
            <a:r>
              <a:rPr lang="en-GB" b="1" baseline="0" dirty="0" err="1" smtClean="0">
                <a:latin typeface="Times New Roman" pitchFamily="18" charset="0"/>
              </a:rPr>
              <a:t>motiva</a:t>
            </a:r>
            <a:r>
              <a:rPr lang="en-GB" b="1" baseline="0" dirty="0" smtClean="0">
                <a:latin typeface="Times New Roman" pitchFamily="18" charset="0"/>
              </a:rPr>
              <a:t> </a:t>
            </a:r>
            <a:r>
              <a:rPr lang="en-GB" b="1" baseline="0" dirty="0" err="1" smtClean="0">
                <a:latin typeface="Times New Roman" pitchFamily="18" charset="0"/>
              </a:rPr>
              <a:t>que</a:t>
            </a:r>
            <a:r>
              <a:rPr lang="en-GB" b="1" baseline="0" dirty="0" smtClean="0">
                <a:latin typeface="Times New Roman" pitchFamily="18" charset="0"/>
              </a:rPr>
              <a:t> la </a:t>
            </a:r>
            <a:r>
              <a:rPr lang="en-GB" b="1" baseline="0" dirty="0" err="1" smtClean="0">
                <a:latin typeface="Times New Roman" pitchFamily="18" charset="0"/>
              </a:rPr>
              <a:t>célula</a:t>
            </a:r>
            <a:r>
              <a:rPr lang="en-GB" b="1" baseline="0" dirty="0" smtClean="0">
                <a:latin typeface="Times New Roman" pitchFamily="18" charset="0"/>
              </a:rPr>
              <a:t> </a:t>
            </a:r>
            <a:r>
              <a:rPr lang="en-GB" b="1" baseline="0" dirty="0" err="1" smtClean="0">
                <a:latin typeface="Times New Roman" pitchFamily="18" charset="0"/>
              </a:rPr>
              <a:t>siga</a:t>
            </a:r>
            <a:r>
              <a:rPr lang="en-GB" b="1" baseline="0" dirty="0" smtClean="0">
                <a:latin typeface="Times New Roman" pitchFamily="18" charset="0"/>
              </a:rPr>
              <a:t> </a:t>
            </a:r>
            <a:r>
              <a:rPr lang="en-GB" b="1" baseline="0" dirty="0" err="1" smtClean="0">
                <a:latin typeface="Times New Roman" pitchFamily="18" charset="0"/>
              </a:rPr>
              <a:t>reproduciéndose</a:t>
            </a:r>
            <a:r>
              <a:rPr lang="en-GB" b="1" baseline="0" dirty="0" smtClean="0">
                <a:latin typeface="Times New Roman" pitchFamily="18" charset="0"/>
              </a:rPr>
              <a:t>.</a:t>
            </a:r>
            <a:endParaRPr lang="en-GB" b="1" dirty="0"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1 Marcador de imagen de diapositiva"/>
          <p:cNvSpPr>
            <a:spLocks noGrp="1" noRot="1" noChangeAspect="1" noTextEdit="1"/>
          </p:cNvSpPr>
          <p:nvPr>
            <p:ph type="sldImg"/>
          </p:nvPr>
        </p:nvSpPr>
        <p:spPr>
          <a:ln/>
        </p:spPr>
      </p:sp>
      <p:sp>
        <p:nvSpPr>
          <p:cNvPr id="921602" name="2 Marcador de notas"/>
          <p:cNvSpPr>
            <a:spLocks noGrp="1"/>
          </p:cNvSpPr>
          <p:nvPr>
            <p:ph type="body" idx="1"/>
          </p:nvPr>
        </p:nvSpPr>
        <p:spPr>
          <a:noFill/>
        </p:spPr>
        <p:txBody>
          <a:bodyPr/>
          <a:lstStyle/>
          <a:p>
            <a:pPr eaLnBrk="1" hangingPunct="1">
              <a:spcBef>
                <a:spcPct val="0"/>
              </a:spcBef>
            </a:pPr>
            <a:r>
              <a:rPr lang="es-ES" dirty="0" smtClean="0">
                <a:latin typeface="Times New Roman" pitchFamily="18" charset="0"/>
              </a:rPr>
              <a:t>En incluso hoy en día tenemos la opción de emplear</a:t>
            </a:r>
            <a:r>
              <a:rPr lang="es-ES" baseline="0" dirty="0" smtClean="0">
                <a:latin typeface="Times New Roman" pitchFamily="18" charset="0"/>
              </a:rPr>
              <a:t> </a:t>
            </a:r>
            <a:r>
              <a:rPr lang="es-ES" baseline="0" dirty="0" err="1" smtClean="0">
                <a:latin typeface="Times New Roman" pitchFamily="18" charset="0"/>
              </a:rPr>
              <a:t>docetaxel</a:t>
            </a:r>
            <a:r>
              <a:rPr lang="es-ES" baseline="0" dirty="0" smtClean="0">
                <a:latin typeface="Times New Roman" pitchFamily="18" charset="0"/>
              </a:rPr>
              <a:t> en la enfermedad </a:t>
            </a:r>
            <a:r>
              <a:rPr lang="es-ES" baseline="0" dirty="0" err="1" smtClean="0">
                <a:latin typeface="Times New Roman" pitchFamily="18" charset="0"/>
              </a:rPr>
              <a:t>hormonosensible</a:t>
            </a:r>
            <a:r>
              <a:rPr lang="es-ES" baseline="0" dirty="0" smtClean="0">
                <a:latin typeface="Times New Roman" pitchFamily="18" charset="0"/>
              </a:rPr>
              <a:t> </a:t>
            </a:r>
            <a:endParaRPr lang="es-ES" dirty="0" smtClean="0">
              <a:latin typeface="Times New Roman" pitchFamily="18" charset="0"/>
            </a:endParaRPr>
          </a:p>
          <a:p>
            <a:pPr eaLnBrk="1" hangingPunct="1">
              <a:spcBef>
                <a:spcPct val="0"/>
              </a:spcBef>
            </a:pPr>
            <a:endParaRPr lang="es-ES" dirty="0" smtClean="0">
              <a:latin typeface="Times New Roman" pitchFamily="18" charset="0"/>
            </a:endParaRPr>
          </a:p>
          <a:p>
            <a:pPr eaLnBrk="1" hangingPunct="1">
              <a:spcBef>
                <a:spcPct val="0"/>
              </a:spcBef>
            </a:pPr>
            <a:endParaRPr lang="es-ES" dirty="0" smtClean="0">
              <a:latin typeface="Times New Roman" pitchFamily="18" charset="0"/>
            </a:endParaRPr>
          </a:p>
          <a:p>
            <a:pPr eaLnBrk="1" hangingPunct="1">
              <a:spcBef>
                <a:spcPct val="0"/>
              </a:spcBef>
            </a:pPr>
            <a:r>
              <a:rPr lang="es-ES" dirty="0" smtClean="0">
                <a:latin typeface="Times New Roman" pitchFamily="18" charset="0"/>
              </a:rPr>
              <a:t>Aquí están nuestras dudas…, tanto antes de </a:t>
            </a:r>
            <a:r>
              <a:rPr lang="es-ES" dirty="0" err="1" smtClean="0">
                <a:latin typeface="Times New Roman" pitchFamily="18" charset="0"/>
              </a:rPr>
              <a:t>docetaxel</a:t>
            </a:r>
            <a:r>
              <a:rPr lang="es-ES" dirty="0" smtClean="0">
                <a:latin typeface="Times New Roman" pitchFamily="18" charset="0"/>
              </a:rPr>
              <a:t> como después de </a:t>
            </a:r>
            <a:r>
              <a:rPr lang="es-ES" dirty="0" err="1" smtClean="0">
                <a:latin typeface="Times New Roman" pitchFamily="18" charset="0"/>
              </a:rPr>
              <a:t>docetaxel</a:t>
            </a:r>
            <a:r>
              <a:rPr lang="es-ES" dirty="0" smtClean="0">
                <a:latin typeface="Times New Roman" pitchFamily="18" charset="0"/>
              </a:rPr>
              <a:t> </a:t>
            </a:r>
          </a:p>
          <a:p>
            <a:pPr eaLnBrk="1" hangingPunct="1">
              <a:spcBef>
                <a:spcPct val="0"/>
              </a:spcBef>
            </a:pPr>
            <a:endParaRPr lang="es-ES" dirty="0" smtClean="0">
              <a:latin typeface="Times New Roman" pitchFamily="18" charset="0"/>
            </a:endParaRPr>
          </a:p>
          <a:p>
            <a:pPr eaLnBrk="1" hangingPunct="1">
              <a:spcBef>
                <a:spcPct val="0"/>
              </a:spcBef>
            </a:pPr>
            <a:r>
              <a:rPr lang="es-ES" dirty="0" smtClean="0">
                <a:latin typeface="Times New Roman" pitchFamily="18" charset="0"/>
              </a:rPr>
              <a:t>Por el ALSYMCA </a:t>
            </a:r>
            <a:r>
              <a:rPr lang="es-ES" dirty="0" err="1" smtClean="0">
                <a:latin typeface="Times New Roman" pitchFamily="18" charset="0"/>
              </a:rPr>
              <a:t>Radium</a:t>
            </a:r>
            <a:r>
              <a:rPr lang="es-ES" dirty="0" smtClean="0">
                <a:latin typeface="Times New Roman" pitchFamily="18" charset="0"/>
              </a:rPr>
              <a:t> 223 está indicado en p sintomáticos con solo </a:t>
            </a:r>
            <a:r>
              <a:rPr lang="es-ES" dirty="0" err="1" smtClean="0">
                <a:latin typeface="Times New Roman" pitchFamily="18" charset="0"/>
              </a:rPr>
              <a:t>metast.óseas</a:t>
            </a:r>
            <a:r>
              <a:rPr lang="es-ES" dirty="0" smtClean="0">
                <a:latin typeface="Times New Roman" pitchFamily="18" charset="0"/>
              </a:rPr>
              <a:t> y tanto antes de l QT como después de la QT.</a:t>
            </a:r>
          </a:p>
          <a:p>
            <a:pPr eaLnBrk="1" hangingPunct="1">
              <a:spcBef>
                <a:spcPct val="0"/>
              </a:spcBef>
            </a:pPr>
            <a:endParaRPr lang="es-ES" dirty="0" smtClean="0">
              <a:latin typeface="Times New Roman" pitchFamily="18" charset="0"/>
            </a:endParaRPr>
          </a:p>
          <a:p>
            <a:pPr eaLnBrk="1" hangingPunct="1">
              <a:spcBef>
                <a:spcPct val="0"/>
              </a:spcBef>
            </a:pPr>
            <a:r>
              <a:rPr lang="es-ES" dirty="0" smtClean="0">
                <a:latin typeface="Times New Roman" pitchFamily="18" charset="0"/>
              </a:rPr>
              <a:t>Esta es la Hª natural del </a:t>
            </a:r>
            <a:r>
              <a:rPr lang="es-ES" dirty="0" err="1" smtClean="0">
                <a:latin typeface="Times New Roman" pitchFamily="18" charset="0"/>
              </a:rPr>
              <a:t>ca</a:t>
            </a:r>
            <a:r>
              <a:rPr lang="es-ES" dirty="0" smtClean="0">
                <a:latin typeface="Times New Roman" pitchFamily="18" charset="0"/>
              </a:rPr>
              <a:t> de </a:t>
            </a:r>
            <a:r>
              <a:rPr lang="es-ES" dirty="0" err="1" smtClean="0">
                <a:latin typeface="Times New Roman" pitchFamily="18" charset="0"/>
              </a:rPr>
              <a:t>próstyata</a:t>
            </a:r>
            <a:r>
              <a:rPr lang="es-ES" dirty="0" smtClean="0">
                <a:latin typeface="Times New Roman" pitchFamily="18" charset="0"/>
              </a:rPr>
              <a:t>. Se pensaba que cuando la </a:t>
            </a:r>
            <a:r>
              <a:rPr lang="es-ES" dirty="0" err="1" smtClean="0">
                <a:latin typeface="Times New Roman" pitchFamily="18" charset="0"/>
              </a:rPr>
              <a:t>enf</a:t>
            </a:r>
            <a:r>
              <a:rPr lang="es-ES" dirty="0" smtClean="0">
                <a:latin typeface="Times New Roman" pitchFamily="18" charset="0"/>
              </a:rPr>
              <a:t> progresaba a pesar del BAC, la única opción era la QT.              </a:t>
            </a:r>
          </a:p>
          <a:p>
            <a:pPr eaLnBrk="1" hangingPunct="1">
              <a:spcBef>
                <a:spcPct val="0"/>
              </a:spcBef>
            </a:pPr>
            <a:r>
              <a:rPr lang="es-ES" dirty="0" smtClean="0">
                <a:latin typeface="Times New Roman" pitchFamily="18" charset="0"/>
              </a:rPr>
              <a:t>Hoy día sabemos se habla del CPRC en el que se sabe que ….         Antiguamente se hablaba de Ca de P </a:t>
            </a:r>
            <a:r>
              <a:rPr lang="es-ES" dirty="0" err="1" smtClean="0">
                <a:latin typeface="Times New Roman" pitchFamily="18" charset="0"/>
              </a:rPr>
              <a:t>hormonosensible</a:t>
            </a:r>
            <a:r>
              <a:rPr lang="es-ES" dirty="0" smtClean="0">
                <a:latin typeface="Times New Roman" pitchFamily="18" charset="0"/>
              </a:rPr>
              <a:t> u </a:t>
            </a:r>
            <a:r>
              <a:rPr lang="es-ES" dirty="0" err="1" smtClean="0">
                <a:latin typeface="Times New Roman" pitchFamily="18" charset="0"/>
              </a:rPr>
              <a:t>hormonoresistente</a:t>
            </a:r>
            <a:r>
              <a:rPr lang="es-ES" dirty="0" smtClean="0">
                <a:latin typeface="Times New Roman" pitchFamily="18" charset="0"/>
              </a:rPr>
              <a:t> o refractario. Hoy </a:t>
            </a:r>
            <a:r>
              <a:rPr lang="es-ES" dirty="0" err="1" smtClean="0">
                <a:latin typeface="Times New Roman" pitchFamily="18" charset="0"/>
              </a:rPr>
              <a:t>dia</a:t>
            </a:r>
            <a:r>
              <a:rPr lang="es-ES" dirty="0" smtClean="0">
                <a:latin typeface="Times New Roman" pitchFamily="18" charset="0"/>
              </a:rPr>
              <a:t> se habla de CPRC que es la </a:t>
            </a:r>
            <a:r>
              <a:rPr lang="es-ES" dirty="0" err="1" smtClean="0">
                <a:latin typeface="Times New Roman" pitchFamily="18" charset="0"/>
              </a:rPr>
              <a:t>proge</a:t>
            </a:r>
            <a:r>
              <a:rPr lang="es-ES" dirty="0" smtClean="0">
                <a:latin typeface="Times New Roman" pitchFamily="18" charset="0"/>
              </a:rPr>
              <a:t> de la </a:t>
            </a:r>
            <a:r>
              <a:rPr lang="es-ES" dirty="0" err="1" smtClean="0">
                <a:latin typeface="Times New Roman" pitchFamily="18" charset="0"/>
              </a:rPr>
              <a:t>engermedad</a:t>
            </a:r>
            <a:r>
              <a:rPr lang="es-ES" dirty="0" smtClean="0">
                <a:latin typeface="Times New Roman" pitchFamily="18" charset="0"/>
              </a:rPr>
              <a:t> en ambiente de castración pero todavía </a:t>
            </a:r>
            <a:r>
              <a:rPr lang="es-ES" dirty="0" err="1" smtClean="0">
                <a:latin typeface="Times New Roman" pitchFamily="18" charset="0"/>
              </a:rPr>
              <a:t>hormonosensible</a:t>
            </a:r>
            <a:r>
              <a:rPr lang="es-ES" dirty="0" smtClean="0">
                <a:latin typeface="Times New Roman" pitchFamily="18" charset="0"/>
              </a:rPr>
              <a:t>.               La </a:t>
            </a:r>
            <a:r>
              <a:rPr lang="es-ES" dirty="0" err="1" smtClean="0">
                <a:latin typeface="Times New Roman" pitchFamily="18" charset="0"/>
              </a:rPr>
              <a:t>hª</a:t>
            </a:r>
            <a:r>
              <a:rPr lang="es-ES" dirty="0" smtClean="0">
                <a:latin typeface="Times New Roman" pitchFamily="18" charset="0"/>
              </a:rPr>
              <a:t> natural del </a:t>
            </a:r>
            <a:r>
              <a:rPr lang="es-ES" dirty="0" err="1" smtClean="0">
                <a:latin typeface="Times New Roman" pitchFamily="18" charset="0"/>
              </a:rPr>
              <a:t>ca</a:t>
            </a:r>
            <a:r>
              <a:rPr lang="es-ES" dirty="0" smtClean="0">
                <a:latin typeface="Times New Roman" pitchFamily="18" charset="0"/>
              </a:rPr>
              <a:t> de próstata puede dividirse en con o sin metástasis, </a:t>
            </a:r>
          </a:p>
          <a:p>
            <a:pPr eaLnBrk="1" hangingPunct="1">
              <a:spcBef>
                <a:spcPct val="0"/>
              </a:spcBef>
            </a:pPr>
            <a:r>
              <a:rPr lang="es-ES" dirty="0" smtClean="0">
                <a:latin typeface="Times New Roman" pitchFamily="18" charset="0"/>
              </a:rPr>
              <a:t>Esta es la Hª natural del </a:t>
            </a:r>
            <a:r>
              <a:rPr lang="es-ES" dirty="0" err="1" smtClean="0">
                <a:latin typeface="Times New Roman" pitchFamily="18" charset="0"/>
              </a:rPr>
              <a:t>ca</a:t>
            </a:r>
            <a:r>
              <a:rPr lang="es-ES" dirty="0" smtClean="0">
                <a:latin typeface="Times New Roman" pitchFamily="18" charset="0"/>
              </a:rPr>
              <a:t> de próstata desde el tratamiento local hasta los C Paliativos. Lo novedoso de este gráfico reside en que divide el control de la enfermedad con testosterona a nivel de castración y la progresión de enfermedad a pesar de las testosterona baja; resistente a la castración m( pero como luego veremos todavía </a:t>
            </a:r>
            <a:r>
              <a:rPr lang="es-ES" dirty="0" err="1" smtClean="0">
                <a:latin typeface="Times New Roman" pitchFamily="18" charset="0"/>
              </a:rPr>
              <a:t>hormonosensible</a:t>
            </a:r>
            <a:r>
              <a:rPr lang="es-ES" dirty="0" smtClean="0">
                <a:latin typeface="Times New Roman" pitchFamily="18" charset="0"/>
              </a:rPr>
              <a:t>)</a:t>
            </a:r>
          </a:p>
          <a:p>
            <a:pPr eaLnBrk="1" hangingPunct="1">
              <a:spcBef>
                <a:spcPct val="0"/>
              </a:spcBef>
            </a:pPr>
            <a:r>
              <a:rPr lang="es-ES" b="1" dirty="0" smtClean="0">
                <a:latin typeface="Times New Roman" pitchFamily="18" charset="0"/>
              </a:rPr>
              <a:t>Esta es la Hª natural del </a:t>
            </a:r>
            <a:r>
              <a:rPr lang="es-ES" b="1" dirty="0" err="1" smtClean="0">
                <a:latin typeface="Times New Roman" pitchFamily="18" charset="0"/>
              </a:rPr>
              <a:t>ca</a:t>
            </a:r>
            <a:r>
              <a:rPr lang="es-ES" b="1" dirty="0" smtClean="0">
                <a:latin typeface="Times New Roman" pitchFamily="18" charset="0"/>
              </a:rPr>
              <a:t> de próstata que incluye la división entre con o sin metástasis, con o sin síntomas y sensible o resistente a la castración. Y hasta hace muy poco esta era la evolución de los p con CPRC en 2004: respuesta adecuada al </a:t>
            </a:r>
            <a:r>
              <a:rPr lang="es-ES" b="1" dirty="0" err="1" smtClean="0">
                <a:latin typeface="Times New Roman" pitchFamily="18" charset="0"/>
              </a:rPr>
              <a:t>docetaxel</a:t>
            </a:r>
            <a:r>
              <a:rPr lang="es-ES" b="1" dirty="0" smtClean="0">
                <a:latin typeface="Times New Roman" pitchFamily="18" charset="0"/>
              </a:rPr>
              <a:t> y post progresión de enfermedad y muerte.</a:t>
            </a:r>
          </a:p>
        </p:txBody>
      </p:sp>
      <p:sp>
        <p:nvSpPr>
          <p:cNvPr id="921603" name="3 Marcador de número de diapositiva"/>
          <p:cNvSpPr>
            <a:spLocks noGrp="1"/>
          </p:cNvSpPr>
          <p:nvPr>
            <p:ph type="sldNum" sz="quarter"/>
          </p:nvPr>
        </p:nvSpPr>
        <p:spPr>
          <a:noFill/>
          <a:ln>
            <a:miter lim="800000"/>
            <a:headEnd/>
            <a:tailEnd/>
          </a:ln>
        </p:spPr>
        <p:txBody>
          <a:bodyPr/>
          <a:lstStyle/>
          <a:p>
            <a:fld id="{4A2986A4-9129-429B-B6E1-A082A6FF0F33}" type="slidenum">
              <a:rPr lang="es-ES">
                <a:solidFill>
                  <a:prstClr val="white"/>
                </a:solidFill>
                <a:latin typeface="Calibri"/>
              </a:rPr>
              <a:pPr/>
              <a:t>99</a:t>
            </a:fld>
            <a:endParaRPr lang="es-ES">
              <a:solidFill>
                <a:prstClr val="white"/>
              </a:solidFill>
              <a:latin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1 Marcador de imagen de diapositiva"/>
          <p:cNvSpPr>
            <a:spLocks noGrp="1" noRot="1" noChangeAspect="1" noTextEdit="1"/>
          </p:cNvSpPr>
          <p:nvPr>
            <p:ph type="sldImg"/>
          </p:nvPr>
        </p:nvSpPr>
        <p:spPr>
          <a:ln/>
        </p:spPr>
      </p:sp>
      <p:sp>
        <p:nvSpPr>
          <p:cNvPr id="1424387" name="2 Marcador de notas"/>
          <p:cNvSpPr>
            <a:spLocks noGrp="1"/>
          </p:cNvSpPr>
          <p:nvPr>
            <p:ph type="body" idx="1"/>
          </p:nvPr>
        </p:nvSpPr>
        <p:spPr>
          <a:noFill/>
          <a:ln/>
        </p:spPr>
        <p:txBody>
          <a:bodyPr/>
          <a:lstStyle/>
          <a:p>
            <a:pPr eaLnBrk="1" hangingPunct="1">
              <a:spcBef>
                <a:spcPct val="0"/>
              </a:spcBef>
            </a:pPr>
            <a:r>
              <a:rPr lang="es-ES" b="1" smtClean="0">
                <a:latin typeface="Arial" pitchFamily="34" charset="0"/>
                <a:ea typeface="ＭＳ Ｐゴシック" pitchFamily="34" charset="-128"/>
              </a:rPr>
              <a:t>En esta diapo se incluyen todas las opciones aprobadas y las que están en investigación en el CPRC, incluyendo la posibilidad de combinar custirsen en primera línea con docetaxel o la opción de caba como la QT de elección en el CPRC.</a:t>
            </a:r>
          </a:p>
          <a:p>
            <a:pPr eaLnBrk="1" hangingPunct="1">
              <a:spcBef>
                <a:spcPct val="0"/>
              </a:spcBef>
            </a:pPr>
            <a:r>
              <a:rPr lang="es-ES" b="1" u="sng" smtClean="0">
                <a:latin typeface="Arial" pitchFamily="34" charset="0"/>
                <a:ea typeface="ＭＳ Ｐゴシック" pitchFamily="34" charset="-128"/>
              </a:rPr>
              <a:t>Recientemente, se ha comentado que el ipilimumab no ha aumentado la S en el estudio fase III POST-TAXOTERE</a:t>
            </a:r>
          </a:p>
          <a:p>
            <a:pPr eaLnBrk="1" hangingPunct="1">
              <a:spcBef>
                <a:spcPct val="0"/>
              </a:spcBef>
            </a:pPr>
            <a:r>
              <a:rPr lang="es-ES" b="1" u="sng" smtClean="0">
                <a:latin typeface="Arial" pitchFamily="34" charset="0"/>
                <a:ea typeface="ＭＳ Ｐゴシック" pitchFamily="34" charset="-128"/>
              </a:rPr>
              <a:t>El estudio con PROSTVAC es el PROSPECT</a:t>
            </a:r>
          </a:p>
        </p:txBody>
      </p:sp>
      <p:sp>
        <p:nvSpPr>
          <p:cNvPr id="1424388" name="3 Marcador de número de diapositiva"/>
          <p:cNvSpPr>
            <a:spLocks noGrp="1"/>
          </p:cNvSpPr>
          <p:nvPr>
            <p:ph type="sldNum" sz="quarter" idx="5"/>
          </p:nvPr>
        </p:nvSpPr>
        <p:spPr>
          <a:noFill/>
        </p:spPr>
        <p:txBody>
          <a:bodyPr/>
          <a:lstStyle/>
          <a:p>
            <a:fld id="{86DC1E2F-D8D1-4FC1-A6BC-C86B7D6AB9E8}" type="slidenum">
              <a:rPr lang="es-ES">
                <a:solidFill>
                  <a:srgbClr val="000000"/>
                </a:solidFill>
                <a:latin typeface="Calibri"/>
              </a:rPr>
              <a:pPr/>
              <a:t>100</a:t>
            </a:fld>
            <a:endParaRPr lang="es-ES">
              <a:solidFill>
                <a:srgbClr val="000000"/>
              </a:solidFill>
              <a:latin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483"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b="1" dirty="0" smtClean="0"/>
              <a:t>Al final,</a:t>
            </a:r>
            <a:r>
              <a:rPr lang="es-ES" b="1" baseline="0" dirty="0" smtClean="0"/>
              <a:t> en ausencia de evidencia científica, tendremos que utilizar criterios clínicos, lo que nos devuelve a nuestra condición de médicos que nunca deberemos abandonar</a:t>
            </a:r>
            <a:endParaRPr lang="es-ES" b="1" dirty="0" smtClean="0"/>
          </a:p>
          <a:p>
            <a:r>
              <a:rPr lang="es-ES" dirty="0" err="1" smtClean="0"/>
              <a:t>Faltarian</a:t>
            </a:r>
            <a:r>
              <a:rPr lang="es-ES" dirty="0" smtClean="0"/>
              <a:t> aquí el TROPIC (</a:t>
            </a:r>
            <a:r>
              <a:rPr lang="es-ES" dirty="0" err="1" smtClean="0"/>
              <a:t>lancet</a:t>
            </a:r>
            <a:r>
              <a:rPr lang="es-ES" dirty="0" smtClean="0"/>
              <a:t>) y en NE de </a:t>
            </a:r>
            <a:r>
              <a:rPr lang="es-ES" dirty="0" err="1" smtClean="0"/>
              <a:t>Sofigo</a:t>
            </a:r>
            <a:r>
              <a:rPr lang="es-ES" dirty="0" smtClean="0"/>
              <a:t>; 4 NEW </a:t>
            </a:r>
            <a:r>
              <a:rPr lang="es-ES" dirty="0" err="1" smtClean="0"/>
              <a:t>englands</a:t>
            </a:r>
            <a:r>
              <a:rPr lang="es-ES" dirty="0" smtClean="0"/>
              <a:t> y un </a:t>
            </a:r>
            <a:r>
              <a:rPr lang="es-ES" dirty="0" err="1" smtClean="0"/>
              <a:t>Lancet</a:t>
            </a:r>
            <a:endParaRPr lang="es-ES" dirty="0" smtClean="0"/>
          </a:p>
          <a:p>
            <a:r>
              <a:rPr lang="es-ES" dirty="0" smtClean="0"/>
              <a:t>No es </a:t>
            </a:r>
            <a:r>
              <a:rPr lang="es-ES" dirty="0" err="1" smtClean="0"/>
              <a:t>facil</a:t>
            </a:r>
            <a:r>
              <a:rPr lang="es-ES" baseline="0" dirty="0" smtClean="0"/>
              <a:t> encontrar en la Oncología la pléyade de estudios fase III de impacto obtenidos en el </a:t>
            </a:r>
            <a:r>
              <a:rPr lang="es-ES" baseline="0" dirty="0" err="1" smtClean="0"/>
              <a:t>ca</a:t>
            </a:r>
            <a:r>
              <a:rPr lang="es-ES" baseline="0" dirty="0" smtClean="0"/>
              <a:t> de </a:t>
            </a:r>
            <a:r>
              <a:rPr lang="es-ES" baseline="0" dirty="0" err="1" smtClean="0"/>
              <a:t>prñostat</a:t>
            </a:r>
            <a:r>
              <a:rPr lang="es-ES" baseline="0" dirty="0" smtClean="0"/>
              <a:t> en los </a:t>
            </a:r>
            <a:r>
              <a:rPr lang="es-ES" baseline="0" dirty="0" err="1" smtClean="0"/>
              <a:t>úiltimos</a:t>
            </a:r>
            <a:r>
              <a:rPr lang="es-ES" baseline="0" dirty="0" smtClean="0"/>
              <a:t> años.</a:t>
            </a:r>
            <a:endParaRPr lang="es-ES" dirty="0" smtClean="0"/>
          </a:p>
        </p:txBody>
      </p:sp>
      <p:sp>
        <p:nvSpPr>
          <p:cNvPr id="4" name="3 Marcador de número de diapositiva"/>
          <p:cNvSpPr>
            <a:spLocks noGrp="1"/>
          </p:cNvSpPr>
          <p:nvPr>
            <p:ph type="sldNum" sz="quarter" idx="5"/>
          </p:nvPr>
        </p:nvSpPr>
        <p:spPr/>
        <p:txBody>
          <a:bodyPr/>
          <a:lstStyle/>
          <a:p>
            <a:pPr>
              <a:defRPr/>
            </a:pPr>
            <a:fld id="{4195D1B4-9FEE-4F90-9C07-92ACB8757C00}" type="slidenum">
              <a:rPr lang="es-ES" smtClean="0">
                <a:solidFill>
                  <a:prstClr val="black"/>
                </a:solidFill>
                <a:latin typeface="Calibri"/>
              </a:rPr>
              <a:pPr>
                <a:defRPr/>
              </a:pPr>
              <a:t>102</a:t>
            </a:fld>
            <a:endParaRPr lang="es-ES">
              <a:solidFill>
                <a:prstClr val="black"/>
              </a:solidFill>
              <a:latin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483"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b="1" dirty="0" smtClean="0"/>
              <a:t>Al final,</a:t>
            </a:r>
            <a:r>
              <a:rPr lang="es-ES" b="1" baseline="0" dirty="0" smtClean="0"/>
              <a:t> en ausencia de evidencia científica, tendremos que utilizar criterios clínicos, lo que nos devuelve a nuestra condición de médicos que nunca deberemos abandonar</a:t>
            </a:r>
            <a:endParaRPr lang="es-ES" b="1" dirty="0" smtClean="0"/>
          </a:p>
          <a:p>
            <a:r>
              <a:rPr lang="es-ES" dirty="0" err="1" smtClean="0"/>
              <a:t>Faltarian</a:t>
            </a:r>
            <a:r>
              <a:rPr lang="es-ES" dirty="0" smtClean="0"/>
              <a:t> aquí el TROPIC (</a:t>
            </a:r>
            <a:r>
              <a:rPr lang="es-ES" dirty="0" err="1" smtClean="0"/>
              <a:t>lancet</a:t>
            </a:r>
            <a:r>
              <a:rPr lang="es-ES" dirty="0" smtClean="0"/>
              <a:t>) y en NE de </a:t>
            </a:r>
            <a:r>
              <a:rPr lang="es-ES" dirty="0" err="1" smtClean="0"/>
              <a:t>Sofigo</a:t>
            </a:r>
            <a:r>
              <a:rPr lang="es-ES" dirty="0" smtClean="0"/>
              <a:t>; 4 NEW </a:t>
            </a:r>
            <a:r>
              <a:rPr lang="es-ES" dirty="0" err="1" smtClean="0"/>
              <a:t>englands</a:t>
            </a:r>
            <a:r>
              <a:rPr lang="es-ES" dirty="0" smtClean="0"/>
              <a:t> y un </a:t>
            </a:r>
            <a:r>
              <a:rPr lang="es-ES" dirty="0" err="1" smtClean="0"/>
              <a:t>Lancet</a:t>
            </a:r>
            <a:endParaRPr lang="es-ES" dirty="0" smtClean="0"/>
          </a:p>
          <a:p>
            <a:r>
              <a:rPr lang="es-ES" dirty="0" smtClean="0"/>
              <a:t>No es </a:t>
            </a:r>
            <a:r>
              <a:rPr lang="es-ES" dirty="0" err="1" smtClean="0"/>
              <a:t>facil</a:t>
            </a:r>
            <a:r>
              <a:rPr lang="es-ES" baseline="0" dirty="0" smtClean="0"/>
              <a:t> encontrar en la Oncología la pléyade de estudios fase III de impacto obtenidos en el </a:t>
            </a:r>
            <a:r>
              <a:rPr lang="es-ES" baseline="0" dirty="0" err="1" smtClean="0"/>
              <a:t>ca</a:t>
            </a:r>
            <a:r>
              <a:rPr lang="es-ES" baseline="0" dirty="0" smtClean="0"/>
              <a:t> de </a:t>
            </a:r>
            <a:r>
              <a:rPr lang="es-ES" baseline="0" dirty="0" err="1" smtClean="0"/>
              <a:t>prñostat</a:t>
            </a:r>
            <a:r>
              <a:rPr lang="es-ES" baseline="0" dirty="0" smtClean="0"/>
              <a:t> en los </a:t>
            </a:r>
            <a:r>
              <a:rPr lang="es-ES" baseline="0" dirty="0" err="1" smtClean="0"/>
              <a:t>úiltimos</a:t>
            </a:r>
            <a:r>
              <a:rPr lang="es-ES" baseline="0" dirty="0" smtClean="0"/>
              <a:t> años.</a:t>
            </a:r>
            <a:endParaRPr lang="es-ES" dirty="0" smtClean="0"/>
          </a:p>
        </p:txBody>
      </p:sp>
      <p:sp>
        <p:nvSpPr>
          <p:cNvPr id="4" name="3 Marcador de número de diapositiva"/>
          <p:cNvSpPr>
            <a:spLocks noGrp="1"/>
          </p:cNvSpPr>
          <p:nvPr>
            <p:ph type="sldNum" sz="quarter" idx="5"/>
          </p:nvPr>
        </p:nvSpPr>
        <p:spPr/>
        <p:txBody>
          <a:bodyPr/>
          <a:lstStyle/>
          <a:p>
            <a:pPr>
              <a:defRPr/>
            </a:pPr>
            <a:fld id="{4195D1B4-9FEE-4F90-9C07-92ACB8757C00}" type="slidenum">
              <a:rPr lang="es-ES" smtClean="0">
                <a:solidFill>
                  <a:prstClr val="black"/>
                </a:solidFill>
                <a:latin typeface="Calibri"/>
              </a:rPr>
              <a:pPr>
                <a:defRPr/>
              </a:pPr>
              <a:t>103</a:t>
            </a:fld>
            <a:endParaRPr lang="es-ES">
              <a:solidFill>
                <a:prstClr val="black"/>
              </a:solidFill>
              <a:latin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748F85-FF3F-D248-9BDB-97E203567430}" type="slidenum">
              <a:rPr lang="en-US" smtClean="0">
                <a:solidFill>
                  <a:prstClr val="black"/>
                </a:solidFill>
              </a:rPr>
              <a:pPr/>
              <a:t>104</a:t>
            </a:fld>
            <a:endParaRPr lang="es-ES" dirty="0">
              <a:solidFill>
                <a:prstClr val="black"/>
              </a:solidFill>
            </a:endParaRPr>
          </a:p>
        </p:txBody>
      </p:sp>
    </p:spTree>
    <p:extLst>
      <p:ext uri="{BB962C8B-B14F-4D97-AF65-F5344CB8AC3E}">
        <p14:creationId xmlns:p14="http://schemas.microsoft.com/office/powerpoint/2010/main" val="183772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pPr/>
              <a:t>9</a:t>
            </a:fld>
            <a:endParaRPr lang="en-US"/>
          </a:p>
        </p:txBody>
      </p:sp>
    </p:spTree>
    <p:extLst>
      <p:ext uri="{BB962C8B-B14F-4D97-AF65-F5344CB8AC3E}">
        <p14:creationId xmlns:p14="http://schemas.microsoft.com/office/powerpoint/2010/main" val="35579569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748F85-FF3F-D248-9BDB-97E203567430}" type="slidenum">
              <a:rPr lang="en-US" smtClean="0">
                <a:solidFill>
                  <a:prstClr val="black"/>
                </a:solidFill>
              </a:rPr>
              <a:pPr/>
              <a:t>105</a:t>
            </a:fld>
            <a:endParaRPr lang="es-ES" dirty="0">
              <a:solidFill>
                <a:prstClr val="black"/>
              </a:solidFill>
            </a:endParaRPr>
          </a:p>
        </p:txBody>
      </p:sp>
    </p:spTree>
    <p:extLst>
      <p:ext uri="{BB962C8B-B14F-4D97-AF65-F5344CB8AC3E}">
        <p14:creationId xmlns:p14="http://schemas.microsoft.com/office/powerpoint/2010/main" val="1837729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b="1" dirty="0" smtClean="0"/>
              <a:t>Hoy día solo conocemos </a:t>
            </a:r>
            <a:r>
              <a:rPr lang="es-ES" b="1" dirty="0" err="1" smtClean="0"/>
              <a:t>biomarcadores</a:t>
            </a:r>
            <a:r>
              <a:rPr lang="es-ES" b="1" dirty="0" smtClean="0"/>
              <a:t> de evolución: PSA, N-</a:t>
            </a:r>
            <a:r>
              <a:rPr lang="es-ES" b="1" dirty="0" err="1" smtClean="0"/>
              <a:t>telopéptido</a:t>
            </a:r>
            <a:r>
              <a:rPr lang="es-ES" b="1" dirty="0" smtClean="0"/>
              <a:t>, CTC-células tumorales circulantes,) niveles de Hg, </a:t>
            </a:r>
            <a:r>
              <a:rPr lang="es-ES" b="1" dirty="0" err="1" smtClean="0"/>
              <a:t>Proteina</a:t>
            </a:r>
            <a:r>
              <a:rPr lang="es-ES" b="1" dirty="0" smtClean="0"/>
              <a:t>-C reactiva, </a:t>
            </a:r>
            <a:r>
              <a:rPr lang="es-ES" b="1" dirty="0" err="1" smtClean="0"/>
              <a:t>etc</a:t>
            </a:r>
            <a:r>
              <a:rPr lang="es-ES" b="1" dirty="0" smtClean="0"/>
              <a:t> , pero no </a:t>
            </a:r>
            <a:r>
              <a:rPr lang="es-ES" b="1" dirty="0" err="1" smtClean="0"/>
              <a:t>biomarcadores</a:t>
            </a:r>
            <a:r>
              <a:rPr lang="es-ES" b="1" dirty="0" smtClean="0"/>
              <a:t> de respuesta. En ausencia de 1 +2, a fecha de hoy y desde el punto de vista práctico, nos queda mirar al paciente y en f de su situación decidir el mejor tratamiento, en definitiva un acto médico.</a:t>
            </a:r>
          </a:p>
          <a:p>
            <a:r>
              <a:rPr lang="es-ES" b="1" dirty="0" smtClean="0"/>
              <a:t>A todo esto hay que recordar los problemas financieros que impiden aplicar toda la secuencia terapéutica posible en los pacientes con CPRC</a:t>
            </a:r>
          </a:p>
          <a:p>
            <a:endParaRPr lang="es-ES" dirty="0"/>
          </a:p>
        </p:txBody>
      </p:sp>
      <p:sp>
        <p:nvSpPr>
          <p:cNvPr id="4" name="3 Marcador de número de diapositiva"/>
          <p:cNvSpPr>
            <a:spLocks noGrp="1"/>
          </p:cNvSpPr>
          <p:nvPr>
            <p:ph type="sldNum" sz="quarter" idx="10"/>
          </p:nvPr>
        </p:nvSpPr>
        <p:spPr/>
        <p:txBody>
          <a:bodyPr/>
          <a:lstStyle/>
          <a:p>
            <a:pPr>
              <a:defRPr/>
            </a:pPr>
            <a:fld id="{2ECBB757-D697-4084-BEDA-C6AF40D1BD70}" type="slidenum">
              <a:rPr lang="es-ES">
                <a:solidFill>
                  <a:prstClr val="black"/>
                </a:solidFill>
                <a:latin typeface="Calibri"/>
              </a:rPr>
              <a:pPr>
                <a:defRPr/>
              </a:pPr>
              <a:t>110</a:t>
            </a:fld>
            <a:endParaRPr lang="es-ES">
              <a:solidFill>
                <a:prstClr val="black"/>
              </a:solidFill>
              <a:latin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b="1" dirty="0" smtClean="0"/>
              <a:t>Hoy día solo conocemos </a:t>
            </a:r>
            <a:r>
              <a:rPr lang="es-ES" b="1" dirty="0" err="1" smtClean="0"/>
              <a:t>biomarcadores</a:t>
            </a:r>
            <a:r>
              <a:rPr lang="es-ES" b="1" dirty="0" smtClean="0"/>
              <a:t> de evolución: PSA, N-</a:t>
            </a:r>
            <a:r>
              <a:rPr lang="es-ES" b="1" dirty="0" err="1" smtClean="0"/>
              <a:t>telopéptido</a:t>
            </a:r>
            <a:r>
              <a:rPr lang="es-ES" b="1" dirty="0" smtClean="0"/>
              <a:t>, CTC-células tumorales circulantes,) niveles de Hg, </a:t>
            </a:r>
            <a:r>
              <a:rPr lang="es-ES" b="1" dirty="0" err="1" smtClean="0"/>
              <a:t>Proteina</a:t>
            </a:r>
            <a:r>
              <a:rPr lang="es-ES" b="1" dirty="0" smtClean="0"/>
              <a:t>-C reactiva, </a:t>
            </a:r>
            <a:r>
              <a:rPr lang="es-ES" b="1" dirty="0" err="1" smtClean="0"/>
              <a:t>etc</a:t>
            </a:r>
            <a:r>
              <a:rPr lang="es-ES" b="1" dirty="0" smtClean="0"/>
              <a:t> , pero no </a:t>
            </a:r>
            <a:r>
              <a:rPr lang="es-ES" b="1" dirty="0" err="1" smtClean="0"/>
              <a:t>biomarcadores</a:t>
            </a:r>
            <a:r>
              <a:rPr lang="es-ES" b="1" dirty="0" smtClean="0"/>
              <a:t> de respuesta. En ausencia de 1 +2, a fecha de hoy y desde el punto de vista práctico, nos queda mirar al paciente y en f de su situación decidir el mejor tratamiento, en definitiva un acto médico.</a:t>
            </a:r>
          </a:p>
          <a:p>
            <a:r>
              <a:rPr lang="es-ES" b="1" dirty="0" smtClean="0"/>
              <a:t>A todo esto hay que recordar los problemas financieros que impiden aplicar toda la secuencia terapéutica posible en los pacientes con CPRC</a:t>
            </a:r>
          </a:p>
          <a:p>
            <a:endParaRPr lang="es-ES" dirty="0"/>
          </a:p>
        </p:txBody>
      </p:sp>
      <p:sp>
        <p:nvSpPr>
          <p:cNvPr id="4" name="3 Marcador de número de diapositiva"/>
          <p:cNvSpPr>
            <a:spLocks noGrp="1"/>
          </p:cNvSpPr>
          <p:nvPr>
            <p:ph type="sldNum" sz="quarter" idx="10"/>
          </p:nvPr>
        </p:nvSpPr>
        <p:spPr/>
        <p:txBody>
          <a:bodyPr/>
          <a:lstStyle/>
          <a:p>
            <a:pPr>
              <a:defRPr/>
            </a:pPr>
            <a:fld id="{2ECBB757-D697-4084-BEDA-C6AF40D1BD70}" type="slidenum">
              <a:rPr lang="es-ES">
                <a:solidFill>
                  <a:prstClr val="black"/>
                </a:solidFill>
                <a:latin typeface="Calibri"/>
              </a:rPr>
              <a:pPr>
                <a:defRPr/>
              </a:pPr>
              <a:t>112</a:t>
            </a:fld>
            <a:endParaRPr lang="es-ES">
              <a:solidFill>
                <a:prstClr val="black"/>
              </a:solidFill>
              <a:latin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1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1 Marcador de imagen de diapositiva"/>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082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Incluye el </a:t>
            </a:r>
            <a:r>
              <a:rPr lang="es-ES" dirty="0" err="1" smtClean="0"/>
              <a:t>docetaxel</a:t>
            </a:r>
            <a:r>
              <a:rPr lang="es-ES" baseline="0" dirty="0" smtClean="0"/>
              <a:t> en sensibles (CHAARTED)</a:t>
            </a:r>
            <a:endParaRPr lang="es-ES" dirty="0" smtClean="0"/>
          </a:p>
          <a:p>
            <a:pPr eaLnBrk="1" hangingPunct="1">
              <a:spcBef>
                <a:spcPct val="0"/>
              </a:spcBef>
            </a:pPr>
            <a:r>
              <a:rPr lang="es-ES" dirty="0" smtClean="0"/>
              <a:t>Por</a:t>
            </a:r>
            <a:r>
              <a:rPr lang="es-ES" baseline="0" dirty="0" smtClean="0"/>
              <a:t> el ALSYMCA </a:t>
            </a:r>
            <a:r>
              <a:rPr lang="es-ES" baseline="0" dirty="0" err="1" smtClean="0"/>
              <a:t>Radium</a:t>
            </a:r>
            <a:r>
              <a:rPr lang="es-ES" baseline="0" dirty="0" smtClean="0"/>
              <a:t> 223 está indicado en p sintomáticos con solo </a:t>
            </a:r>
            <a:r>
              <a:rPr lang="es-ES" baseline="0" dirty="0" err="1" smtClean="0"/>
              <a:t>metast.óseas</a:t>
            </a:r>
            <a:r>
              <a:rPr lang="es-ES" baseline="0" dirty="0" smtClean="0"/>
              <a:t> y tanto antes de l QT como después de la QT.</a:t>
            </a:r>
            <a:endParaRPr lang="es-ES" dirty="0" smtClean="0"/>
          </a:p>
          <a:p>
            <a:pPr eaLnBrk="1" hangingPunct="1">
              <a:spcBef>
                <a:spcPct val="0"/>
              </a:spcBef>
            </a:pPr>
            <a:endParaRPr lang="es-ES" dirty="0" smtClean="0"/>
          </a:p>
          <a:p>
            <a:pPr eaLnBrk="1" hangingPunct="1">
              <a:spcBef>
                <a:spcPct val="0"/>
              </a:spcBef>
            </a:pPr>
            <a:r>
              <a:rPr lang="es-ES" dirty="0" smtClean="0"/>
              <a:t>Esta es la Hª natural del </a:t>
            </a:r>
            <a:r>
              <a:rPr lang="es-ES" dirty="0" err="1" smtClean="0"/>
              <a:t>ca</a:t>
            </a:r>
            <a:r>
              <a:rPr lang="es-ES" dirty="0" smtClean="0"/>
              <a:t> de </a:t>
            </a:r>
            <a:r>
              <a:rPr lang="es-ES" dirty="0" err="1" smtClean="0"/>
              <a:t>próstyata</a:t>
            </a:r>
            <a:r>
              <a:rPr lang="es-ES" dirty="0" smtClean="0"/>
              <a:t>. Se pensaba que cuando la </a:t>
            </a:r>
            <a:r>
              <a:rPr lang="es-ES" dirty="0" err="1" smtClean="0"/>
              <a:t>enf</a:t>
            </a:r>
            <a:r>
              <a:rPr lang="es-ES" dirty="0" smtClean="0"/>
              <a:t> progresaba a pesar del BAC, la única opción era la QT.              </a:t>
            </a:r>
          </a:p>
          <a:p>
            <a:pPr eaLnBrk="1" hangingPunct="1">
              <a:spcBef>
                <a:spcPct val="0"/>
              </a:spcBef>
            </a:pPr>
            <a:r>
              <a:rPr lang="es-ES" dirty="0" smtClean="0"/>
              <a:t>Hoy día sabemos se habla del CPRC en el que se sabe que ….         Antiguamente se hablaba de Ca de P </a:t>
            </a:r>
            <a:r>
              <a:rPr lang="es-ES" dirty="0" err="1" smtClean="0"/>
              <a:t>hormonosensible</a:t>
            </a:r>
            <a:r>
              <a:rPr lang="es-ES" dirty="0" smtClean="0"/>
              <a:t> u </a:t>
            </a:r>
            <a:r>
              <a:rPr lang="es-ES" dirty="0" err="1" smtClean="0"/>
              <a:t>hormonoresistente</a:t>
            </a:r>
            <a:r>
              <a:rPr lang="es-ES" dirty="0" smtClean="0"/>
              <a:t> o refractario. Hoy </a:t>
            </a:r>
            <a:r>
              <a:rPr lang="es-ES" dirty="0" err="1" smtClean="0"/>
              <a:t>dia</a:t>
            </a:r>
            <a:r>
              <a:rPr lang="es-ES" dirty="0" smtClean="0"/>
              <a:t> se habla de CPRC que es la </a:t>
            </a:r>
            <a:r>
              <a:rPr lang="es-ES" dirty="0" err="1" smtClean="0"/>
              <a:t>proge</a:t>
            </a:r>
            <a:r>
              <a:rPr lang="es-ES" dirty="0" smtClean="0"/>
              <a:t> de la </a:t>
            </a:r>
            <a:r>
              <a:rPr lang="es-ES" dirty="0" err="1" smtClean="0"/>
              <a:t>engermedad</a:t>
            </a:r>
            <a:r>
              <a:rPr lang="es-ES" dirty="0" smtClean="0"/>
              <a:t> en ambiente de castración pero todavía </a:t>
            </a:r>
            <a:r>
              <a:rPr lang="es-ES" dirty="0" err="1" smtClean="0"/>
              <a:t>hormonosensible</a:t>
            </a:r>
            <a:r>
              <a:rPr lang="es-ES" dirty="0" smtClean="0"/>
              <a:t>.               La </a:t>
            </a:r>
            <a:r>
              <a:rPr lang="es-ES" dirty="0" err="1" smtClean="0"/>
              <a:t>hª</a:t>
            </a:r>
            <a:r>
              <a:rPr lang="es-ES" dirty="0" smtClean="0"/>
              <a:t> natural del </a:t>
            </a:r>
            <a:r>
              <a:rPr lang="es-ES" dirty="0" err="1" smtClean="0"/>
              <a:t>ca</a:t>
            </a:r>
            <a:r>
              <a:rPr lang="es-ES" dirty="0" smtClean="0"/>
              <a:t> de próstata puede dividirse en con o sin metástasis, </a:t>
            </a:r>
          </a:p>
          <a:p>
            <a:pPr eaLnBrk="1" hangingPunct="1">
              <a:spcBef>
                <a:spcPct val="0"/>
              </a:spcBef>
            </a:pPr>
            <a:r>
              <a:rPr lang="es-ES" dirty="0" smtClean="0"/>
              <a:t>Esta es la Hª natural del </a:t>
            </a:r>
            <a:r>
              <a:rPr lang="es-ES" dirty="0" err="1" smtClean="0"/>
              <a:t>ca</a:t>
            </a:r>
            <a:r>
              <a:rPr lang="es-ES" dirty="0" smtClean="0"/>
              <a:t> de próstata desde el tratamiento local hasta los C Paliativos. Lo novedoso de este gráfico reside en que divide el control de la enfermedad con testosterona a nivel de castración y la progresión de enfermedad a pesar de las testosterona baja; resistente a la castración m( pero como luego veremos todavía </a:t>
            </a:r>
            <a:r>
              <a:rPr lang="es-ES" dirty="0" err="1" smtClean="0"/>
              <a:t>hormonosensible</a:t>
            </a:r>
            <a:r>
              <a:rPr lang="es-ES" dirty="0" smtClean="0"/>
              <a:t>)</a:t>
            </a:r>
          </a:p>
          <a:p>
            <a:pPr eaLnBrk="1" hangingPunct="1">
              <a:spcBef>
                <a:spcPct val="0"/>
              </a:spcBef>
            </a:pPr>
            <a:r>
              <a:rPr lang="es-ES" b="1" dirty="0" smtClean="0">
                <a:solidFill>
                  <a:srgbClr val="000000"/>
                </a:solidFill>
              </a:rPr>
              <a:t>Esta es la Hª natural del </a:t>
            </a:r>
            <a:r>
              <a:rPr lang="es-ES" b="1" dirty="0" err="1" smtClean="0">
                <a:solidFill>
                  <a:srgbClr val="000000"/>
                </a:solidFill>
              </a:rPr>
              <a:t>ca</a:t>
            </a:r>
            <a:r>
              <a:rPr lang="es-ES" b="1" dirty="0" smtClean="0">
                <a:solidFill>
                  <a:srgbClr val="000000"/>
                </a:solidFill>
              </a:rPr>
              <a:t> de próstata que incluye la división entre con o sin metástasis, con o sin síntomas y sensible o resistente a la castración. </a:t>
            </a:r>
            <a:r>
              <a:rPr lang="es-ES" b="1" dirty="0" smtClean="0"/>
              <a:t>Y hasta hace muy poco esta era la evolución de los p con CPRC en 2004: respuesta adecuada al </a:t>
            </a:r>
            <a:r>
              <a:rPr lang="es-ES" b="1" dirty="0" err="1" smtClean="0"/>
              <a:t>docetaxel</a:t>
            </a:r>
            <a:r>
              <a:rPr lang="es-ES" b="1" dirty="0" smtClean="0"/>
              <a:t> y post progresión de enfermedad y muerte.</a:t>
            </a:r>
          </a:p>
        </p:txBody>
      </p:sp>
      <p:sp>
        <p:nvSpPr>
          <p:cNvPr id="27853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44E8EC8-1C12-40C3-A2C1-52B8BF612635}" type="slidenum">
              <a:rPr lang="es-ES">
                <a:solidFill>
                  <a:srgbClr val="000000"/>
                </a:solidFill>
              </a:rPr>
              <a:pPr>
                <a:defRPr/>
              </a:pPr>
              <a:t>117</a:t>
            </a:fld>
            <a:endParaRPr lang="es-E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1 Marcador de imagen de diapositiva"/>
          <p:cNvSpPr>
            <a:spLocks noGrp="1" noRot="1" noChangeAspect="1" noTextEdit="1"/>
          </p:cNvSpPr>
          <p:nvPr>
            <p:ph type="sldImg"/>
          </p:nvPr>
        </p:nvSpPr>
        <p:spPr>
          <a:ln/>
        </p:spPr>
      </p:sp>
      <p:sp>
        <p:nvSpPr>
          <p:cNvPr id="1424387" name="2 Marcador de notas"/>
          <p:cNvSpPr>
            <a:spLocks noGrp="1"/>
          </p:cNvSpPr>
          <p:nvPr>
            <p:ph type="body" idx="1"/>
          </p:nvPr>
        </p:nvSpPr>
        <p:spPr>
          <a:noFill/>
          <a:ln/>
        </p:spPr>
        <p:txBody>
          <a:bodyPr/>
          <a:lstStyle/>
          <a:p>
            <a:pPr eaLnBrk="1" hangingPunct="1">
              <a:spcBef>
                <a:spcPct val="0"/>
              </a:spcBef>
            </a:pPr>
            <a:r>
              <a:rPr lang="es-ES" b="1" smtClean="0">
                <a:latin typeface="Arial" pitchFamily="34" charset="0"/>
                <a:ea typeface="ＭＳ Ｐゴシック" pitchFamily="34" charset="-128"/>
              </a:rPr>
              <a:t>En esta diapo se incluyen todas las opciones aprobadas y las que están en investigación en el CPRC, incluyendo la posibilidad de combinar custirsen en primera línea con docetaxel o la opción de caba como la QT de elección en el CPRC.</a:t>
            </a:r>
          </a:p>
          <a:p>
            <a:pPr eaLnBrk="1" hangingPunct="1">
              <a:spcBef>
                <a:spcPct val="0"/>
              </a:spcBef>
            </a:pPr>
            <a:r>
              <a:rPr lang="es-ES" b="1" u="sng" smtClean="0">
                <a:latin typeface="Arial" pitchFamily="34" charset="0"/>
                <a:ea typeface="ＭＳ Ｐゴシック" pitchFamily="34" charset="-128"/>
              </a:rPr>
              <a:t>Recientemente, se ha comentado que el ipilimumab no ha aumentado la S en el estudio fase III POST-TAXOTERE</a:t>
            </a:r>
          </a:p>
          <a:p>
            <a:pPr eaLnBrk="1" hangingPunct="1">
              <a:spcBef>
                <a:spcPct val="0"/>
              </a:spcBef>
            </a:pPr>
            <a:r>
              <a:rPr lang="es-ES" b="1" u="sng" smtClean="0">
                <a:latin typeface="Arial" pitchFamily="34" charset="0"/>
                <a:ea typeface="ＭＳ Ｐゴシック" pitchFamily="34" charset="-128"/>
              </a:rPr>
              <a:t>El estudio con PROSTVAC es el PROSPECT</a:t>
            </a:r>
          </a:p>
        </p:txBody>
      </p:sp>
      <p:sp>
        <p:nvSpPr>
          <p:cNvPr id="1424388" name="3 Marcador de número de diapositiva"/>
          <p:cNvSpPr>
            <a:spLocks noGrp="1"/>
          </p:cNvSpPr>
          <p:nvPr>
            <p:ph type="sldNum" sz="quarter" idx="5"/>
          </p:nvPr>
        </p:nvSpPr>
        <p:spPr>
          <a:noFill/>
        </p:spPr>
        <p:txBody>
          <a:bodyPr/>
          <a:lstStyle/>
          <a:p>
            <a:fld id="{86DC1E2F-D8D1-4FC1-A6BC-C86B7D6AB9E8}" type="slidenum">
              <a:rPr lang="es-ES">
                <a:solidFill>
                  <a:srgbClr val="000000"/>
                </a:solidFill>
                <a:latin typeface="Calibri"/>
              </a:rPr>
              <a:pPr/>
              <a:t>118</a:t>
            </a:fld>
            <a:endParaRPr lang="es-ES">
              <a:solidFill>
                <a:srgbClr val="000000"/>
              </a:solidFill>
              <a:latin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El 1 ha permitido un lenguaje común…</a:t>
            </a:r>
            <a:endParaRPr lang="es-ES" dirty="0"/>
          </a:p>
        </p:txBody>
      </p:sp>
      <p:sp>
        <p:nvSpPr>
          <p:cNvPr id="4" name="3 Marcador de número de diapositiva"/>
          <p:cNvSpPr>
            <a:spLocks noGrp="1"/>
          </p:cNvSpPr>
          <p:nvPr>
            <p:ph type="sldNum" sz="quarter" idx="10"/>
          </p:nvPr>
        </p:nvSpPr>
        <p:spPr/>
        <p:txBody>
          <a:bodyPr/>
          <a:lstStyle/>
          <a:p>
            <a:fld id="{FC664403-465E-48C0-820B-24EB22504114}" type="slidenum">
              <a:rPr lang="es-ES" smtClean="0">
                <a:solidFill>
                  <a:prstClr val="black"/>
                </a:solidFill>
                <a:latin typeface="Calibri"/>
              </a:rPr>
              <a:pPr/>
              <a:t>120</a:t>
            </a:fld>
            <a:endParaRPr lang="es-ES">
              <a:solidFill>
                <a:prstClr val="black"/>
              </a:solidFill>
              <a:latin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6A5135F-3B29-4700-9290-C465F6E7D1B9}" type="slidenum">
              <a:rPr lang="es-ES" smtClean="0">
                <a:solidFill>
                  <a:prstClr val="black"/>
                </a:solidFill>
                <a:latin typeface="Calibri"/>
              </a:rPr>
              <a:pPr/>
              <a:t>124</a:t>
            </a:fld>
            <a:endParaRPr lang="es-E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mayoría de las metástasis son óseas</a:t>
            </a:r>
            <a:endParaRPr lang="es-ES" dirty="0"/>
          </a:p>
        </p:txBody>
      </p:sp>
      <p:sp>
        <p:nvSpPr>
          <p:cNvPr id="4" name="Marcador de número de diapositiva 3"/>
          <p:cNvSpPr>
            <a:spLocks noGrp="1"/>
          </p:cNvSpPr>
          <p:nvPr>
            <p:ph type="sldNum" sz="quarter" idx="10"/>
          </p:nvPr>
        </p:nvSpPr>
        <p:spPr/>
        <p:txBody>
          <a:bodyPr/>
          <a:lstStyle/>
          <a:p>
            <a:fld id="{FBD90BA2-E4A1-4830-BCA4-41F8D4AB6BD1}"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419281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Las </a:t>
            </a:r>
            <a:r>
              <a:rPr lang="es-ES" dirty="0" err="1" smtClean="0"/>
              <a:t>metat</a:t>
            </a:r>
            <a:r>
              <a:rPr lang="es-ES" baseline="0" dirty="0" smtClean="0"/>
              <a:t> óseas son muy frecuentes como ya todos sabemos </a:t>
            </a:r>
            <a:endParaRPr lang="es-ES" dirty="0"/>
          </a:p>
        </p:txBody>
      </p:sp>
      <p:sp>
        <p:nvSpPr>
          <p:cNvPr id="4" name="3 Marcador de número de diapositiva"/>
          <p:cNvSpPr>
            <a:spLocks noGrp="1"/>
          </p:cNvSpPr>
          <p:nvPr>
            <p:ph type="sldNum" sz="quarter" idx="10"/>
          </p:nvPr>
        </p:nvSpPr>
        <p:spPr/>
        <p:txBody>
          <a:bodyPr/>
          <a:lstStyle/>
          <a:p>
            <a:fld id="{2024AE35-8356-49E9-BDE1-5A9445505785}" type="slidenum">
              <a:rPr lang="es-ES" smtClean="0">
                <a:solidFill>
                  <a:prstClr val="black"/>
                </a:solidFill>
                <a:latin typeface="Calibri"/>
              </a:rPr>
              <a:pPr/>
              <a:t>11</a:t>
            </a:fld>
            <a:endParaRPr lang="es-E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9.png"/><Relationship Id="rId6" Type="http://schemas.openxmlformats.org/officeDocument/2006/relationships/image" Target="../media/image11.jpeg"/><Relationship Id="rId1" Type="http://schemas.openxmlformats.org/officeDocument/2006/relationships/vmlDrawing" Target="../drawings/vmlDrawing1.vml"/><Relationship Id="rId2"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2.bin"/><Relationship Id="rId5" Type="http://schemas.openxmlformats.org/officeDocument/2006/relationships/image" Target="../media/image9.png"/><Relationship Id="rId6" Type="http://schemas.openxmlformats.org/officeDocument/2006/relationships/image" Target="../media/image11.jpeg"/><Relationship Id="rId1" Type="http://schemas.openxmlformats.org/officeDocument/2006/relationships/vmlDrawing" Target="../drawings/vmlDrawing2.vml"/><Relationship Id="rId2"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3.bin"/><Relationship Id="rId5" Type="http://schemas.openxmlformats.org/officeDocument/2006/relationships/image" Target="../media/image9.png"/><Relationship Id="rId6" Type="http://schemas.openxmlformats.org/officeDocument/2006/relationships/image" Target="../media/image11.jpeg"/><Relationship Id="rId1" Type="http://schemas.openxmlformats.org/officeDocument/2006/relationships/vmlDrawing" Target="../drawings/vmlDrawing3.vml"/><Relationship Id="rId2"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Master" Target="../slideMasters/slideMaster16.xml"/><Relationship Id="rId2" Type="http://schemas.openxmlformats.org/officeDocument/2006/relationships/image" Target="../media/image12.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Master" Target="../slideMasters/slideMaster16.xml"/><Relationship Id="rId2"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Master" Target="../slideMasters/slideMaster16.xml"/><Relationship Id="rId2"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5.jpeg"/><Relationship Id="rId3" Type="http://schemas.openxmlformats.org/officeDocument/2006/relationships/image" Target="../media/image16.jpe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7.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5.jpeg"/><Relationship Id="rId3" Type="http://schemas.openxmlformats.org/officeDocument/2006/relationships/image" Target="../media/image16.jpe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4.bin"/><Relationship Id="rId5" Type="http://schemas.openxmlformats.org/officeDocument/2006/relationships/image" Target="../media/image9.png"/><Relationship Id="rId6" Type="http://schemas.openxmlformats.org/officeDocument/2006/relationships/image" Target="../media/image11.jpeg"/><Relationship Id="rId1" Type="http://schemas.openxmlformats.org/officeDocument/2006/relationships/vmlDrawing" Target="../drawings/vmlDrawing4.vml"/><Relationship Id="rId2"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5.jpeg"/><Relationship Id="rId3" Type="http://schemas.openxmlformats.org/officeDocument/2006/relationships/image" Target="../media/image16.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7.jpe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5.jpeg"/><Relationship Id="rId3" Type="http://schemas.openxmlformats.org/officeDocument/2006/relationships/image" Target="../media/image16.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9260236C-BCCF-450E-ABE7-CBFCE864E192}" type="slidenum">
              <a:rPr lang="es-ES_tradnl"/>
              <a:pPr>
                <a:defRPr/>
              </a:pPr>
              <a:t>‹Nr.›</a:t>
            </a:fld>
            <a:endParaRPr lang="es-ES_tradnl"/>
          </a:p>
        </p:txBody>
      </p:sp>
    </p:spTree>
    <p:extLst>
      <p:ext uri="{BB962C8B-B14F-4D97-AF65-F5344CB8AC3E}">
        <p14:creationId xmlns:p14="http://schemas.microsoft.com/office/powerpoint/2010/main" val="176661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760EB10B-6C5F-4349-A51B-DF1A4F71CEEE}" type="slidenum">
              <a:rPr lang="es-ES_tradnl"/>
              <a:pPr>
                <a:defRPr/>
              </a:pPr>
              <a:t>‹Nr.›</a:t>
            </a:fld>
            <a:endParaRPr lang="es-ES_tradnl"/>
          </a:p>
        </p:txBody>
      </p:sp>
    </p:spTree>
    <p:extLst>
      <p:ext uri="{BB962C8B-B14F-4D97-AF65-F5344CB8AC3E}">
        <p14:creationId xmlns:p14="http://schemas.microsoft.com/office/powerpoint/2010/main" val="2096197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p:txBody>
          <a:bodyPr/>
          <a:lstStyle>
            <a:lvl1pPr>
              <a:defRPr/>
            </a:lvl1pPr>
          </a:lstStyle>
          <a:p>
            <a:fld id="{FA50437E-9831-43F2-A6C1-3A5F85419D48}"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21739470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6 Marcador de número de diapositiva"/>
          <p:cNvSpPr>
            <a:spLocks noGrp="1"/>
          </p:cNvSpPr>
          <p:nvPr>
            <p:ph type="sldNum" sz="quarter" idx="12"/>
          </p:nvPr>
        </p:nvSpPr>
        <p:spPr/>
        <p:txBody>
          <a:bodyPr/>
          <a:lstStyle>
            <a:lvl1pPr>
              <a:defRPr/>
            </a:lvl1pPr>
          </a:lstStyle>
          <a:p>
            <a:fld id="{2C6907AA-02F0-4F0D-B996-1E15518737EF}"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637708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8 Marcador de número de diapositiva"/>
          <p:cNvSpPr>
            <a:spLocks noGrp="1"/>
          </p:cNvSpPr>
          <p:nvPr>
            <p:ph type="sldNum" sz="quarter" idx="12"/>
          </p:nvPr>
        </p:nvSpPr>
        <p:spPr/>
        <p:txBody>
          <a:bodyPr/>
          <a:lstStyle>
            <a:lvl1pPr>
              <a:defRPr/>
            </a:lvl1pPr>
          </a:lstStyle>
          <a:p>
            <a:fld id="{CC5DB640-FED6-467A-AB1B-3743A47A2ADE}"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7514223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4 Marcador de número de diapositiva"/>
          <p:cNvSpPr>
            <a:spLocks noGrp="1"/>
          </p:cNvSpPr>
          <p:nvPr>
            <p:ph type="sldNum" sz="quarter" idx="12"/>
          </p:nvPr>
        </p:nvSpPr>
        <p:spPr/>
        <p:txBody>
          <a:bodyPr/>
          <a:lstStyle>
            <a:lvl1pPr>
              <a:defRPr/>
            </a:lvl1pPr>
          </a:lstStyle>
          <a:p>
            <a:fld id="{DA2FF76A-B1E3-4F06-80AF-3AF112F39D60}"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68765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3 Marcador de número de diapositiva"/>
          <p:cNvSpPr>
            <a:spLocks noGrp="1"/>
          </p:cNvSpPr>
          <p:nvPr>
            <p:ph type="sldNum" sz="quarter" idx="12"/>
          </p:nvPr>
        </p:nvSpPr>
        <p:spPr/>
        <p:txBody>
          <a:bodyPr/>
          <a:lstStyle>
            <a:lvl1pPr>
              <a:defRPr/>
            </a:lvl1pPr>
          </a:lstStyle>
          <a:p>
            <a:fld id="{B8D4B8FC-52AE-49E7-8259-A93150C76BBA}"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17704414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6 Marcador de número de diapositiva"/>
          <p:cNvSpPr>
            <a:spLocks noGrp="1"/>
          </p:cNvSpPr>
          <p:nvPr>
            <p:ph type="sldNum" sz="quarter" idx="12"/>
          </p:nvPr>
        </p:nvSpPr>
        <p:spPr/>
        <p:txBody>
          <a:bodyPr/>
          <a:lstStyle>
            <a:lvl1pPr>
              <a:defRPr/>
            </a:lvl1pPr>
          </a:lstStyle>
          <a:p>
            <a:fld id="{DD20A93A-3494-41E7-B87A-988322EF49C2}"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709041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6 Marcador de número de diapositiva"/>
          <p:cNvSpPr>
            <a:spLocks noGrp="1"/>
          </p:cNvSpPr>
          <p:nvPr>
            <p:ph type="sldNum" sz="quarter" idx="12"/>
          </p:nvPr>
        </p:nvSpPr>
        <p:spPr/>
        <p:txBody>
          <a:bodyPr/>
          <a:lstStyle>
            <a:lvl1pPr>
              <a:defRPr/>
            </a:lvl1pPr>
          </a:lstStyle>
          <a:p>
            <a:fld id="{C5EA974D-E767-417A-A4CD-BD75E85DC183}"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26996147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p:txBody>
          <a:bodyPr/>
          <a:lstStyle>
            <a:lvl1pPr>
              <a:defRPr/>
            </a:lvl1pPr>
          </a:lstStyle>
          <a:p>
            <a:fld id="{FFA16051-EF13-4D5E-B79C-A41AA494770C}"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2403799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p:txBody>
          <a:bodyPr/>
          <a:lstStyle>
            <a:lvl1pPr>
              <a:defRPr/>
            </a:lvl1pPr>
          </a:lstStyle>
          <a:p>
            <a:fld id="{93D68E5B-8ECB-4BC9-8AA7-585E8F836368}"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24989906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85800" y="1981200"/>
            <a:ext cx="7772400" cy="4114800"/>
          </a:xfrm>
        </p:spPr>
        <p:txBody>
          <a:bodyPr/>
          <a:lstStyle/>
          <a:p>
            <a:endParaRPr lang="es-ES"/>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91BAFCA8-B11B-4AB5-86B5-45B73BD1A7A5}"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01219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4B616F23-2A9E-44A6-8EC3-9D99C854D047}" type="slidenum">
              <a:rPr lang="es-ES_tradnl"/>
              <a:pPr>
                <a:defRPr/>
              </a:pPr>
              <a:t>‹Nr.›</a:t>
            </a:fld>
            <a:endParaRPr lang="es-ES_tradnl"/>
          </a:p>
        </p:txBody>
      </p:sp>
    </p:spTree>
    <p:extLst>
      <p:ext uri="{BB962C8B-B14F-4D97-AF65-F5344CB8AC3E}">
        <p14:creationId xmlns:p14="http://schemas.microsoft.com/office/powerpoint/2010/main" val="3835939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gráfico"/>
          <p:cNvSpPr>
            <a:spLocks noGrp="1"/>
          </p:cNvSpPr>
          <p:nvPr>
            <p:ph type="chart" idx="1"/>
          </p:nvPr>
        </p:nvSpPr>
        <p:spPr>
          <a:xfrm>
            <a:off x="685800" y="1981200"/>
            <a:ext cx="7772400" cy="4114800"/>
          </a:xfrm>
        </p:spPr>
        <p:txBody>
          <a:bodyPr/>
          <a:lstStyle/>
          <a:p>
            <a:endParaRPr lang="es-ES"/>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D7E01438-BFA9-4A67-8C15-28D1D328EAAA}"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2631644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2FA160A1-87BB-4EBF-97DB-99A218707EBA}"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42839174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0C9334FB-8CC5-4E18-B6EC-0328DFEBAF6D}"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6919760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1A9D0688-B5A5-40B1-AB6B-64E51753EC25}"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180227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C4FAC022-8617-4AD2-9BB4-673210480132}"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060523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8"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9"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BE929DE3-E60D-4FB4-9728-89E840F64ABB}"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975036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4"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20CC1DA5-64B8-4845-BEAA-4657D2C5A149}"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530385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3"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4"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445206A3-726C-448E-BF14-7FCA13BD0B15}"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8280350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94CA0432-DF5F-49FA-A8C6-0144FCD98DA0}"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226678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A9BF5440-9292-4120-A4C2-40BA3BB8B764}"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885421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911FB70A-E9B1-445C-81FB-0AE8BD7F8E35}" type="datetimeFigureOut">
              <a:rPr lang="en-GB">
                <a:latin typeface="Calibri"/>
              </a:rPr>
              <a:pPr>
                <a:defRPr/>
              </a:pPr>
              <a:t>26/11/16</a:t>
            </a:fld>
            <a:endParaRPr lang="en-GB">
              <a:latin typeface="Calibri"/>
            </a:endParaRPr>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3CADBC0-7EBA-4762-8E10-B206C62BCCAC}"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30570516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FA6EF6B9-9DDA-401F-9720-F4175FAA1110}"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6463670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6FC87B0E-D0AF-410F-9D78-244A7957C11C}"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4122663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b="1">
                <a:ea typeface="ＭＳ Ｐゴシック" pitchFamily="34" charset="-128"/>
              </a:defRPr>
            </a:lvl1pPr>
          </a:lstStyle>
          <a:p>
            <a:pPr>
              <a:defRPr/>
            </a:pPr>
            <a:fld id="{CF81C57F-5728-4C9C-A824-90D6DB19DB60}"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6"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9438D703-AA39-4F30-BD17-5C1BA523F2BE}"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1472890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ea typeface="ＭＳ Ｐゴシック" pitchFamily="34" charset="-128"/>
              </a:defRPr>
            </a:lvl1pPr>
          </a:lstStyle>
          <a:p>
            <a:pPr>
              <a:defRPr/>
            </a:pPr>
            <a:fld id="{3E970D5D-7715-41DA-B5BC-538570326CE6}"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6"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195A2B33-319A-424B-B38C-30D24226336A}"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2946445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b="1">
                <a:ea typeface="ＭＳ Ｐゴシック" pitchFamily="34" charset="-128"/>
              </a:defRPr>
            </a:lvl1pPr>
          </a:lstStyle>
          <a:p>
            <a:pPr>
              <a:defRPr/>
            </a:pPr>
            <a:fld id="{B90B4CC8-521C-4CD4-8E16-60ACC1944460}"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6"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D6B25FC6-F1E3-4A4F-BC9F-FFBDF2537957}"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2650755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774825"/>
            <a:ext cx="40386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b="1">
                <a:ea typeface="ＭＳ Ｐゴシック" pitchFamily="34" charset="-128"/>
              </a:defRPr>
            </a:lvl1pPr>
          </a:lstStyle>
          <a:p>
            <a:pPr>
              <a:defRPr/>
            </a:pPr>
            <a:fld id="{5A491028-4618-4C2D-B7A0-2A9E55559691}" type="datetimeFigureOut">
              <a:rPr lang="es-ES">
                <a:latin typeface="Corbel"/>
              </a:rPr>
              <a:pPr>
                <a:defRPr/>
              </a:pPr>
              <a:t>26/11/16</a:t>
            </a:fld>
            <a:endParaRPr lang="es-ES">
              <a:latin typeface="Corbel"/>
            </a:endParaRPr>
          </a:p>
        </p:txBody>
      </p:sp>
      <p:sp>
        <p:nvSpPr>
          <p:cNvPr id="6"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7"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C2A3E5BA-38B2-497A-82CC-619DCAEDA1B7}"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12585686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b="1">
                <a:ea typeface="ＭＳ Ｐゴシック" pitchFamily="34" charset="-128"/>
              </a:defRPr>
            </a:lvl1pPr>
          </a:lstStyle>
          <a:p>
            <a:pPr>
              <a:defRPr/>
            </a:pPr>
            <a:fld id="{7C494666-6C7A-4812-BBB1-B24724485711}" type="datetimeFigureOut">
              <a:rPr lang="es-ES">
                <a:latin typeface="Corbel"/>
              </a:rPr>
              <a:pPr>
                <a:defRPr/>
              </a:pPr>
              <a:t>26/11/16</a:t>
            </a:fld>
            <a:endParaRPr lang="es-ES">
              <a:latin typeface="Corbel"/>
            </a:endParaRPr>
          </a:p>
        </p:txBody>
      </p:sp>
      <p:sp>
        <p:nvSpPr>
          <p:cNvPr id="8"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9"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8B008C38-44B3-409A-B860-E1BF69ECE2A8}"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34395110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b="1">
                <a:ea typeface="ＭＳ Ｐゴシック" pitchFamily="34" charset="-128"/>
              </a:defRPr>
            </a:lvl1pPr>
          </a:lstStyle>
          <a:p>
            <a:pPr>
              <a:defRPr/>
            </a:pPr>
            <a:fld id="{2FD1B6FA-0E2D-452E-B705-B38080E6DBC8}" type="datetimeFigureOut">
              <a:rPr lang="es-ES">
                <a:latin typeface="Corbel"/>
              </a:rPr>
              <a:pPr>
                <a:defRPr/>
              </a:pPr>
              <a:t>26/11/16</a:t>
            </a:fld>
            <a:endParaRPr lang="es-ES">
              <a:latin typeface="Corbel"/>
            </a:endParaRPr>
          </a:p>
        </p:txBody>
      </p:sp>
      <p:sp>
        <p:nvSpPr>
          <p:cNvPr id="4"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5"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257205E1-ACBE-4CC7-9426-042120C41435}"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3684014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b="1">
                <a:ea typeface="ＭＳ Ｐゴシック" pitchFamily="34" charset="-128"/>
              </a:defRPr>
            </a:lvl1pPr>
          </a:lstStyle>
          <a:p>
            <a:pPr>
              <a:defRPr/>
            </a:pPr>
            <a:fld id="{755EB572-7602-4878-8ACE-DEBED38139C9}" type="datetimeFigureOut">
              <a:rPr lang="es-ES">
                <a:latin typeface="Corbel"/>
              </a:rPr>
              <a:pPr>
                <a:defRPr/>
              </a:pPr>
              <a:t>26/11/16</a:t>
            </a:fld>
            <a:endParaRPr lang="es-ES">
              <a:latin typeface="Corbel"/>
            </a:endParaRPr>
          </a:p>
        </p:txBody>
      </p:sp>
      <p:sp>
        <p:nvSpPr>
          <p:cNvPr id="3"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4"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D96FD93D-060B-4705-9818-CACA17E0EFD0}"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30209265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b="1">
                <a:ea typeface="ＭＳ Ｐゴシック" pitchFamily="34" charset="-128"/>
              </a:defRPr>
            </a:lvl1pPr>
          </a:lstStyle>
          <a:p>
            <a:pPr>
              <a:defRPr/>
            </a:pPr>
            <a:fld id="{F8A60BF2-D319-4F3C-9574-0F3D7B49277C}" type="datetimeFigureOut">
              <a:rPr lang="es-ES">
                <a:latin typeface="Corbel"/>
              </a:rPr>
              <a:pPr>
                <a:defRPr/>
              </a:pPr>
              <a:t>26/11/16</a:t>
            </a:fld>
            <a:endParaRPr lang="es-ES">
              <a:latin typeface="Corbel"/>
            </a:endParaRPr>
          </a:p>
        </p:txBody>
      </p:sp>
      <p:sp>
        <p:nvSpPr>
          <p:cNvPr id="6"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7"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96F1E269-1149-4469-A578-9E3344B95367}"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348879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D49C5EB-87E5-4010-BE9E-6D5391C9AA98}" type="datetimeFigureOut">
              <a:rPr lang="en-GB">
                <a:latin typeface="Calibri"/>
              </a:rPr>
              <a:pPr>
                <a:defRPr/>
              </a:pPr>
              <a:t>26/11/16</a:t>
            </a:fld>
            <a:endParaRPr lang="en-GB">
              <a:latin typeface="Calibri"/>
            </a:endParaRPr>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0B2E50C-92AC-485B-8A81-A27C9B905221}"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2827711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b="1">
                <a:ea typeface="ＭＳ Ｐゴシック" pitchFamily="34" charset="-128"/>
              </a:defRPr>
            </a:lvl1pPr>
          </a:lstStyle>
          <a:p>
            <a:pPr>
              <a:defRPr/>
            </a:pPr>
            <a:fld id="{C0CBD620-580C-4C17-8D8E-963A4C336681}" type="datetimeFigureOut">
              <a:rPr lang="es-ES">
                <a:latin typeface="Corbel"/>
              </a:rPr>
              <a:pPr>
                <a:defRPr/>
              </a:pPr>
              <a:t>26/11/16</a:t>
            </a:fld>
            <a:endParaRPr lang="es-ES">
              <a:latin typeface="Corbel"/>
            </a:endParaRPr>
          </a:p>
        </p:txBody>
      </p:sp>
      <p:sp>
        <p:nvSpPr>
          <p:cNvPr id="6"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7"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F8D66CE0-86CE-433C-82DA-D7257DBB3E70}"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42398799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ea typeface="ＭＳ Ｐゴシック" pitchFamily="34" charset="-128"/>
              </a:defRPr>
            </a:lvl1pPr>
          </a:lstStyle>
          <a:p>
            <a:pPr>
              <a:defRPr/>
            </a:pPr>
            <a:fld id="{2A0694E9-42E3-45B7-BA2E-EB2969E90B62}"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6"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7DE261D6-A552-4DC7-BC7D-B6102BA32C81}"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1673307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2400"/>
            <a:ext cx="2057400" cy="6248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52400"/>
            <a:ext cx="6019800" cy="6248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ea typeface="ＭＳ Ｐゴシック" pitchFamily="34" charset="-128"/>
              </a:defRPr>
            </a:lvl1pPr>
          </a:lstStyle>
          <a:p>
            <a:pPr>
              <a:defRPr/>
            </a:pPr>
            <a:fld id="{5E6231A0-8F52-4AC4-9177-C8384ECF9C06}"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11"/>
          </p:nvPr>
        </p:nvSpPr>
        <p:spPr/>
        <p:txBody>
          <a:bodyPr/>
          <a:lstStyle>
            <a:lvl1pPr>
              <a:defRPr b="1">
                <a:ea typeface="ＭＳ Ｐゴシック" pitchFamily="34" charset="-128"/>
              </a:defRPr>
            </a:lvl1pPr>
          </a:lstStyle>
          <a:p>
            <a:pPr>
              <a:defRPr/>
            </a:pPr>
            <a:endParaRPr lang="es-ES">
              <a:latin typeface="Corbel"/>
            </a:endParaRPr>
          </a:p>
        </p:txBody>
      </p:sp>
      <p:sp>
        <p:nvSpPr>
          <p:cNvPr id="6" name="5 Marcador de número de diapositiva"/>
          <p:cNvSpPr>
            <a:spLocks noGrp="1"/>
          </p:cNvSpPr>
          <p:nvPr>
            <p:ph type="sldNum" sz="quarter" idx="12"/>
          </p:nvPr>
        </p:nvSpPr>
        <p:spPr/>
        <p:txBody>
          <a:bodyPr/>
          <a:lstStyle>
            <a:lvl1pPr>
              <a:defRPr b="1">
                <a:ea typeface="ＭＳ Ｐゴシック" pitchFamily="34" charset="-128"/>
              </a:defRPr>
            </a:lvl1pPr>
          </a:lstStyle>
          <a:p>
            <a:pPr>
              <a:defRPr/>
            </a:pPr>
            <a:fld id="{D39B9E67-7AC7-41F7-BDB3-7AF64BB61A67}"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3219320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8826262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3396147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3276634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2937753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5923269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764180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5663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BBE39E1-3978-4AA7-BFCC-18AC530A6B77}" type="datetimeFigureOut">
              <a:rPr lang="en-GB">
                <a:latin typeface="Calibri"/>
              </a:rPr>
              <a:pPr>
                <a:defRPr/>
              </a:pPr>
              <a:t>26/11/16</a:t>
            </a:fld>
            <a:endParaRPr lang="en-GB">
              <a:latin typeface="Calibri"/>
            </a:endParaRPr>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65BBB2D2-7EEF-4A3F-A7FB-1A198A0C3E4A}"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8192962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2541598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86150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6738421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412984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9555EA0B-CC44-47B8-90A7-914E5CACCD7B}" type="datetimeFigureOut">
              <a:rPr lang="en-GB">
                <a:latin typeface="Arial"/>
              </a:rPr>
              <a:pPr>
                <a:defRPr/>
              </a:pPr>
              <a:t>26/11/16</a:t>
            </a:fld>
            <a:endParaRPr lang="en-GB" dirty="0">
              <a:latin typeface="Arial"/>
            </a:endParaRPr>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8BC5FB66-C2AB-4D11-845B-8BE0CCD01ACE}"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7368399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7238" y="1370014"/>
            <a:ext cx="3888000" cy="4360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853454" y="1370014"/>
            <a:ext cx="3888000" cy="4360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BE09A876-7097-426A-B12F-8979C3180C3D}" type="datetimeFigureOut">
              <a:rPr lang="en-GB">
                <a:latin typeface="Arial"/>
              </a:rPr>
              <a:pPr>
                <a:defRPr/>
              </a:pPr>
              <a:t>26/11/16</a:t>
            </a:fld>
            <a:endParaRPr lang="en-GB" dirty="0">
              <a:latin typeface="Arial"/>
            </a:endParaRPr>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D482D88E-D4B4-492D-AFBB-02A1881BDB16}"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41175301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755424" y="1370013"/>
            <a:ext cx="3888000" cy="639762"/>
          </a:xfrm>
        </p:spPr>
        <p:txBody>
          <a:bodyPr anchor="b"/>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5424" y="2103904"/>
            <a:ext cx="3888000" cy="362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73413" y="1370013"/>
            <a:ext cx="3888000" cy="639762"/>
          </a:xfrm>
        </p:spPr>
        <p:txBody>
          <a:bodyPr anchor="b"/>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413" y="2103904"/>
            <a:ext cx="3888000" cy="362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3FF5D68D-F91D-45A6-B77F-862A2D2D7FB4}" type="datetimeFigureOut">
              <a:rPr lang="en-GB">
                <a:latin typeface="Arial"/>
              </a:rPr>
              <a:pPr>
                <a:defRPr/>
              </a:pPr>
              <a:t>26/11/16</a:t>
            </a:fld>
            <a:endParaRPr lang="en-GB" dirty="0">
              <a:latin typeface="Arial"/>
            </a:endParaRPr>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5F58B061-13CE-4406-8016-79C889D2D0FD}"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13161702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67602E79-13E4-479B-9CCC-559B5C74A7CE}" type="datetimeFigureOut">
              <a:rPr lang="en-GB">
                <a:latin typeface="Arial"/>
              </a:rPr>
              <a:pPr>
                <a:defRPr/>
              </a:pPr>
              <a:t>26/11/16</a:t>
            </a:fld>
            <a:endParaRPr lang="en-GB" dirty="0">
              <a:latin typeface="Arial"/>
            </a:endParaRPr>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10FC671E-FE69-423F-BCB6-5998CF159673}"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14445424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D4F18DF0-C093-4C9F-A651-7E82237CC338}" type="datetimeFigureOut">
              <a:rPr lang="en-GB">
                <a:latin typeface="Arial"/>
              </a:rPr>
              <a:pPr>
                <a:defRPr/>
              </a:pPr>
              <a:t>26/11/16</a:t>
            </a:fld>
            <a:endParaRPr lang="en-GB" dirty="0">
              <a:latin typeface="Arial"/>
            </a:endParaRPr>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28814CC2-816B-4186-9035-B42FEC204177}"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4132195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7238" y="5316589"/>
            <a:ext cx="5486400" cy="414286"/>
          </a:xfrm>
        </p:spPr>
        <p:txBody>
          <a:bodyPr/>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757238" y="564589"/>
            <a:ext cx="7992000" cy="475200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757238" y="581155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E39C30FA-64B7-4B44-A81A-6DA403195771}" type="datetimeFigureOut">
              <a:rPr lang="en-GB">
                <a:latin typeface="Arial"/>
              </a:rPr>
              <a:pPr>
                <a:defRPr/>
              </a:pPr>
              <a:t>26/11/16</a:t>
            </a:fld>
            <a:endParaRPr lang="en-GB" dirty="0">
              <a:latin typeface="Arial"/>
            </a:endParaRPr>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endParaRPr lang="en-GB">
              <a:latin typeface="Arial"/>
            </a:endParaRPr>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3E01AAB9-78D4-4376-BAC8-577CAFD358FF}"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1105702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4365FFD-20B5-4A0E-8394-03198778DA8A}" type="datetimeFigureOut">
              <a:rPr lang="en-GB">
                <a:latin typeface="Calibri"/>
              </a:rPr>
              <a:pPr>
                <a:defRPr/>
              </a:pPr>
              <a:t>26/11/16</a:t>
            </a:fld>
            <a:endParaRPr lang="en-GB">
              <a:latin typeface="Calibri"/>
            </a:endParaRPr>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A9E2407-7CC0-48FC-B908-7FE4A07C1644}"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8773742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4"/>
          <p:cNvSpPr>
            <a:spLocks noGrp="1"/>
          </p:cNvSpPr>
          <p:nvPr>
            <p:ph sz="quarter" idx="10"/>
          </p:nvPr>
        </p:nvSpPr>
        <p:spPr>
          <a:xfrm>
            <a:off x="76200" y="6294437"/>
            <a:ext cx="6697662" cy="373063"/>
          </a:xfrm>
        </p:spPr>
        <p:txBody>
          <a:bodyPr lIns="144000" anchor="b">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3063557209"/>
      </p:ext>
    </p:extLst>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9C3B978A-4382-4DF5-AF7E-ACED51D17631}"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27968225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rtlCol="0"/>
          <a:lstStyle>
            <a:lvl1pPr fontAlgn="auto">
              <a:spcBef>
                <a:spcPts val="0"/>
              </a:spcBef>
              <a:spcAft>
                <a:spcPts val="0"/>
              </a:spcAft>
              <a:defRPr>
                <a:solidFill>
                  <a:srgbClr val="333333">
                    <a:tint val="75000"/>
                  </a:srgbClr>
                </a:solidFill>
                <a:latin typeface="+mn-lt"/>
                <a:cs typeface="+mn-cs"/>
              </a:defRPr>
            </a:lvl1pPr>
          </a:lstStyle>
          <a:p>
            <a:pPr>
              <a:defRPr/>
            </a:pPr>
            <a:fld id="{150DCEC2-E1B3-4D4A-92F6-EE0B1BC0E525}"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28864705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a:lstStyle>
            <a:lvl1pPr>
              <a:defRPr>
                <a:solidFill>
                  <a:srgbClr val="333333">
                    <a:tint val="75000"/>
                  </a:srgbClr>
                </a:solidFill>
              </a:defRPr>
            </a:lvl1pPr>
          </a:lstStyle>
          <a:p>
            <a:pPr>
              <a:defRPr/>
            </a:pPr>
            <a:fld id="{B6C74DC4-D628-4DA5-AA28-DDE4441D2097}"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41332438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a:lstStyle>
            <a:lvl1pPr>
              <a:defRPr>
                <a:solidFill>
                  <a:srgbClr val="333333">
                    <a:tint val="75000"/>
                  </a:srgbClr>
                </a:solidFill>
              </a:defRPr>
            </a:lvl1pPr>
          </a:lstStyle>
          <a:p>
            <a:pPr>
              <a:defRPr/>
            </a:pPr>
            <a:fld id="{0FC85002-9146-4458-84FD-E883B25019DE}"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8228970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a:lstStyle>
            <a:lvl1pPr>
              <a:defRPr>
                <a:solidFill>
                  <a:srgbClr val="333333">
                    <a:tint val="75000"/>
                  </a:srgbClr>
                </a:solidFill>
              </a:defRPr>
            </a:lvl1pPr>
          </a:lstStyle>
          <a:p>
            <a:pPr>
              <a:defRPr/>
            </a:pPr>
            <a:fld id="{C7EF5E5B-7C7A-432D-B41C-B8F5EAFEDCDA}"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22100500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p:txBody>
          <a:bodyPr/>
          <a:lstStyle>
            <a:lvl1pPr>
              <a:defRPr>
                <a:solidFill>
                  <a:srgbClr val="333333">
                    <a:tint val="75000"/>
                  </a:srgbClr>
                </a:solidFill>
              </a:defRPr>
            </a:lvl1pPr>
          </a:lstStyle>
          <a:p>
            <a:pPr>
              <a:defRPr/>
            </a:pPr>
            <a:fld id="{D4E8FDC2-F8E1-42A0-AABE-6006AD762506}" type="slidenum">
              <a:rPr lang="en-GB">
                <a:latin typeface="Arial"/>
              </a:rPr>
              <a:pPr>
                <a:defRPr/>
              </a:pPr>
              <a:t>‹Nr.›</a:t>
            </a:fld>
            <a:endParaRPr lang="en-GB" dirty="0">
              <a:latin typeface="Arial"/>
            </a:endParaRPr>
          </a:p>
        </p:txBody>
      </p:sp>
    </p:spTree>
    <p:extLst>
      <p:ext uri="{BB962C8B-B14F-4D97-AF65-F5344CB8AC3E}">
        <p14:creationId xmlns:p14="http://schemas.microsoft.com/office/powerpoint/2010/main" val="11224126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8313" y="225426"/>
            <a:ext cx="8207375" cy="1136649"/>
          </a:xfrm>
          <a:prstGeom prst="rect">
            <a:avLst/>
          </a:prstGeom>
        </p:spPr>
        <p:txBody>
          <a:bodyPr/>
          <a:lstStyle/>
          <a:p>
            <a:r>
              <a:rPr lang="en-US" smtClean="0"/>
              <a:t>Click to edit Master title style</a:t>
            </a:r>
            <a:endParaRPr lang="en-US" dirty="0"/>
          </a:p>
        </p:txBody>
      </p:sp>
      <p:sp>
        <p:nvSpPr>
          <p:cNvPr id="3" name="Text Placeholder 7"/>
          <p:cNvSpPr>
            <a:spLocks noGrp="1"/>
          </p:cNvSpPr>
          <p:nvPr>
            <p:ph type="body" sz="quarter" idx="10"/>
          </p:nvPr>
        </p:nvSpPr>
        <p:spPr>
          <a:xfrm>
            <a:off x="468313" y="6019800"/>
            <a:ext cx="8207375" cy="504825"/>
          </a:xfrm>
          <a:prstGeom prst="rect">
            <a:avLst/>
          </a:prstGeom>
        </p:spPr>
        <p:txBody>
          <a:bodyPr anchor="b">
            <a:normAutofit/>
          </a:bodyPr>
          <a:lstStyle>
            <a:lvl1pPr marL="0" indent="0">
              <a:spcAft>
                <a:spcPts val="0"/>
              </a:spcAft>
              <a:buNone/>
              <a:defRPr sz="900" baseline="0"/>
            </a:lvl1pPr>
            <a:lvl2pPr marL="457200" indent="0">
              <a:buNone/>
              <a:defRPr/>
            </a:lvl2pPr>
            <a:lvl3pPr marL="914400" indent="0">
              <a:buNone/>
              <a:defRPr/>
            </a:lvl3pPr>
            <a:lvl4pPr marL="1371600" indent="0">
              <a:buNone/>
              <a:defRPr/>
            </a:lvl4pPr>
          </a:lstStyle>
          <a:p>
            <a:pPr lvl="0"/>
            <a:r>
              <a:rPr lang="es-ES" smtClean="0"/>
              <a:t>Haga clic para modificar el estilo de texto del patrón</a:t>
            </a:r>
          </a:p>
        </p:txBody>
      </p:sp>
    </p:spTree>
    <p:extLst>
      <p:ext uri="{BB962C8B-B14F-4D97-AF65-F5344CB8AC3E}">
        <p14:creationId xmlns:p14="http://schemas.microsoft.com/office/powerpoint/2010/main" val="3057048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69" y="6557216"/>
            <a:ext cx="248443" cy="144000"/>
          </a:xfrm>
          <a:prstGeom prst="rect">
            <a:avLst/>
          </a:prstGeom>
        </p:spPr>
        <p:txBody>
          <a:bodyPr/>
          <a:lstStyle/>
          <a:p>
            <a:fld id="{5A74B922-4159-4EBC-81E2-A207B0124320}" type="slidenum">
              <a:rPr lang="en-GB" smtClean="0">
                <a:latin typeface="Arial"/>
              </a:rPr>
              <a:pPr/>
              <a:t>‹Nr.›</a:t>
            </a:fld>
            <a:endParaRPr lang="en-GB" dirty="0">
              <a:latin typeface="Arial"/>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734318824"/>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69" y="6557216"/>
            <a:ext cx="248443" cy="144000"/>
          </a:xfrm>
          <a:prstGeom prst="rect">
            <a:avLst/>
          </a:prstGeom>
        </p:spPr>
        <p:txBody>
          <a:bodyPr/>
          <a:lstStyle/>
          <a:p>
            <a:fld id="{5A74B922-4159-4EBC-81E2-A207B0124320}" type="slidenum">
              <a:rPr lang="en-GB" smtClean="0">
                <a:latin typeface="Arial"/>
              </a:rPr>
              <a:pPr/>
              <a:t>‹Nr.›</a:t>
            </a:fld>
            <a:endParaRPr lang="en-GB" dirty="0">
              <a:latin typeface="Arial"/>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791786522"/>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17D0198-09B9-441F-82FD-D70EDDAD0CFE}" type="datetimeFigureOut">
              <a:rPr lang="en-GB">
                <a:latin typeface="Calibri"/>
              </a:rPr>
              <a:pPr>
                <a:defRPr/>
              </a:pPr>
              <a:t>26/11/16</a:t>
            </a:fld>
            <a:endParaRPr lang="en-GB">
              <a:latin typeface="Calibri"/>
            </a:endParaRPr>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7F811D1-D0B7-467B-B18A-C13EFE0BB8C5}"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595214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a:xfrm>
            <a:off x="8513763" y="6557963"/>
            <a:ext cx="247650" cy="142875"/>
          </a:xfrm>
          <a:prstGeom prst="rect">
            <a:avLst/>
          </a:prstGeom>
        </p:spPr>
        <p:txBody>
          <a:bodyPr/>
          <a:lstStyle>
            <a:lvl1pPr>
              <a:defRPr>
                <a:latin typeface="Arial" pitchFamily="34" charset="0"/>
                <a:cs typeface="Arial" pitchFamily="34" charset="0"/>
              </a:defRPr>
            </a:lvl1pPr>
          </a:lstStyle>
          <a:p>
            <a:fld id="{AF23CFD2-E361-4951-BCFC-D95DC92FF960}" type="slidenum">
              <a:rPr lang="en-GB"/>
              <a:pPr/>
              <a:t>‹Nr.›</a:t>
            </a:fld>
            <a:endParaRPr lang="en-GB"/>
          </a:p>
        </p:txBody>
      </p:sp>
    </p:spTree>
    <p:extLst>
      <p:ext uri="{BB962C8B-B14F-4D97-AF65-F5344CB8AC3E}">
        <p14:creationId xmlns:p14="http://schemas.microsoft.com/office/powerpoint/2010/main" val="36752495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oAutofit/>
          </a:bodyPr>
          <a:lstStyle>
            <a:lvl1pPr marL="0" indent="0">
              <a:spcBef>
                <a:spcPts val="0"/>
              </a:spcBef>
              <a:buNone/>
              <a:defRPr sz="1000"/>
            </a:lvl1pPr>
          </a:lstStyle>
          <a:p>
            <a:pPr lvl="0"/>
            <a:endParaRPr lang="en-GB" dirty="0"/>
          </a:p>
        </p:txBody>
      </p:sp>
      <p:sp>
        <p:nvSpPr>
          <p:cNvPr id="5" name="Slide Number Placeholder 5"/>
          <p:cNvSpPr>
            <a:spLocks noGrp="1"/>
          </p:cNvSpPr>
          <p:nvPr>
            <p:ph type="sldNum" sz="quarter" idx="14"/>
          </p:nvPr>
        </p:nvSpPr>
        <p:spPr>
          <a:xfrm>
            <a:off x="8513763" y="6557963"/>
            <a:ext cx="247650" cy="142875"/>
          </a:xfrm>
          <a:prstGeom prst="rect">
            <a:avLst/>
          </a:prstGeom>
        </p:spPr>
        <p:txBody>
          <a:bodyPr/>
          <a:lstStyle>
            <a:lvl1pPr>
              <a:defRPr>
                <a:latin typeface="Arial" pitchFamily="34" charset="0"/>
                <a:cs typeface="Arial" pitchFamily="34" charset="0"/>
              </a:defRPr>
            </a:lvl1pPr>
          </a:lstStyle>
          <a:p>
            <a:fld id="{51401E6A-ABF4-493E-9E48-B992B65661C9}" type="slidenum">
              <a:rPr lang="en-GB"/>
              <a:pPr/>
              <a:t>‹Nr.›</a:t>
            </a:fld>
            <a:endParaRPr lang="en-GB"/>
          </a:p>
        </p:txBody>
      </p:sp>
    </p:spTree>
    <p:extLst>
      <p:ext uri="{BB962C8B-B14F-4D97-AF65-F5344CB8AC3E}">
        <p14:creationId xmlns:p14="http://schemas.microsoft.com/office/powerpoint/2010/main" val="5951532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31" y="2130647"/>
            <a:ext cx="7772401" cy="1470025"/>
          </a:xfrm>
        </p:spPr>
        <p:txBody>
          <a:bodyPr/>
          <a:lstStyle>
            <a:lvl1pPr algn="ctr">
              <a:defRPr sz="3600"/>
            </a:lvl1pPr>
          </a:lstStyle>
          <a:p>
            <a:r>
              <a:rPr lang="en-US" dirty="0" smtClean="0"/>
              <a:t>Click to edit Master title style</a:t>
            </a:r>
            <a:endParaRPr lang="en-GB" dirty="0"/>
          </a:p>
        </p:txBody>
      </p:sp>
      <p:sp>
        <p:nvSpPr>
          <p:cNvPr id="3" name="Subtitle 2"/>
          <p:cNvSpPr>
            <a:spLocks noGrp="1"/>
          </p:cNvSpPr>
          <p:nvPr>
            <p:ph type="subTitle" idx="1"/>
          </p:nvPr>
        </p:nvSpPr>
        <p:spPr>
          <a:xfrm>
            <a:off x="1371601"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597171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05"/>
            <a:ext cx="7620000" cy="914400"/>
          </a:xfrm>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482297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32" y="4407122"/>
            <a:ext cx="7772401"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32" y="2906713"/>
            <a:ext cx="77724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A9AE9602-2ED9-43D0-A0C8-39062A6082DE}"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13461507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478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14" y="14478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D66929DB-A562-435A-AAAB-D8BE6B860BE8}"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30655727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7"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92CC723F-FDFF-486B-9EC8-A4AE408E47B1}"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30529389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E0FDA755-13CD-484B-A9D1-925509F5AC5F}"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3495619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10A19C5F-C426-48BB-B689-70FFE2F2123C}"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11013878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2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AA9EF0CA-B328-4BC2-9A01-0B52B7F694FC}"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1135992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9CF348E-73A3-428F-8394-CF48CB050445}" type="datetimeFigureOut">
              <a:rPr lang="en-GB">
                <a:latin typeface="Calibri"/>
              </a:rPr>
              <a:pPr>
                <a:defRPr/>
              </a:pPr>
              <a:t>26/11/16</a:t>
            </a:fld>
            <a:endParaRPr lang="en-GB">
              <a:latin typeface="Calibri"/>
            </a:endParaRPr>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A78A270-2C80-4532-A994-146E226B70CF}"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34157777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D27840E0-EA3F-4A0F-9659-F9B8CD8A32B8}"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12732571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E6A78727-5251-49C6-8C2D-AB713CD5EB01}"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1889559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8" y="216"/>
            <a:ext cx="2057400" cy="5973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16"/>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675C1D43-FAF8-4431-B911-9BB00C57BC42}"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41534269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7696200" cy="9144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1" y="1385888"/>
            <a:ext cx="8229600" cy="4525962"/>
          </a:xfrm>
        </p:spPr>
        <p:txBody>
          <a:bodyPr/>
          <a:lstStyle/>
          <a:p>
            <a:pPr lvl="0"/>
            <a:endParaRPr lang="en-GB" noProof="0"/>
          </a:p>
        </p:txBody>
      </p:sp>
      <p:sp>
        <p:nvSpPr>
          <p:cNvPr id="4"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EBAE3F82-9E72-4953-87B2-EF364828F623}"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40852173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7696200" cy="9144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38588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14" y="1385888"/>
            <a:ext cx="4038600" cy="4525962"/>
          </a:xfrm>
        </p:spPr>
        <p:txBody>
          <a:bodyPr/>
          <a:lstStyle/>
          <a:p>
            <a:pPr lvl="0"/>
            <a:endParaRPr lang="en-GB" noProof="0"/>
          </a:p>
        </p:txBody>
      </p:sp>
      <p:sp>
        <p:nvSpPr>
          <p:cNvPr id="5"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FAF9BFB7-C5D6-4F29-B476-D29C02AF079F}"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6177036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7696200" cy="9144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1" y="1385888"/>
            <a:ext cx="8229600" cy="4525962"/>
          </a:xfrm>
        </p:spPr>
        <p:txBody>
          <a:bodyPr/>
          <a:lstStyle/>
          <a:p>
            <a:pPr lvl="0"/>
            <a:endParaRPr lang="en-GB" noProof="0"/>
          </a:p>
        </p:txBody>
      </p:sp>
      <p:sp>
        <p:nvSpPr>
          <p:cNvPr id="4" name="Slide Number Placeholder 5"/>
          <p:cNvSpPr>
            <a:spLocks noGrp="1"/>
          </p:cNvSpPr>
          <p:nvPr>
            <p:ph type="sldNum" sz="quarter" idx="10"/>
          </p:nvPr>
        </p:nvSpPr>
        <p:spPr>
          <a:xfrm>
            <a:off x="7010400" y="6493097"/>
            <a:ext cx="2133600" cy="365125"/>
          </a:xfrm>
          <a:prstGeom prst="rect">
            <a:avLst/>
          </a:prstGeom>
        </p:spPr>
        <p:txBody>
          <a:bodyPr/>
          <a:lstStyle>
            <a:lvl1pPr fontAlgn="auto">
              <a:spcBef>
                <a:spcPts val="0"/>
              </a:spcBef>
              <a:spcAft>
                <a:spcPts val="0"/>
              </a:spcAft>
              <a:defRPr>
                <a:solidFill>
                  <a:srgbClr val="FFFFFF"/>
                </a:solidFill>
                <a:latin typeface="Calibri"/>
                <a:cs typeface="+mn-cs"/>
              </a:defRPr>
            </a:lvl1pPr>
          </a:lstStyle>
          <a:p>
            <a:pPr>
              <a:defRPr/>
            </a:pPr>
            <a:fld id="{334FCA4B-74F4-4AAD-95A4-B10B8DFAC2B4}" type="slidenum">
              <a:rPr lang="en-US">
                <a:ea typeface="ＭＳ Ｐゴシック" charset="-128"/>
              </a:rPr>
              <a:pPr>
                <a:defRPr/>
              </a:pPr>
              <a:t>‹Nr.›</a:t>
            </a:fld>
            <a:endParaRPr lang="en-US">
              <a:ea typeface="ＭＳ Ｐゴシック" charset="-128"/>
            </a:endParaRPr>
          </a:p>
        </p:txBody>
      </p:sp>
    </p:spTree>
    <p:extLst>
      <p:ext uri="{BB962C8B-B14F-4D97-AF65-F5344CB8AC3E}">
        <p14:creationId xmlns:p14="http://schemas.microsoft.com/office/powerpoint/2010/main" val="29004520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grpSp>
        <p:nvGrpSpPr>
          <p:cNvPr id="2" name="6 Grupo"/>
          <p:cNvGrpSpPr>
            <a:grpSpLocks/>
          </p:cNvGrpSpPr>
          <p:nvPr userDrawn="1"/>
        </p:nvGrpSpPr>
        <p:grpSpPr bwMode="auto">
          <a:xfrm>
            <a:off x="-36513" y="0"/>
            <a:ext cx="936626" cy="6858000"/>
            <a:chOff x="-36513" y="1162050"/>
            <a:chExt cx="936626" cy="5722938"/>
          </a:xfrm>
        </p:grpSpPr>
        <p:sp>
          <p:nvSpPr>
            <p:cNvPr id="3" name="Freeform 4"/>
            <p:cNvSpPr>
              <a:spLocks/>
            </p:cNvSpPr>
            <p:nvPr/>
          </p:nvSpPr>
          <p:spPr bwMode="hidden">
            <a:xfrm>
              <a:off x="0" y="1162050"/>
              <a:ext cx="885825" cy="5695950"/>
            </a:xfrm>
            <a:custGeom>
              <a:avLst/>
              <a:gdLst>
                <a:gd name="T0" fmla="*/ 0 w 556"/>
                <a:gd name="T1" fmla="*/ 0 h 3159"/>
                <a:gd name="T2" fmla="*/ 0 w 556"/>
                <a:gd name="T3" fmla="*/ 5695950 h 3159"/>
                <a:gd name="T4" fmla="*/ 885825 w 556"/>
                <a:gd name="T5" fmla="*/ 5695950 h 3159"/>
                <a:gd name="T6" fmla="*/ 88582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s-ES">
                <a:solidFill>
                  <a:prstClr val="black"/>
                </a:solidFill>
                <a:latin typeface="Calibri"/>
                <a:ea typeface="ＭＳ Ｐゴシック" charset="-128"/>
              </a:endParaRPr>
            </a:p>
          </p:txBody>
        </p:sp>
        <p:pic>
          <p:nvPicPr>
            <p:cNvPr id="4" name="Picture 17" descr="yoland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2253" r="4759" b="6683"/>
            <a:stretch>
              <a:fillRect/>
            </a:stretch>
          </p:blipFill>
          <p:spPr bwMode="auto">
            <a:xfrm>
              <a:off x="-36513" y="6534150"/>
              <a:ext cx="936626"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2"/>
            <p:cNvGraphicFramePr>
              <a:graphicFrameLocks noChangeAspect="1"/>
            </p:cNvGraphicFramePr>
            <p:nvPr/>
          </p:nvGraphicFramePr>
          <p:xfrm>
            <a:off x="0" y="5753100"/>
            <a:ext cx="900113" cy="771525"/>
          </p:xfrm>
          <a:graphic>
            <a:graphicData uri="http://schemas.openxmlformats.org/presentationml/2006/ole">
              <mc:AlternateContent xmlns:mc="http://schemas.openxmlformats.org/markup-compatibility/2006">
                <mc:Choice xmlns:v="urn:schemas-microsoft-com:vml" Requires="v">
                  <p:oleObj spid="_x0000_s24657" name="Foto de Photo Editor" r:id="rId4" imgW="2019048" imgH="1828571" progId="">
                    <p:embed/>
                  </p:oleObj>
                </mc:Choice>
                <mc:Fallback>
                  <p:oleObj name="Foto de Photo Editor" r:id="rId4" imgW="2019048" imgH="1828571" progId="">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53100"/>
                          <a:ext cx="90011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pic>
        <p:nvPicPr>
          <p:cNvPr id="6" name="j0314068.jpg"/>
          <p:cNvPicPr>
            <a:picLocks noChangeAspect="1"/>
          </p:cNvPicPr>
          <p:nvPr userDrawn="1"/>
        </p:nvPicPr>
        <p:blipFill>
          <a:blip r:embed="rId6" cstate="print">
            <a:duotone>
              <a:schemeClr val="accent3">
                <a:shade val="45000"/>
                <a:satMod val="135000"/>
              </a:schemeClr>
              <a:prstClr val="white"/>
            </a:duotone>
          </a:blip>
          <a:stretch>
            <a:fillRect/>
          </a:stretch>
        </p:blipFill>
        <p:spPr>
          <a:xfrm>
            <a:off x="72008" y="116632"/>
            <a:ext cx="755576" cy="635504"/>
          </a:xfrm>
          <a:prstGeom prst="rect">
            <a:avLst/>
          </a:prstGeom>
          <a:solidFill>
            <a:schemeClr val="bg1">
              <a:alpha val="0"/>
            </a:schemeClr>
          </a:solidFill>
        </p:spPr>
      </p:pic>
    </p:spTree>
    <p:extLst>
      <p:ext uri="{BB962C8B-B14F-4D97-AF65-F5344CB8AC3E}">
        <p14:creationId xmlns:p14="http://schemas.microsoft.com/office/powerpoint/2010/main" val="42388706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grpSp>
        <p:nvGrpSpPr>
          <p:cNvPr id="2" name="6 Grupo"/>
          <p:cNvGrpSpPr>
            <a:grpSpLocks/>
          </p:cNvGrpSpPr>
          <p:nvPr userDrawn="1"/>
        </p:nvGrpSpPr>
        <p:grpSpPr bwMode="auto">
          <a:xfrm>
            <a:off x="-36513" y="0"/>
            <a:ext cx="936626" cy="6858000"/>
            <a:chOff x="-36513" y="1162050"/>
            <a:chExt cx="936626" cy="5722938"/>
          </a:xfrm>
        </p:grpSpPr>
        <p:sp>
          <p:nvSpPr>
            <p:cNvPr id="3" name="Freeform 4"/>
            <p:cNvSpPr>
              <a:spLocks/>
            </p:cNvSpPr>
            <p:nvPr/>
          </p:nvSpPr>
          <p:spPr bwMode="hidden">
            <a:xfrm>
              <a:off x="0" y="1162050"/>
              <a:ext cx="885825" cy="5695950"/>
            </a:xfrm>
            <a:custGeom>
              <a:avLst/>
              <a:gdLst>
                <a:gd name="T0" fmla="*/ 0 w 556"/>
                <a:gd name="T1" fmla="*/ 0 h 3159"/>
                <a:gd name="T2" fmla="*/ 0 w 556"/>
                <a:gd name="T3" fmla="*/ 5695950 h 3159"/>
                <a:gd name="T4" fmla="*/ 885825 w 556"/>
                <a:gd name="T5" fmla="*/ 5695950 h 3159"/>
                <a:gd name="T6" fmla="*/ 88582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s-ES">
                <a:solidFill>
                  <a:prstClr val="black"/>
                </a:solidFill>
                <a:latin typeface="Calibri"/>
                <a:ea typeface="ＭＳ Ｐゴシック" charset="-128"/>
              </a:endParaRPr>
            </a:p>
          </p:txBody>
        </p:sp>
        <p:pic>
          <p:nvPicPr>
            <p:cNvPr id="4" name="Picture 17" descr="yoland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2253" r="4759" b="6683"/>
            <a:stretch>
              <a:fillRect/>
            </a:stretch>
          </p:blipFill>
          <p:spPr bwMode="auto">
            <a:xfrm>
              <a:off x="-36513" y="6534150"/>
              <a:ext cx="936626"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2"/>
            <p:cNvGraphicFramePr>
              <a:graphicFrameLocks noChangeAspect="1"/>
            </p:cNvGraphicFramePr>
            <p:nvPr/>
          </p:nvGraphicFramePr>
          <p:xfrm>
            <a:off x="0" y="5753100"/>
            <a:ext cx="900113" cy="771525"/>
          </p:xfrm>
          <a:graphic>
            <a:graphicData uri="http://schemas.openxmlformats.org/presentationml/2006/ole">
              <mc:AlternateContent xmlns:mc="http://schemas.openxmlformats.org/markup-compatibility/2006">
                <mc:Choice xmlns:v="urn:schemas-microsoft-com:vml" Requires="v">
                  <p:oleObj spid="_x0000_s25681" name="Foto de Photo Editor" r:id="rId4" imgW="2019048" imgH="1828571" progId="">
                    <p:embed/>
                  </p:oleObj>
                </mc:Choice>
                <mc:Fallback>
                  <p:oleObj name="Foto de Photo Editor" r:id="rId4" imgW="2019048" imgH="1828571" progId="">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53100"/>
                          <a:ext cx="90011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pic>
        <p:nvPicPr>
          <p:cNvPr id="6" name="j0314068.jpg"/>
          <p:cNvPicPr>
            <a:picLocks noChangeAspect="1"/>
          </p:cNvPicPr>
          <p:nvPr userDrawn="1"/>
        </p:nvPicPr>
        <p:blipFill>
          <a:blip r:embed="rId6" cstate="print">
            <a:duotone>
              <a:schemeClr val="accent3">
                <a:shade val="45000"/>
                <a:satMod val="135000"/>
              </a:schemeClr>
              <a:prstClr val="white"/>
            </a:duotone>
          </a:blip>
          <a:stretch>
            <a:fillRect/>
          </a:stretch>
        </p:blipFill>
        <p:spPr>
          <a:xfrm>
            <a:off x="72008" y="116632"/>
            <a:ext cx="755576" cy="635504"/>
          </a:xfrm>
          <a:prstGeom prst="rect">
            <a:avLst/>
          </a:prstGeom>
          <a:solidFill>
            <a:schemeClr val="bg1">
              <a:alpha val="0"/>
            </a:schemeClr>
          </a:solidFill>
        </p:spPr>
      </p:pic>
    </p:spTree>
    <p:extLst>
      <p:ext uri="{BB962C8B-B14F-4D97-AF65-F5344CB8AC3E}">
        <p14:creationId xmlns:p14="http://schemas.microsoft.com/office/powerpoint/2010/main" val="23535591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grpSp>
        <p:nvGrpSpPr>
          <p:cNvPr id="2" name="6 Grupo"/>
          <p:cNvGrpSpPr>
            <a:grpSpLocks/>
          </p:cNvGrpSpPr>
          <p:nvPr userDrawn="1"/>
        </p:nvGrpSpPr>
        <p:grpSpPr bwMode="auto">
          <a:xfrm>
            <a:off x="-36513" y="0"/>
            <a:ext cx="936626" cy="6858000"/>
            <a:chOff x="-36513" y="1162050"/>
            <a:chExt cx="936626" cy="5722938"/>
          </a:xfrm>
        </p:grpSpPr>
        <p:sp>
          <p:nvSpPr>
            <p:cNvPr id="3" name="Freeform 4"/>
            <p:cNvSpPr>
              <a:spLocks/>
            </p:cNvSpPr>
            <p:nvPr/>
          </p:nvSpPr>
          <p:spPr bwMode="hidden">
            <a:xfrm>
              <a:off x="0" y="1162050"/>
              <a:ext cx="885825" cy="5695950"/>
            </a:xfrm>
            <a:custGeom>
              <a:avLst/>
              <a:gdLst>
                <a:gd name="T0" fmla="*/ 0 w 556"/>
                <a:gd name="T1" fmla="*/ 0 h 3159"/>
                <a:gd name="T2" fmla="*/ 0 w 556"/>
                <a:gd name="T3" fmla="*/ 5695950 h 3159"/>
                <a:gd name="T4" fmla="*/ 885825 w 556"/>
                <a:gd name="T5" fmla="*/ 5695950 h 3159"/>
                <a:gd name="T6" fmla="*/ 88582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solidFill>
                  <a:prstClr val="black"/>
                </a:solidFill>
                <a:latin typeface="Calibri"/>
              </a:endParaRPr>
            </a:p>
          </p:txBody>
        </p:sp>
        <p:pic>
          <p:nvPicPr>
            <p:cNvPr id="4" name="Picture 17" descr="yoland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2253" r="4759" b="6683"/>
            <a:stretch>
              <a:fillRect/>
            </a:stretch>
          </p:blipFill>
          <p:spPr bwMode="auto">
            <a:xfrm>
              <a:off x="-36513" y="6534150"/>
              <a:ext cx="936626"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2"/>
            <p:cNvGraphicFramePr>
              <a:graphicFrameLocks noChangeAspect="1"/>
            </p:cNvGraphicFramePr>
            <p:nvPr/>
          </p:nvGraphicFramePr>
          <p:xfrm>
            <a:off x="0" y="5753100"/>
            <a:ext cx="900113" cy="771525"/>
          </p:xfrm>
          <a:graphic>
            <a:graphicData uri="http://schemas.openxmlformats.org/presentationml/2006/ole">
              <mc:AlternateContent xmlns:mc="http://schemas.openxmlformats.org/markup-compatibility/2006">
                <mc:Choice xmlns:v="urn:schemas-microsoft-com:vml" Requires="v">
                  <p:oleObj spid="_x0000_s26705" name="Foto de Photo Editor" r:id="rId4" imgW="2019048" imgH="1828571" progId="">
                    <p:embed/>
                  </p:oleObj>
                </mc:Choice>
                <mc:Fallback>
                  <p:oleObj name="Foto de Photo Editor" r:id="rId4" imgW="2019048" imgH="1828571" progId="">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53100"/>
                          <a:ext cx="90011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pic>
        <p:nvPicPr>
          <p:cNvPr id="6" name="j0314068.jpg"/>
          <p:cNvPicPr>
            <a:picLocks noChangeAspect="1"/>
          </p:cNvPicPr>
          <p:nvPr userDrawn="1"/>
        </p:nvPicPr>
        <p:blipFill>
          <a:blip r:embed="rId6" cstate="print">
            <a:duotone>
              <a:schemeClr val="accent3">
                <a:shade val="45000"/>
                <a:satMod val="135000"/>
              </a:schemeClr>
              <a:prstClr val="white"/>
            </a:duotone>
          </a:blip>
          <a:stretch>
            <a:fillRect/>
          </a:stretch>
        </p:blipFill>
        <p:spPr>
          <a:xfrm>
            <a:off x="72008" y="116632"/>
            <a:ext cx="755576" cy="635504"/>
          </a:xfrm>
          <a:prstGeom prst="rect">
            <a:avLst/>
          </a:prstGeom>
          <a:solidFill>
            <a:schemeClr val="bg1">
              <a:alpha val="0"/>
            </a:schemeClr>
          </a:solidFill>
        </p:spPr>
      </p:pic>
    </p:spTree>
    <p:extLst>
      <p:ext uri="{BB962C8B-B14F-4D97-AF65-F5344CB8AC3E}">
        <p14:creationId xmlns:p14="http://schemas.microsoft.com/office/powerpoint/2010/main" val="20770307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240992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B27450F9-4D99-4AB8-92AA-47311DF3F989}" type="datetimeFigureOut">
              <a:rPr lang="en-GB">
                <a:latin typeface="Calibri"/>
              </a:rPr>
              <a:pPr>
                <a:defRPr/>
              </a:pPr>
              <a:t>26/11/16</a:t>
            </a:fld>
            <a:endParaRPr lang="en-GB">
              <a:latin typeface="Calibri"/>
            </a:endParaRPr>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E225E59-155B-4B0E-B51A-D6473BA4F45F}"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9761121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0165679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1587191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7187058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537485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3468559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4640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8351285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669166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235363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1463"/>
            <a:ext cx="2057400" cy="6205537"/>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1463"/>
            <a:ext cx="6019800" cy="62055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51306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C042F1E1-FA5E-4C58-B606-00DBDA4F17F7}" type="datetimeFigureOut">
              <a:rPr lang="en-GB">
                <a:latin typeface="Calibri"/>
              </a:rPr>
              <a:pPr>
                <a:defRPr/>
              </a:pPr>
              <a:t>26/11/16</a:t>
            </a:fld>
            <a:endParaRPr lang="en-GB">
              <a:latin typeface="Calibri"/>
            </a:endParaRPr>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41CCB011-F4A6-4EC5-B669-35895023DE52}"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35900479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B7205213-CCF3-48AA-B960-69CCB9C0779A}"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8699303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FCDE5D38-B719-4567-9E15-52B9583013AA}"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2874388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F874BAE7-234D-44CD-BB32-F4A23D69C717}"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9919468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42E3F445-0628-4F0A-864E-BF0F22EEA7A9}"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9817742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A68AD25F-090B-4E0E-BA9B-BE5400CB705B}"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7086863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BF279733-A2D8-43EE-9F48-81BE36B33869}"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0539195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B510BACF-40D1-462D-BEC0-C14E57E98D04}"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8567241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26D1E3A2-1338-425B-B99C-EE1E4AE091E8}"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3222007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5AA2EC5D-7A0E-4233-B11A-507567F96388}"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8520581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4F2EB93A-5463-4883-AE4B-3D420147FB71}"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0135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1BE597C7-63D2-4287-8B6C-AE13409689AC}" type="slidenum">
              <a:rPr lang="es-ES_tradnl"/>
              <a:pPr>
                <a:defRPr/>
              </a:pPr>
              <a:t>‹Nr.›</a:t>
            </a:fld>
            <a:endParaRPr lang="es-ES_tradnl"/>
          </a:p>
        </p:txBody>
      </p:sp>
    </p:spTree>
    <p:extLst>
      <p:ext uri="{BB962C8B-B14F-4D97-AF65-F5344CB8AC3E}">
        <p14:creationId xmlns:p14="http://schemas.microsoft.com/office/powerpoint/2010/main" val="1427079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8415BFC8-1CCA-4781-B5A2-516869C0C540}" type="datetimeFigureOut">
              <a:rPr lang="en-GB">
                <a:latin typeface="Calibri"/>
              </a:rPr>
              <a:pPr>
                <a:defRPr/>
              </a:pPr>
              <a:t>26/11/16</a:t>
            </a:fld>
            <a:endParaRPr lang="en-GB">
              <a:latin typeface="Calibri"/>
            </a:endParaRPr>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5932C80F-6AFD-48DC-B01D-32DC90A38522}"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1791641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b="1">
                <a:ea typeface="ＭＳ Ｐゴシック" pitchFamily="34" charset="-128"/>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b="1">
                <a:ea typeface="ＭＳ Ｐゴシック" pitchFamily="34" charset="-128"/>
              </a:defRPr>
            </a:lvl1pPr>
          </a:lstStyle>
          <a:p>
            <a:pPr>
              <a:defRPr/>
            </a:pPr>
            <a:fld id="{A8A96F58-7C60-4C35-ACF5-F660F5C1D879}"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7953442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Sólo el título">
    <p:bg>
      <p:bgPr>
        <a:solidFill>
          <a:schemeClr val="bg1"/>
        </a:solidFill>
        <a:effectLst/>
      </p:bgPr>
    </p:bg>
    <p:spTree>
      <p:nvGrpSpPr>
        <p:cNvPr id="1" name=""/>
        <p:cNvGrpSpPr/>
        <p:nvPr/>
      </p:nvGrpSpPr>
      <p:grpSpPr>
        <a:xfrm>
          <a:off x="0" y="0"/>
          <a:ext cx="0" cy="0"/>
          <a:chOff x="0" y="0"/>
          <a:chExt cx="0" cy="0"/>
        </a:xfrm>
      </p:grpSpPr>
      <p:pic>
        <p:nvPicPr>
          <p:cNvPr id="3" name="Imagen 2" descr="banda_corporativ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23561"/>
            <a:ext cx="8783751" cy="1066729"/>
          </a:xfrm>
          <a:prstGeom prst="rect">
            <a:avLst/>
          </a:prstGeom>
        </p:spPr>
      </p:pic>
      <p:sp>
        <p:nvSpPr>
          <p:cNvPr id="2" name="Título 1"/>
          <p:cNvSpPr>
            <a:spLocks noGrp="1"/>
          </p:cNvSpPr>
          <p:nvPr>
            <p:ph type="title"/>
          </p:nvPr>
        </p:nvSpPr>
        <p:spPr>
          <a:xfrm>
            <a:off x="457200" y="274637"/>
            <a:ext cx="8229600" cy="915651"/>
          </a:xfrm>
        </p:spPr>
        <p:txBody>
          <a:bodyPr/>
          <a:lstStyle/>
          <a:p>
            <a:r>
              <a:rPr lang="es-ES_tradnl" dirty="0" smtClean="0"/>
              <a:t>Clic para editar título</a:t>
            </a:r>
            <a:endParaRPr lang="es-ES" dirty="0"/>
          </a:p>
        </p:txBody>
      </p:sp>
      <p:sp>
        <p:nvSpPr>
          <p:cNvPr id="4" name="Marcador de contenido 2"/>
          <p:cNvSpPr>
            <a:spLocks noGrp="1"/>
          </p:cNvSpPr>
          <p:nvPr>
            <p:ph sz="half" idx="1"/>
          </p:nvPr>
        </p:nvSpPr>
        <p:spPr>
          <a:xfrm>
            <a:off x="457200" y="15673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contenido 3"/>
          <p:cNvSpPr>
            <a:spLocks noGrp="1"/>
          </p:cNvSpPr>
          <p:nvPr>
            <p:ph sz="half" idx="2"/>
          </p:nvPr>
        </p:nvSpPr>
        <p:spPr>
          <a:xfrm>
            <a:off x="4648200" y="1567333"/>
            <a:ext cx="4038600" cy="4525963"/>
          </a:xfrm>
          <a:effectLst>
            <a:glow rad="127000">
              <a:schemeClr val="bg1"/>
            </a:glo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pic>
        <p:nvPicPr>
          <p:cNvPr id="2050" name="Picture 2"/>
          <p:cNvPicPr>
            <a:picLocks noChangeAspect="1" noChangeArrowheads="1"/>
          </p:cNvPicPr>
          <p:nvPr userDrawn="1"/>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5829842"/>
            <a:ext cx="9144000" cy="102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4299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Sólo el título">
    <p:bg>
      <p:bgPr>
        <a:solidFill>
          <a:schemeClr val="bg1"/>
        </a:solidFill>
        <a:effectLst/>
      </p:bgPr>
    </p:bg>
    <p:spTree>
      <p:nvGrpSpPr>
        <p:cNvPr id="1" name=""/>
        <p:cNvGrpSpPr/>
        <p:nvPr/>
      </p:nvGrpSpPr>
      <p:grpSpPr>
        <a:xfrm>
          <a:off x="0" y="0"/>
          <a:ext cx="0" cy="0"/>
          <a:chOff x="0" y="0"/>
          <a:chExt cx="0" cy="0"/>
        </a:xfrm>
      </p:grpSpPr>
      <p:pic>
        <p:nvPicPr>
          <p:cNvPr id="3" name="Imagen 2" descr="banda_corporativ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23561"/>
            <a:ext cx="8783751" cy="1066729"/>
          </a:xfrm>
          <a:prstGeom prst="rect">
            <a:avLst/>
          </a:prstGeom>
        </p:spPr>
      </p:pic>
      <p:sp>
        <p:nvSpPr>
          <p:cNvPr id="2" name="Título 1"/>
          <p:cNvSpPr>
            <a:spLocks noGrp="1"/>
          </p:cNvSpPr>
          <p:nvPr>
            <p:ph type="title"/>
          </p:nvPr>
        </p:nvSpPr>
        <p:spPr>
          <a:xfrm>
            <a:off x="457200" y="274637"/>
            <a:ext cx="8229600" cy="915651"/>
          </a:xfrm>
        </p:spPr>
        <p:txBody>
          <a:bodyPr/>
          <a:lstStyle/>
          <a:p>
            <a:r>
              <a:rPr lang="es-ES_tradnl" dirty="0" smtClean="0"/>
              <a:t>Clic para editar título</a:t>
            </a:r>
            <a:endParaRPr lang="es-ES" dirty="0"/>
          </a:p>
        </p:txBody>
      </p:sp>
      <p:sp>
        <p:nvSpPr>
          <p:cNvPr id="4" name="Marcador de contenido 2"/>
          <p:cNvSpPr>
            <a:spLocks noGrp="1"/>
          </p:cNvSpPr>
          <p:nvPr>
            <p:ph sz="half" idx="1"/>
          </p:nvPr>
        </p:nvSpPr>
        <p:spPr>
          <a:xfrm>
            <a:off x="457200" y="15673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contenido 3"/>
          <p:cNvSpPr>
            <a:spLocks noGrp="1"/>
          </p:cNvSpPr>
          <p:nvPr>
            <p:ph sz="half" idx="2"/>
          </p:nvPr>
        </p:nvSpPr>
        <p:spPr>
          <a:xfrm>
            <a:off x="4648200" y="1567333"/>
            <a:ext cx="4038600" cy="4525963"/>
          </a:xfrm>
          <a:effectLst>
            <a:glow rad="127000">
              <a:schemeClr val="bg1"/>
            </a:glo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pic>
        <p:nvPicPr>
          <p:cNvPr id="2050" name="Picture 2"/>
          <p:cNvPicPr>
            <a:picLocks noChangeAspect="1" noChangeArrowheads="1"/>
          </p:cNvPicPr>
          <p:nvPr userDrawn="1"/>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5829842"/>
            <a:ext cx="9144000" cy="102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5214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Sólo el título">
    <p:bg>
      <p:bgPr>
        <a:solidFill>
          <a:schemeClr val="bg1"/>
        </a:solidFill>
        <a:effectLst/>
      </p:bgPr>
    </p:bg>
    <p:spTree>
      <p:nvGrpSpPr>
        <p:cNvPr id="1" name=""/>
        <p:cNvGrpSpPr/>
        <p:nvPr/>
      </p:nvGrpSpPr>
      <p:grpSpPr>
        <a:xfrm>
          <a:off x="0" y="0"/>
          <a:ext cx="0" cy="0"/>
          <a:chOff x="0" y="0"/>
          <a:chExt cx="0" cy="0"/>
        </a:xfrm>
      </p:grpSpPr>
      <p:pic>
        <p:nvPicPr>
          <p:cNvPr id="3" name="Imagen 2" descr="banda_corporativ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23561"/>
            <a:ext cx="8783751" cy="1066729"/>
          </a:xfrm>
          <a:prstGeom prst="rect">
            <a:avLst/>
          </a:prstGeom>
        </p:spPr>
      </p:pic>
      <p:sp>
        <p:nvSpPr>
          <p:cNvPr id="2" name="Título 1"/>
          <p:cNvSpPr>
            <a:spLocks noGrp="1"/>
          </p:cNvSpPr>
          <p:nvPr>
            <p:ph type="title"/>
          </p:nvPr>
        </p:nvSpPr>
        <p:spPr>
          <a:xfrm>
            <a:off x="457200" y="274637"/>
            <a:ext cx="8229600" cy="915651"/>
          </a:xfrm>
        </p:spPr>
        <p:txBody>
          <a:bodyPr/>
          <a:lstStyle/>
          <a:p>
            <a:r>
              <a:rPr lang="es-ES_tradnl" dirty="0" smtClean="0"/>
              <a:t>Clic para editar título</a:t>
            </a:r>
            <a:endParaRPr lang="es-ES" dirty="0"/>
          </a:p>
        </p:txBody>
      </p:sp>
      <p:sp>
        <p:nvSpPr>
          <p:cNvPr id="4" name="Marcador de contenido 2"/>
          <p:cNvSpPr>
            <a:spLocks noGrp="1"/>
          </p:cNvSpPr>
          <p:nvPr>
            <p:ph sz="half" idx="1"/>
          </p:nvPr>
        </p:nvSpPr>
        <p:spPr>
          <a:xfrm>
            <a:off x="457200" y="15673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contenido 3"/>
          <p:cNvSpPr>
            <a:spLocks noGrp="1"/>
          </p:cNvSpPr>
          <p:nvPr>
            <p:ph sz="half" idx="2"/>
          </p:nvPr>
        </p:nvSpPr>
        <p:spPr>
          <a:xfrm>
            <a:off x="4648200" y="1567333"/>
            <a:ext cx="4038600" cy="4525963"/>
          </a:xfrm>
          <a:effectLst>
            <a:glow rad="127000">
              <a:schemeClr val="bg1"/>
            </a:glow>
          </a:effectLs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pic>
        <p:nvPicPr>
          <p:cNvPr id="2050" name="Picture 2"/>
          <p:cNvPicPr>
            <a:picLocks noChangeAspect="1" noChangeArrowheads="1"/>
          </p:cNvPicPr>
          <p:nvPr userDrawn="1"/>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5829842"/>
            <a:ext cx="9144000" cy="102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110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4" name="Picture 7" descr="CCO-Cover-Logo"/>
          <p:cNvPicPr>
            <a:picLocks noChangeAspect="1" noChangeArrowheads="1"/>
          </p:cNvPicPr>
          <p:nvPr userDrawn="1"/>
        </p:nvPicPr>
        <p:blipFill>
          <a:blip r:embed="rId2" cstate="print"/>
          <a:srcRect b="34125"/>
          <a:stretch>
            <a:fillRect/>
          </a:stretch>
        </p:blipFill>
        <p:spPr bwMode="auto">
          <a:xfrm>
            <a:off x="0" y="0"/>
            <a:ext cx="9144000" cy="4518025"/>
          </a:xfrm>
          <a:prstGeom prst="rect">
            <a:avLst/>
          </a:prstGeom>
          <a:noFill/>
          <a:ln w="9525">
            <a:noFill/>
            <a:miter lim="800000"/>
            <a:headEnd/>
            <a:tailEnd/>
          </a:ln>
        </p:spPr>
      </p:pic>
      <p:pic>
        <p:nvPicPr>
          <p:cNvPr id="5" name="Picture 12" descr="CCO_ONC_RGB.jpg"/>
          <p:cNvPicPr>
            <a:picLocks noChangeAspect="1"/>
          </p:cNvPicPr>
          <p:nvPr userDrawn="1"/>
        </p:nvPicPr>
        <p:blipFill>
          <a:blip r:embed="rId3" cstate="print"/>
          <a:srcRect t="44931"/>
          <a:stretch>
            <a:fillRect/>
          </a:stretch>
        </p:blipFill>
        <p:spPr bwMode="auto">
          <a:xfrm>
            <a:off x="5262563" y="5876925"/>
            <a:ext cx="3671887" cy="717550"/>
          </a:xfrm>
          <a:prstGeom prst="rect">
            <a:avLst/>
          </a:prstGeom>
          <a:noFill/>
          <a:ln w="9525">
            <a:noFill/>
            <a:miter lim="800000"/>
            <a:headEnd/>
            <a:tailEnd/>
          </a:ln>
        </p:spPr>
      </p:pic>
      <p:sp>
        <p:nvSpPr>
          <p:cNvPr id="7" name="Rectangle 56"/>
          <p:cNvSpPr>
            <a:spLocks noGrp="1" noChangeArrowheads="1"/>
          </p:cNvSpPr>
          <p:nvPr>
            <p:ph type="subTitle" idx="1"/>
          </p:nvPr>
        </p:nvSpPr>
        <p:spPr>
          <a:xfrm>
            <a:off x="484632" y="2670048"/>
            <a:ext cx="3886200" cy="1120775"/>
          </a:xfrm>
        </p:spPr>
        <p:txBody>
          <a:bodyPr/>
          <a:lstStyle>
            <a:lvl1pPr marL="0" indent="0">
              <a:lnSpc>
                <a:spcPct val="100000"/>
              </a:lnSpc>
              <a:buFont typeface="Wingdings" pitchFamily="2" charset="2"/>
              <a:buNone/>
              <a:defRPr sz="1800" b="0">
                <a:solidFill>
                  <a:schemeClr val="tx1"/>
                </a:solidFill>
              </a:defRPr>
            </a:lvl1pPr>
          </a:lstStyle>
          <a:p>
            <a:r>
              <a:rPr lang="en-US" dirty="0" smtClean="0"/>
              <a:t>Click to edit Master subtitle style</a:t>
            </a:r>
          </a:p>
        </p:txBody>
      </p:sp>
      <p:sp>
        <p:nvSpPr>
          <p:cNvPr id="8" name="Rectangle 57"/>
          <p:cNvSpPr>
            <a:spLocks noGrp="1" noChangeArrowheads="1"/>
          </p:cNvSpPr>
          <p:nvPr>
            <p:ph type="ctrTitle"/>
          </p:nvPr>
        </p:nvSpPr>
        <p:spPr bwMode="invGray">
          <a:xfrm>
            <a:off x="457200" y="420624"/>
            <a:ext cx="8318373" cy="2057400"/>
          </a:xfrm>
        </p:spPr>
        <p:txBody>
          <a:bodyPr/>
          <a:lstStyle>
            <a:lvl1pPr>
              <a:defRPr sz="45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73629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65042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a:spLocks noGrp="1"/>
          </p:cNvSpPr>
          <p:nvPr>
            <p:ph type="title"/>
          </p:nvPr>
        </p:nvSpPr>
        <p:spPr>
          <a:xfrm>
            <a:off x="385763" y="330201"/>
            <a:ext cx="8462962"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87656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9475"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18688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385763" y="1828800"/>
            <a:ext cx="4151312" cy="4546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89475" y="1828800"/>
            <a:ext cx="4151313" cy="4546600"/>
          </a:xfrm>
        </p:spPr>
        <p:txBody>
          <a:bodyPr/>
          <a:lstStyle/>
          <a:p>
            <a:pPr lvl="0"/>
            <a:endParaRPr lang="en-US" noProof="0" dirty="0" smtClean="0"/>
          </a:p>
        </p:txBody>
      </p:sp>
    </p:spTree>
    <p:extLst>
      <p:ext uri="{BB962C8B-B14F-4D97-AF65-F5344CB8AC3E}">
        <p14:creationId xmlns:p14="http://schemas.microsoft.com/office/powerpoint/2010/main" val="21194448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6428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14C81E9-E7C3-42D7-8E25-06A1B04F4D1F}" type="datetimeFigureOut">
              <a:rPr lang="en-GB">
                <a:latin typeface="Calibri"/>
              </a:rPr>
              <a:pPr>
                <a:defRPr/>
              </a:pPr>
              <a:t>26/11/16</a:t>
            </a:fld>
            <a:endParaRPr lang="en-GB">
              <a:latin typeface="Calibri"/>
            </a:endParaRPr>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latin typeface="Calibri"/>
            </a:endParaRP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4977050-F707-48F6-AC6D-D6CD91C5BB2A}" type="slidenum">
              <a:rPr lang="en-GB">
                <a:latin typeface="Calibri"/>
              </a:rPr>
              <a:pPr>
                <a:defRPr/>
              </a:pPr>
              <a:t>‹Nr.›</a:t>
            </a:fld>
            <a:endParaRPr lang="en-GB">
              <a:latin typeface="Calibri"/>
            </a:endParaRPr>
          </a:p>
        </p:txBody>
      </p:sp>
    </p:spTree>
    <p:extLst>
      <p:ext uri="{BB962C8B-B14F-4D97-AF65-F5344CB8AC3E}">
        <p14:creationId xmlns:p14="http://schemas.microsoft.com/office/powerpoint/2010/main" val="30842763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313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descr="CCO-Cover-Logo"/>
          <p:cNvPicPr>
            <a:picLocks noChangeAspect="1" noChangeArrowheads="1"/>
          </p:cNvPicPr>
          <p:nvPr userDrawn="1"/>
        </p:nvPicPr>
        <p:blipFill>
          <a:blip r:embed="rId2" cstate="print"/>
          <a:srcRect b="34125"/>
          <a:stretch>
            <a:fillRect/>
          </a:stretch>
        </p:blipFill>
        <p:spPr bwMode="auto">
          <a:xfrm>
            <a:off x="0" y="0"/>
            <a:ext cx="9144000" cy="4518025"/>
          </a:xfrm>
          <a:prstGeom prst="rect">
            <a:avLst/>
          </a:prstGeom>
          <a:noFill/>
          <a:ln w="9525">
            <a:noFill/>
            <a:miter lim="800000"/>
            <a:headEnd/>
            <a:tailEnd/>
          </a:ln>
        </p:spPr>
      </p:pic>
      <p:pic>
        <p:nvPicPr>
          <p:cNvPr id="6" name="Picture 12" descr="CCO_ONC_RGB.jpg"/>
          <p:cNvPicPr>
            <a:picLocks noChangeAspect="1"/>
          </p:cNvPicPr>
          <p:nvPr userDrawn="1"/>
        </p:nvPicPr>
        <p:blipFill>
          <a:blip r:embed="rId3" cstate="print"/>
          <a:srcRect t="44931"/>
          <a:stretch>
            <a:fillRect/>
          </a:stretch>
        </p:blipFill>
        <p:spPr bwMode="auto">
          <a:xfrm>
            <a:off x="5262563" y="5876925"/>
            <a:ext cx="3671887" cy="717550"/>
          </a:xfrm>
          <a:prstGeom prst="rect">
            <a:avLst/>
          </a:prstGeom>
          <a:noFill/>
          <a:ln w="9525">
            <a:noFill/>
            <a:miter lim="800000"/>
            <a:headEnd/>
            <a:tailEnd/>
          </a:ln>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385763" y="1914525"/>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Content Placeholder 9"/>
          <p:cNvSpPr>
            <a:spLocks noGrp="1"/>
          </p:cNvSpPr>
          <p:nvPr>
            <p:ph sz="quarter" idx="11"/>
          </p:nvPr>
        </p:nvSpPr>
        <p:spPr>
          <a:xfrm>
            <a:off x="385763" y="4856672"/>
            <a:ext cx="8462962" cy="1155939"/>
          </a:xfr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extLst>
      <p:ext uri="{BB962C8B-B14F-4D97-AF65-F5344CB8AC3E}">
        <p14:creationId xmlns:p14="http://schemas.microsoft.com/office/powerpoint/2010/main" val="36100139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5" y="2130487"/>
            <a:ext cx="7772401"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1"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BF3588E-FFDD-4E5F-BA0F-B92397EAFC9F}" type="slidenum">
              <a:rPr lang="en-US">
                <a:cs typeface="Arial"/>
              </a:rPr>
              <a:pPr>
                <a:defRPr/>
              </a:pPr>
              <a:t>‹Nr.›</a:t>
            </a:fld>
            <a:endParaRPr lang="en-US">
              <a:cs typeface="Arial"/>
            </a:endParaRPr>
          </a:p>
        </p:txBody>
      </p:sp>
    </p:spTree>
    <p:extLst>
      <p:ext uri="{BB962C8B-B14F-4D97-AF65-F5344CB8AC3E}">
        <p14:creationId xmlns:p14="http://schemas.microsoft.com/office/powerpoint/2010/main" val="41558968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1FD4C765-4F8C-4498-A011-8A3BED2817A9}" type="slidenum">
              <a:rPr lang="en-US">
                <a:cs typeface="Arial"/>
              </a:rPr>
              <a:pPr>
                <a:defRPr/>
              </a:pPr>
              <a:t>‹Nr.›</a:t>
            </a:fld>
            <a:endParaRPr lang="en-US">
              <a:cs typeface="Arial"/>
            </a:endParaRPr>
          </a:p>
        </p:txBody>
      </p:sp>
    </p:spTree>
    <p:extLst>
      <p:ext uri="{BB962C8B-B14F-4D97-AF65-F5344CB8AC3E}">
        <p14:creationId xmlns:p14="http://schemas.microsoft.com/office/powerpoint/2010/main" val="24602473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8" y="4406962"/>
            <a:ext cx="7772401"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8" y="2906713"/>
            <a:ext cx="77724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5"/>
          <p:cNvSpPr>
            <a:spLocks noGrp="1" noChangeArrowheads="1"/>
          </p:cNvSpPr>
          <p:nvPr>
            <p:ph type="sldNum" sz="quarter" idx="10"/>
          </p:nvPr>
        </p:nvSpPr>
        <p:spPr>
          <a:ln/>
        </p:spPr>
        <p:txBody>
          <a:bodyPr/>
          <a:lstStyle>
            <a:lvl1pPr>
              <a:defRPr/>
            </a:lvl1pPr>
          </a:lstStyle>
          <a:p>
            <a:pPr>
              <a:defRPr/>
            </a:pPr>
            <a:fld id="{A430DF17-EF27-48BC-8E32-10F264CA51C4}" type="slidenum">
              <a:rPr lang="en-US">
                <a:cs typeface="Arial"/>
              </a:rPr>
              <a:pPr>
                <a:defRPr/>
              </a:pPr>
              <a:t>‹Nr.›</a:t>
            </a:fld>
            <a:endParaRPr lang="en-US">
              <a:cs typeface="Arial"/>
            </a:endParaRPr>
          </a:p>
        </p:txBody>
      </p:sp>
    </p:spTree>
    <p:extLst>
      <p:ext uri="{BB962C8B-B14F-4D97-AF65-F5344CB8AC3E}">
        <p14:creationId xmlns:p14="http://schemas.microsoft.com/office/powerpoint/2010/main" val="14464973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4355" y="1555750"/>
            <a:ext cx="3930650"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597402" y="1555750"/>
            <a:ext cx="3932238"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5"/>
          <p:cNvSpPr>
            <a:spLocks noGrp="1" noChangeArrowheads="1"/>
          </p:cNvSpPr>
          <p:nvPr>
            <p:ph type="sldNum" sz="quarter" idx="10"/>
          </p:nvPr>
        </p:nvSpPr>
        <p:spPr>
          <a:ln/>
        </p:spPr>
        <p:txBody>
          <a:bodyPr/>
          <a:lstStyle>
            <a:lvl1pPr>
              <a:defRPr/>
            </a:lvl1pPr>
          </a:lstStyle>
          <a:p>
            <a:pPr>
              <a:defRPr/>
            </a:pPr>
            <a:fld id="{60B4E9C6-9786-47D3-B844-DCF4C6AFF28A}" type="slidenum">
              <a:rPr lang="en-US">
                <a:cs typeface="Arial"/>
              </a:rPr>
              <a:pPr>
                <a:defRPr/>
              </a:pPr>
              <a:t>‹Nr.›</a:t>
            </a:fld>
            <a:endParaRPr lang="en-US">
              <a:cs typeface="Arial"/>
            </a:endParaRPr>
          </a:p>
        </p:txBody>
      </p:sp>
    </p:spTree>
    <p:extLst>
      <p:ext uri="{BB962C8B-B14F-4D97-AF65-F5344CB8AC3E}">
        <p14:creationId xmlns:p14="http://schemas.microsoft.com/office/powerpoint/2010/main" val="17220581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6"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6"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5"/>
          <p:cNvSpPr>
            <a:spLocks noGrp="1" noChangeArrowheads="1"/>
          </p:cNvSpPr>
          <p:nvPr>
            <p:ph type="sldNum" sz="quarter" idx="10"/>
          </p:nvPr>
        </p:nvSpPr>
        <p:spPr>
          <a:ln/>
        </p:spPr>
        <p:txBody>
          <a:bodyPr/>
          <a:lstStyle>
            <a:lvl1pPr>
              <a:defRPr/>
            </a:lvl1pPr>
          </a:lstStyle>
          <a:p>
            <a:pPr>
              <a:defRPr/>
            </a:pPr>
            <a:fld id="{C4D93E91-A9BF-44A7-9FF0-ACB362562AFB}" type="slidenum">
              <a:rPr lang="en-US">
                <a:cs typeface="Arial"/>
              </a:rPr>
              <a:pPr>
                <a:defRPr/>
              </a:pPr>
              <a:t>‹Nr.›</a:t>
            </a:fld>
            <a:endParaRPr lang="en-US">
              <a:cs typeface="Arial"/>
            </a:endParaRPr>
          </a:p>
        </p:txBody>
      </p:sp>
    </p:spTree>
    <p:extLst>
      <p:ext uri="{BB962C8B-B14F-4D97-AF65-F5344CB8AC3E}">
        <p14:creationId xmlns:p14="http://schemas.microsoft.com/office/powerpoint/2010/main" val="32898057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5"/>
          <p:cNvSpPr>
            <a:spLocks noGrp="1" noChangeArrowheads="1"/>
          </p:cNvSpPr>
          <p:nvPr>
            <p:ph type="sldNum" sz="quarter" idx="10"/>
          </p:nvPr>
        </p:nvSpPr>
        <p:spPr>
          <a:ln/>
        </p:spPr>
        <p:txBody>
          <a:bodyPr/>
          <a:lstStyle>
            <a:lvl1pPr>
              <a:defRPr/>
            </a:lvl1pPr>
          </a:lstStyle>
          <a:p>
            <a:pPr>
              <a:defRPr/>
            </a:pPr>
            <a:fld id="{45DE1759-B62A-4503-815E-AF64D1185F63}" type="slidenum">
              <a:rPr lang="en-US">
                <a:cs typeface="Arial"/>
              </a:rPr>
              <a:pPr>
                <a:defRPr/>
              </a:pPr>
              <a:t>‹Nr.›</a:t>
            </a:fld>
            <a:endParaRPr lang="en-US">
              <a:cs typeface="Arial"/>
            </a:endParaRPr>
          </a:p>
        </p:txBody>
      </p:sp>
    </p:spTree>
    <p:extLst>
      <p:ext uri="{BB962C8B-B14F-4D97-AF65-F5344CB8AC3E}">
        <p14:creationId xmlns:p14="http://schemas.microsoft.com/office/powerpoint/2010/main" val="16067026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5"/>
          <p:cNvSpPr>
            <a:spLocks noGrp="1" noChangeArrowheads="1"/>
          </p:cNvSpPr>
          <p:nvPr>
            <p:ph type="sldNum" sz="quarter" idx="10"/>
          </p:nvPr>
        </p:nvSpPr>
        <p:spPr>
          <a:ln/>
        </p:spPr>
        <p:txBody>
          <a:bodyPr/>
          <a:lstStyle>
            <a:lvl1pPr>
              <a:defRPr/>
            </a:lvl1pPr>
          </a:lstStyle>
          <a:p>
            <a:pPr>
              <a:defRPr/>
            </a:pPr>
            <a:fld id="{1BCBB29E-F362-4E09-80C6-1597EFD33663}" type="slidenum">
              <a:rPr lang="en-US">
                <a:cs typeface="Arial"/>
              </a:rPr>
              <a:pPr>
                <a:defRPr/>
              </a:pPr>
              <a:t>‹Nr.›</a:t>
            </a:fld>
            <a:endParaRPr lang="en-US">
              <a:cs typeface="Arial"/>
            </a:endParaRPr>
          </a:p>
        </p:txBody>
      </p:sp>
    </p:spTree>
    <p:extLst>
      <p:ext uri="{BB962C8B-B14F-4D97-AF65-F5344CB8AC3E}">
        <p14:creationId xmlns:p14="http://schemas.microsoft.com/office/powerpoint/2010/main" val="4679559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1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5"/>
          <p:cNvSpPr>
            <a:spLocks noGrp="1" noChangeArrowheads="1"/>
          </p:cNvSpPr>
          <p:nvPr>
            <p:ph type="sldNum" sz="quarter" idx="10"/>
          </p:nvPr>
        </p:nvSpPr>
        <p:spPr>
          <a:ln/>
        </p:spPr>
        <p:txBody>
          <a:bodyPr/>
          <a:lstStyle>
            <a:lvl1pPr>
              <a:defRPr/>
            </a:lvl1pPr>
          </a:lstStyle>
          <a:p>
            <a:pPr>
              <a:defRPr/>
            </a:pPr>
            <a:fld id="{FCAA6980-BDAE-49B2-B67A-95E21745550E}" type="slidenum">
              <a:rPr lang="en-US">
                <a:cs typeface="Arial"/>
              </a:rPr>
              <a:pPr>
                <a:defRPr/>
              </a:pPr>
              <a:t>‹Nr.›</a:t>
            </a:fld>
            <a:endParaRPr lang="en-US">
              <a:cs typeface="Arial"/>
            </a:endParaRPr>
          </a:p>
        </p:txBody>
      </p:sp>
    </p:spTree>
    <p:extLst>
      <p:ext uri="{BB962C8B-B14F-4D97-AF65-F5344CB8AC3E}">
        <p14:creationId xmlns:p14="http://schemas.microsoft.com/office/powerpoint/2010/main" val="213146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69" y="6557216"/>
            <a:ext cx="248443" cy="144000"/>
          </a:xfrm>
          <a:prstGeom prst="rect">
            <a:avLst/>
          </a:prstGeom>
        </p:spPr>
        <p:txBody>
          <a:bodyPr/>
          <a:lstStyle/>
          <a:p>
            <a:fld id="{5A74B922-4159-4EBC-81E2-A207B0124320}" type="slidenum">
              <a:rPr lang="en-GB" smtClean="0">
                <a:solidFill>
                  <a:srgbClr val="333333">
                    <a:tint val="75000"/>
                  </a:srgbClr>
                </a:solidFill>
              </a:rPr>
              <a:pPr/>
              <a:t>‹Nr.›</a:t>
            </a:fld>
            <a:endParaRPr lang="en-GB" dirty="0">
              <a:solidFill>
                <a:srgbClr val="333333">
                  <a:tint val="75000"/>
                </a:srgbClr>
              </a:solidFill>
            </a:endParaRPr>
          </a:p>
        </p:txBody>
      </p:sp>
      <p:sp>
        <p:nvSpPr>
          <p:cNvPr id="8" name="Text Placeholder 7"/>
          <p:cNvSpPr>
            <a:spLocks noGrp="1"/>
          </p:cNvSpPr>
          <p:nvPr>
            <p:ph type="body" sz="quarter" idx="13"/>
          </p:nvPr>
        </p:nvSpPr>
        <p:spPr>
          <a:xfrm>
            <a:off x="-16626" y="6573667"/>
            <a:ext cx="8784108"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206046509"/>
      </p:ext>
    </p:extLst>
  </p:cSld>
  <p:clrMapOvr>
    <a:masterClrMapping/>
  </p:clrMapOvr>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5"/>
          <p:cNvSpPr>
            <a:spLocks noGrp="1" noChangeArrowheads="1"/>
          </p:cNvSpPr>
          <p:nvPr>
            <p:ph type="sldNum" sz="quarter" idx="10"/>
          </p:nvPr>
        </p:nvSpPr>
        <p:spPr>
          <a:ln/>
        </p:spPr>
        <p:txBody>
          <a:bodyPr/>
          <a:lstStyle>
            <a:lvl1pPr>
              <a:defRPr/>
            </a:lvl1pPr>
          </a:lstStyle>
          <a:p>
            <a:pPr>
              <a:defRPr/>
            </a:pPr>
            <a:fld id="{BFD4529C-5A04-4FC8-B1CE-7DDCC611DF80}" type="slidenum">
              <a:rPr lang="en-US">
                <a:cs typeface="Arial"/>
              </a:rPr>
              <a:pPr>
                <a:defRPr/>
              </a:pPr>
              <a:t>‹Nr.›</a:t>
            </a:fld>
            <a:endParaRPr lang="en-US">
              <a:cs typeface="Arial"/>
            </a:endParaRPr>
          </a:p>
        </p:txBody>
      </p:sp>
    </p:spTree>
    <p:extLst>
      <p:ext uri="{BB962C8B-B14F-4D97-AF65-F5344CB8AC3E}">
        <p14:creationId xmlns:p14="http://schemas.microsoft.com/office/powerpoint/2010/main" val="9802203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DA10B8C-9E13-4918-9692-1A69BC1476AE}" type="slidenum">
              <a:rPr lang="en-US">
                <a:cs typeface="Arial"/>
              </a:rPr>
              <a:pPr>
                <a:defRPr/>
              </a:pPr>
              <a:t>‹Nr.›</a:t>
            </a:fld>
            <a:endParaRPr lang="en-US">
              <a:cs typeface="Arial"/>
            </a:endParaRPr>
          </a:p>
        </p:txBody>
      </p:sp>
    </p:spTree>
    <p:extLst>
      <p:ext uri="{BB962C8B-B14F-4D97-AF65-F5344CB8AC3E}">
        <p14:creationId xmlns:p14="http://schemas.microsoft.com/office/powerpoint/2010/main" val="7836100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48441" y="158806"/>
            <a:ext cx="2100262" cy="610076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46063" y="158806"/>
            <a:ext cx="6149975" cy="61007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5B5B808-440F-4050-B3CE-9572E0041863}" type="slidenum">
              <a:rPr lang="en-US">
                <a:cs typeface="Arial"/>
              </a:rPr>
              <a:pPr>
                <a:defRPr/>
              </a:pPr>
              <a:t>‹Nr.›</a:t>
            </a:fld>
            <a:endParaRPr lang="en-US">
              <a:cs typeface="Arial"/>
            </a:endParaRPr>
          </a:p>
        </p:txBody>
      </p:sp>
    </p:spTree>
    <p:extLst>
      <p:ext uri="{BB962C8B-B14F-4D97-AF65-F5344CB8AC3E}">
        <p14:creationId xmlns:p14="http://schemas.microsoft.com/office/powerpoint/2010/main" val="7454158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grpSp>
        <p:nvGrpSpPr>
          <p:cNvPr id="2" name="6 Grupo"/>
          <p:cNvGrpSpPr>
            <a:grpSpLocks/>
          </p:cNvGrpSpPr>
          <p:nvPr userDrawn="1"/>
        </p:nvGrpSpPr>
        <p:grpSpPr bwMode="auto">
          <a:xfrm>
            <a:off x="-36513" y="0"/>
            <a:ext cx="936626" cy="6858000"/>
            <a:chOff x="-36513" y="1162050"/>
            <a:chExt cx="936626" cy="5722938"/>
          </a:xfrm>
        </p:grpSpPr>
        <p:sp>
          <p:nvSpPr>
            <p:cNvPr id="3" name="Freeform 4"/>
            <p:cNvSpPr>
              <a:spLocks/>
            </p:cNvSpPr>
            <p:nvPr/>
          </p:nvSpPr>
          <p:spPr bwMode="hidden">
            <a:xfrm>
              <a:off x="0" y="1162050"/>
              <a:ext cx="885825" cy="5695950"/>
            </a:xfrm>
            <a:custGeom>
              <a:avLst/>
              <a:gdLst>
                <a:gd name="T0" fmla="*/ 0 w 556"/>
                <a:gd name="T1" fmla="*/ 0 h 3159"/>
                <a:gd name="T2" fmla="*/ 0 w 556"/>
                <a:gd name="T3" fmla="*/ 5695950 h 3159"/>
                <a:gd name="T4" fmla="*/ 885825 w 556"/>
                <a:gd name="T5" fmla="*/ 5695950 h 3159"/>
                <a:gd name="T6" fmla="*/ 88582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s-ES">
                <a:solidFill>
                  <a:prstClr val="black"/>
                </a:solidFill>
                <a:latin typeface="Calibri"/>
                <a:ea typeface="ＭＳ Ｐゴシック" charset="-128"/>
                <a:cs typeface="Arial"/>
              </a:endParaRPr>
            </a:p>
          </p:txBody>
        </p:sp>
        <p:pic>
          <p:nvPicPr>
            <p:cNvPr id="4" name="Picture 17" descr="yoland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2253" r="4759" b="6683"/>
            <a:stretch>
              <a:fillRect/>
            </a:stretch>
          </p:blipFill>
          <p:spPr bwMode="auto">
            <a:xfrm>
              <a:off x="-36513" y="6534150"/>
              <a:ext cx="936626"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2"/>
            <p:cNvGraphicFramePr>
              <a:graphicFrameLocks noChangeAspect="1"/>
            </p:cNvGraphicFramePr>
            <p:nvPr/>
          </p:nvGraphicFramePr>
          <p:xfrm>
            <a:off x="0" y="5753100"/>
            <a:ext cx="900113" cy="771525"/>
          </p:xfrm>
          <a:graphic>
            <a:graphicData uri="http://schemas.openxmlformats.org/presentationml/2006/ole">
              <mc:AlternateContent xmlns:mc="http://schemas.openxmlformats.org/markup-compatibility/2006">
                <mc:Choice xmlns:v="urn:schemas-microsoft-com:vml" Requires="v">
                  <p:oleObj spid="_x0000_s27729" name="Foto de Photo Editor" r:id="rId4" imgW="2019048" imgH="1828571" progId="">
                    <p:embed/>
                  </p:oleObj>
                </mc:Choice>
                <mc:Fallback>
                  <p:oleObj name="Foto de Photo Editor" r:id="rId4" imgW="2019048" imgH="1828571" progId="">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53100"/>
                          <a:ext cx="90011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pic>
        <p:nvPicPr>
          <p:cNvPr id="6" name="j0314068.jpg"/>
          <p:cNvPicPr>
            <a:picLocks noChangeAspect="1"/>
          </p:cNvPicPr>
          <p:nvPr userDrawn="1"/>
        </p:nvPicPr>
        <p:blipFill>
          <a:blip r:embed="rId6" cstate="print">
            <a:duotone>
              <a:schemeClr val="accent3">
                <a:shade val="45000"/>
                <a:satMod val="135000"/>
              </a:schemeClr>
              <a:prstClr val="white"/>
            </a:duotone>
          </a:blip>
          <a:stretch>
            <a:fillRect/>
          </a:stretch>
        </p:blipFill>
        <p:spPr>
          <a:xfrm>
            <a:off x="72008" y="116632"/>
            <a:ext cx="755576" cy="635504"/>
          </a:xfrm>
          <a:prstGeom prst="rect">
            <a:avLst/>
          </a:prstGeom>
          <a:solidFill>
            <a:schemeClr val="bg1">
              <a:alpha val="0"/>
            </a:schemeClr>
          </a:solidFill>
        </p:spPr>
      </p:pic>
    </p:spTree>
    <p:extLst>
      <p:ext uri="{BB962C8B-B14F-4D97-AF65-F5344CB8AC3E}">
        <p14:creationId xmlns:p14="http://schemas.microsoft.com/office/powerpoint/2010/main" val="32912165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3" y="2130483"/>
            <a:ext cx="7772401"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1"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146487514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147940843"/>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6" y="4406958"/>
            <a:ext cx="7772401"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6" y="2906713"/>
            <a:ext cx="77724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416281880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5613" y="1598613"/>
            <a:ext cx="40370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5034" y="1598613"/>
            <a:ext cx="40370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2368145232"/>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398565855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256553546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37"/>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2715934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231485202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8"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3640299224"/>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211712318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265553097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6234" y="190555"/>
            <a:ext cx="2055813" cy="55213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5613" y="190555"/>
            <a:ext cx="6018212" cy="55213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FFFFFF"/>
              </a:solidFill>
              <a:latin typeface="Arial"/>
              <a:cs typeface="Arial"/>
            </a:endParaRPr>
          </a:p>
        </p:txBody>
      </p:sp>
    </p:spTree>
    <p:extLst>
      <p:ext uri="{BB962C8B-B14F-4D97-AF65-F5344CB8AC3E}">
        <p14:creationId xmlns:p14="http://schemas.microsoft.com/office/powerpoint/2010/main" val="1677165037"/>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458792" y="135734"/>
            <a:ext cx="8228011" cy="1143000"/>
          </a:xfrm>
          <a:prstGeom prst="rect">
            <a:avLst/>
          </a:prstGeom>
        </p:spPr>
        <p:txBody>
          <a:bodyPr vert="horz" lIns="0" anchor="ctr" anchorCtr="0"/>
          <a:lstStyle>
            <a:lvl1pPr>
              <a:defRPr>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49267" y="1602000"/>
            <a:ext cx="8250237" cy="4311650"/>
          </a:xfrm>
          <a:prstGeom prst="rect">
            <a:avLst/>
          </a:prstGeom>
        </p:spPr>
        <p:txBody>
          <a:bodyPr vert="horz" lIns="0"/>
          <a:lstStyle>
            <a:lvl1pPr marL="254000" indent="-254000">
              <a:spcBef>
                <a:spcPts val="0"/>
              </a:spcBef>
              <a:spcAft>
                <a:spcPts val="800"/>
              </a:spcAft>
              <a:buClr>
                <a:schemeClr val="tx1"/>
              </a:buClr>
              <a:buSzPct val="120000"/>
              <a:buFont typeface="Arial" pitchFamily="34" charset="0"/>
              <a:buChar char="•"/>
              <a:defRPr/>
            </a:lvl1pPr>
            <a:lvl2pPr marL="515938" indent="-244475">
              <a:spcBef>
                <a:spcPts val="0"/>
              </a:spcBef>
              <a:spcAft>
                <a:spcPts val="800"/>
              </a:spcAft>
              <a:buClr>
                <a:schemeClr val="tx1"/>
              </a:buClr>
              <a:buSzPct val="120000"/>
              <a:buFont typeface="Arial" pitchFamily="34" charset="0"/>
              <a:buChar char="•"/>
              <a:defRPr/>
            </a:lvl2pPr>
            <a:lvl3pPr marL="762000" indent="-236538">
              <a:spcBef>
                <a:spcPts val="0"/>
              </a:spcBef>
              <a:spcAft>
                <a:spcPts val="800"/>
              </a:spcAft>
              <a:buClr>
                <a:schemeClr val="tx1"/>
              </a:buClr>
              <a:buSzPct val="120000"/>
              <a:buFont typeface="Arial" pitchFamily="34" charset="0"/>
              <a:buChar char="•"/>
              <a:defRPr/>
            </a:lvl3pPr>
            <a:lvl4pPr marL="1033463" indent="-263525">
              <a:spcBef>
                <a:spcPts val="0"/>
              </a:spcBef>
              <a:spcAft>
                <a:spcPts val="800"/>
              </a:spcAft>
              <a:buClr>
                <a:schemeClr val="tx1"/>
              </a:buClr>
              <a:buSzPct val="120000"/>
              <a:buFont typeface="Arial" pitchFamily="34" charset="0"/>
              <a:buChar char="•"/>
              <a:defRPr/>
            </a:lvl4pPr>
            <a:lvl5pPr marL="1270000" indent="-220663">
              <a:spcBef>
                <a:spcPts val="0"/>
              </a:spcBef>
              <a:spcAft>
                <a:spcPts val="800"/>
              </a:spcAft>
              <a:buClr>
                <a:schemeClr val="tx1"/>
              </a:buClr>
              <a:buSzPct val="12000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quarter" idx="11"/>
          </p:nvPr>
        </p:nvSpPr>
        <p:spPr>
          <a:xfrm>
            <a:off x="457204" y="6116090"/>
            <a:ext cx="7372350" cy="612775"/>
          </a:xfrm>
          <a:prstGeom prst="rect">
            <a:avLst/>
          </a:prstGeom>
        </p:spPr>
        <p:txBody>
          <a:bodyPr vert="horz" lIns="0" anchor="b"/>
          <a:lstStyle>
            <a:lvl1pPr marL="0" indent="0" algn="l">
              <a:spcBef>
                <a:spcPts val="0"/>
              </a:spcBef>
              <a:buFontTx/>
              <a:buNone/>
              <a:defRPr sz="1000">
                <a:solidFill>
                  <a:schemeClr val="tx1"/>
                </a:solidFill>
              </a:defRPr>
            </a:lvl1pPr>
            <a:lvl2pPr algn="l">
              <a:spcBef>
                <a:spcPts val="0"/>
              </a:spcBef>
              <a:buFontTx/>
              <a:buNone/>
              <a:defRPr sz="1000">
                <a:solidFill>
                  <a:schemeClr val="tx1"/>
                </a:solidFill>
              </a:defRPr>
            </a:lvl2pPr>
            <a:lvl3pPr algn="l">
              <a:spcBef>
                <a:spcPts val="0"/>
              </a:spcBef>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19676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7" name="Rectangle 6"/>
          <p:cNvSpPr/>
          <p:nvPr userDrawn="1"/>
        </p:nvSpPr>
        <p:spPr>
          <a:xfrm>
            <a:off x="1" y="1"/>
            <a:ext cx="9144000" cy="62399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cs typeface="Arial"/>
            </a:endParaRPr>
          </a:p>
        </p:txBody>
      </p:sp>
      <p:sp>
        <p:nvSpPr>
          <p:cNvPr id="8" name="Rectangle 2"/>
          <p:cNvSpPr>
            <a:spLocks noGrp="1" noChangeArrowheads="1"/>
          </p:cNvSpPr>
          <p:nvPr>
            <p:ph type="ctrTitle"/>
          </p:nvPr>
        </p:nvSpPr>
        <p:spPr>
          <a:xfrm>
            <a:off x="458789" y="956733"/>
            <a:ext cx="8177212" cy="2590804"/>
          </a:xfrm>
          <a:prstGeom prst="rect">
            <a:avLst/>
          </a:prstGeom>
          <a:noFill/>
        </p:spPr>
        <p:txBody>
          <a:bodyPr lIns="0" tIns="0" rIns="0" bIns="0" anchor="b" anchorCtr="0"/>
          <a:lstStyle>
            <a:lvl1pPr>
              <a:defRPr sz="4400">
                <a:solidFill>
                  <a:schemeClr val="bg1"/>
                </a:solidFill>
                <a:latin typeface="+mj-lt"/>
                <a:cs typeface="Arial"/>
              </a:defRPr>
            </a:lvl1pPr>
          </a:lstStyle>
          <a:p>
            <a:r>
              <a:rPr lang="en-US" smtClean="0">
                <a:solidFill>
                  <a:srgbClr val="FFFFFF"/>
                </a:solidFill>
                <a:latin typeface="Arial"/>
                <a:cs typeface="Arial"/>
              </a:rPr>
              <a:t>Click to edit Master title style</a:t>
            </a:r>
            <a:endParaRPr lang="en-US" dirty="0" smtClean="0">
              <a:solidFill>
                <a:srgbClr val="FFFFFF"/>
              </a:solidFill>
              <a:latin typeface="Arial"/>
              <a:cs typeface="Arial"/>
            </a:endParaRPr>
          </a:p>
        </p:txBody>
      </p:sp>
      <p:sp>
        <p:nvSpPr>
          <p:cNvPr id="5" name="Rectangle 4"/>
          <p:cNvSpPr/>
          <p:nvPr userDrawn="1"/>
        </p:nvSpPr>
        <p:spPr>
          <a:xfrm>
            <a:off x="0" y="6189141"/>
            <a:ext cx="9144000" cy="5926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cs typeface="Arial"/>
            </a:endParaRPr>
          </a:p>
        </p:txBody>
      </p:sp>
      <p:sp>
        <p:nvSpPr>
          <p:cNvPr id="13" name="Text Placeholder 12"/>
          <p:cNvSpPr>
            <a:spLocks noGrp="1"/>
          </p:cNvSpPr>
          <p:nvPr>
            <p:ph type="body" sz="quarter" idx="10"/>
          </p:nvPr>
        </p:nvSpPr>
        <p:spPr>
          <a:xfrm>
            <a:off x="458790" y="3725867"/>
            <a:ext cx="8243887" cy="1608139"/>
          </a:xfrm>
          <a:prstGeom prst="rect">
            <a:avLst/>
          </a:prstGeom>
        </p:spPr>
        <p:txBody>
          <a:bodyPr lIns="0" rIns="0"/>
          <a:lstStyle>
            <a:lvl1pPr marL="0" indent="0">
              <a:buNone/>
              <a:defRPr sz="20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70675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Title 5"/>
          <p:cNvSpPr>
            <a:spLocks noGrp="1"/>
          </p:cNvSpPr>
          <p:nvPr>
            <p:ph type="title"/>
          </p:nvPr>
        </p:nvSpPr>
        <p:spPr>
          <a:xfrm>
            <a:off x="458792" y="135734"/>
            <a:ext cx="8228011" cy="1143000"/>
          </a:xfrm>
          <a:prstGeom prst="rect">
            <a:avLst/>
          </a:prstGeom>
        </p:spPr>
        <p:txBody>
          <a:bodyPr vert="horz" lIns="0" anchor="ctr" anchorCtr="0"/>
          <a:lstStyle>
            <a:lvl1pPr>
              <a:defRPr>
                <a:solidFill>
                  <a:schemeClr val="bg1"/>
                </a:solidFill>
              </a:defRPr>
            </a:lvl1pPr>
          </a:lstStyle>
          <a:p>
            <a:r>
              <a:rPr lang="en-US" smtClean="0"/>
              <a:t>Click to edit Master title style</a:t>
            </a:r>
            <a:endParaRPr lang="en-US" dirty="0"/>
          </a:p>
        </p:txBody>
      </p:sp>
      <p:sp>
        <p:nvSpPr>
          <p:cNvPr id="5" name="Text Placeholder 3"/>
          <p:cNvSpPr>
            <a:spLocks noGrp="1"/>
          </p:cNvSpPr>
          <p:nvPr>
            <p:ph type="body" sz="quarter" idx="11"/>
          </p:nvPr>
        </p:nvSpPr>
        <p:spPr>
          <a:xfrm>
            <a:off x="457204" y="6116090"/>
            <a:ext cx="7372350" cy="612775"/>
          </a:xfrm>
          <a:prstGeom prst="rect">
            <a:avLst/>
          </a:prstGeom>
        </p:spPr>
        <p:txBody>
          <a:bodyPr vert="horz" lIns="0" anchor="b"/>
          <a:lstStyle>
            <a:lvl1pPr marL="0" indent="0" algn="l">
              <a:spcBef>
                <a:spcPts val="0"/>
              </a:spcBef>
              <a:buFontTx/>
              <a:buNone/>
              <a:defRPr sz="1000">
                <a:solidFill>
                  <a:schemeClr val="tx1"/>
                </a:solidFill>
              </a:defRPr>
            </a:lvl1pPr>
            <a:lvl2pPr algn="l">
              <a:spcBef>
                <a:spcPts val="0"/>
              </a:spcBef>
              <a:buFontTx/>
              <a:buNone/>
              <a:defRPr sz="1000">
                <a:solidFill>
                  <a:schemeClr val="tx1"/>
                </a:solidFill>
              </a:defRPr>
            </a:lvl2pPr>
            <a:lvl3pPr algn="l">
              <a:spcBef>
                <a:spcPts val="0"/>
              </a:spcBef>
              <a:buFontTx/>
              <a:buNone/>
              <a:defRPr sz="1000">
                <a:solidFill>
                  <a:schemeClr val="tx1"/>
                </a:solidFill>
              </a:defRPr>
            </a:lvl3pPr>
            <a:lvl4pPr algn="l">
              <a:buFontTx/>
              <a:buNone/>
              <a:defRPr sz="1000">
                <a:solidFill>
                  <a:schemeClr val="tx1"/>
                </a:solidFill>
              </a:defRPr>
            </a:lvl4pPr>
            <a:lvl5pPr algn="l">
              <a:buFontTx/>
              <a:buNone/>
              <a:defRPr sz="1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32783910"/>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1354841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899113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43"/>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353529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4589942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6795481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1401871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12988450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2320129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19254335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8928831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9487048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23333247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2FA160A1-87BB-4EBF-97DB-99A218707EBA}" type="slidenum">
              <a:rPr lang="es-ES"/>
              <a:pPr>
                <a:defRPr/>
              </a:pPr>
              <a:t>‹Nr.›</a:t>
            </a:fld>
            <a:endParaRPr lang="es-ES"/>
          </a:p>
        </p:txBody>
      </p:sp>
    </p:spTree>
    <p:extLst>
      <p:ext uri="{BB962C8B-B14F-4D97-AF65-F5344CB8AC3E}">
        <p14:creationId xmlns:p14="http://schemas.microsoft.com/office/powerpoint/2010/main" val="428391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238" y="1796305"/>
            <a:ext cx="8004174" cy="1008529"/>
          </a:xfrm>
        </p:spPr>
        <p:txBody>
          <a:bodyPr>
            <a:normAutofit/>
          </a:bodyPr>
          <a:lstStyle>
            <a:lvl1pPr algn="l">
              <a:defRPr sz="438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757238" y="2960715"/>
            <a:ext cx="6341969" cy="1752600"/>
          </a:xfrm>
        </p:spPr>
        <p:txBody>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srgbClr val="333333"/>
                </a:solidFill>
                <a:latin typeface="Arial" pitchFamily="34" charset="0"/>
                <a:ea typeface="ＭＳ Ｐゴシック" pitchFamily="34" charset="-128"/>
              </a:defRPr>
            </a:lvl1pPr>
          </a:lstStyle>
          <a:p>
            <a:pPr>
              <a:defRPr/>
            </a:pPr>
            <a:fld id="{E1F35558-DF4D-498D-924B-F67024719C77}" type="datetimeFigureOut">
              <a:rPr lang="en-GB"/>
              <a:pPr>
                <a:defRPr/>
              </a:pPr>
              <a:t>26/11/16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b="1">
                <a:solidFill>
                  <a:srgbClr val="333333"/>
                </a:solidFill>
                <a:latin typeface="Arial" pitchFamily="34"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a:xfrm>
            <a:off x="6684963" y="6557963"/>
            <a:ext cx="247650" cy="142875"/>
          </a:xfrm>
        </p:spPr>
        <p:txBody>
          <a:bodyPr/>
          <a:lstStyle>
            <a:lvl1pPr algn="r" fontAlgn="base">
              <a:spcBef>
                <a:spcPct val="0"/>
              </a:spcBef>
              <a:spcAft>
                <a:spcPct val="0"/>
              </a:spcAft>
              <a:defRPr sz="800" b="1">
                <a:solidFill>
                  <a:srgbClr val="333333"/>
                </a:solidFill>
                <a:latin typeface="Arial" pitchFamily="34" charset="0"/>
                <a:ea typeface="ＭＳ Ｐゴシック" pitchFamily="34" charset="-128"/>
              </a:defRPr>
            </a:lvl1pPr>
          </a:lstStyle>
          <a:p>
            <a:pPr>
              <a:defRPr/>
            </a:pPr>
            <a:fld id="{503E7A7D-7439-4558-BD6A-F68BAAE90F68}" type="slidenum">
              <a:rPr lang="en-GB"/>
              <a:pPr>
                <a:defRPr/>
              </a:pPr>
              <a:t>‹Nr.›</a:t>
            </a:fld>
            <a:endParaRPr lang="en-GB" dirty="0"/>
          </a:p>
        </p:txBody>
      </p:sp>
    </p:spTree>
    <p:extLst>
      <p:ext uri="{BB962C8B-B14F-4D97-AF65-F5344CB8AC3E}">
        <p14:creationId xmlns:p14="http://schemas.microsoft.com/office/powerpoint/2010/main" val="956573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0C9334FB-8CC5-4E18-B6EC-0328DFEBAF6D}" type="slidenum">
              <a:rPr lang="es-ES"/>
              <a:pPr>
                <a:defRPr/>
              </a:pPr>
              <a:t>‹Nr.›</a:t>
            </a:fld>
            <a:endParaRPr lang="es-ES"/>
          </a:p>
        </p:txBody>
      </p:sp>
    </p:spTree>
    <p:extLst>
      <p:ext uri="{BB962C8B-B14F-4D97-AF65-F5344CB8AC3E}">
        <p14:creationId xmlns:p14="http://schemas.microsoft.com/office/powerpoint/2010/main" val="16919760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1A9D0688-B5A5-40B1-AB6B-64E51753EC25}" type="slidenum">
              <a:rPr lang="es-ES"/>
              <a:pPr>
                <a:defRPr/>
              </a:pPr>
              <a:t>‹Nr.›</a:t>
            </a:fld>
            <a:endParaRPr lang="es-ES"/>
          </a:p>
        </p:txBody>
      </p:sp>
    </p:spTree>
    <p:extLst>
      <p:ext uri="{BB962C8B-B14F-4D97-AF65-F5344CB8AC3E}">
        <p14:creationId xmlns:p14="http://schemas.microsoft.com/office/powerpoint/2010/main" val="11802270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C4FAC022-8617-4AD2-9BB4-673210480132}" type="slidenum">
              <a:rPr lang="es-ES"/>
              <a:pPr>
                <a:defRPr/>
              </a:pPr>
              <a:t>‹Nr.›</a:t>
            </a:fld>
            <a:endParaRPr lang="es-ES"/>
          </a:p>
        </p:txBody>
      </p:sp>
    </p:spTree>
    <p:extLst>
      <p:ext uri="{BB962C8B-B14F-4D97-AF65-F5344CB8AC3E}">
        <p14:creationId xmlns:p14="http://schemas.microsoft.com/office/powerpoint/2010/main" val="20605238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8"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9"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BE929DE3-E60D-4FB4-9728-89E840F64ABB}" type="slidenum">
              <a:rPr lang="es-ES"/>
              <a:pPr>
                <a:defRPr/>
              </a:pPr>
              <a:t>‹Nr.›</a:t>
            </a:fld>
            <a:endParaRPr lang="es-ES"/>
          </a:p>
        </p:txBody>
      </p:sp>
    </p:spTree>
    <p:extLst>
      <p:ext uri="{BB962C8B-B14F-4D97-AF65-F5344CB8AC3E}">
        <p14:creationId xmlns:p14="http://schemas.microsoft.com/office/powerpoint/2010/main" val="2975036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4"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5"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20CC1DA5-64B8-4845-BEAA-4657D2C5A149}" type="slidenum">
              <a:rPr lang="es-ES"/>
              <a:pPr>
                <a:defRPr/>
              </a:pPr>
              <a:t>‹Nr.›</a:t>
            </a:fld>
            <a:endParaRPr lang="es-ES"/>
          </a:p>
        </p:txBody>
      </p:sp>
    </p:spTree>
    <p:extLst>
      <p:ext uri="{BB962C8B-B14F-4D97-AF65-F5344CB8AC3E}">
        <p14:creationId xmlns:p14="http://schemas.microsoft.com/office/powerpoint/2010/main" val="15303855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3"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4"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445206A3-726C-448E-BF14-7FCA13BD0B15}" type="slidenum">
              <a:rPr lang="es-ES"/>
              <a:pPr>
                <a:defRPr/>
              </a:pPr>
              <a:t>‹Nr.›</a:t>
            </a:fld>
            <a:endParaRPr lang="es-ES"/>
          </a:p>
        </p:txBody>
      </p:sp>
    </p:spTree>
    <p:extLst>
      <p:ext uri="{BB962C8B-B14F-4D97-AF65-F5344CB8AC3E}">
        <p14:creationId xmlns:p14="http://schemas.microsoft.com/office/powerpoint/2010/main" val="28280350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94CA0432-DF5F-49FA-A8C6-0144FCD98DA0}" type="slidenum">
              <a:rPr lang="es-ES"/>
              <a:pPr>
                <a:defRPr/>
              </a:pPr>
              <a:t>‹Nr.›</a:t>
            </a:fld>
            <a:endParaRPr lang="es-ES"/>
          </a:p>
        </p:txBody>
      </p:sp>
    </p:spTree>
    <p:extLst>
      <p:ext uri="{BB962C8B-B14F-4D97-AF65-F5344CB8AC3E}">
        <p14:creationId xmlns:p14="http://schemas.microsoft.com/office/powerpoint/2010/main" val="22266788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A9BF5440-9292-4120-A4C2-40BA3BB8B764}" type="slidenum">
              <a:rPr lang="es-ES"/>
              <a:pPr>
                <a:defRPr/>
              </a:pPr>
              <a:t>‹Nr.›</a:t>
            </a:fld>
            <a:endParaRPr lang="es-ES"/>
          </a:p>
        </p:txBody>
      </p:sp>
    </p:spTree>
    <p:extLst>
      <p:ext uri="{BB962C8B-B14F-4D97-AF65-F5344CB8AC3E}">
        <p14:creationId xmlns:p14="http://schemas.microsoft.com/office/powerpoint/2010/main" val="28854210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FA6EF6B9-9DDA-401F-9720-F4175FAA1110}" type="slidenum">
              <a:rPr lang="es-ES"/>
              <a:pPr>
                <a:defRPr/>
              </a:pPr>
              <a:t>‹Nr.›</a:t>
            </a:fld>
            <a:endParaRPr lang="es-ES"/>
          </a:p>
        </p:txBody>
      </p:sp>
    </p:spTree>
    <p:extLst>
      <p:ext uri="{BB962C8B-B14F-4D97-AF65-F5344CB8AC3E}">
        <p14:creationId xmlns:p14="http://schemas.microsoft.com/office/powerpoint/2010/main" val="6463670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pitchFamily="34"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pitchFamily="34"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ea typeface="ＭＳ Ｐゴシック" pitchFamily="34" charset="-128"/>
              </a:defRPr>
            </a:lvl1pPr>
          </a:lstStyle>
          <a:p>
            <a:pPr>
              <a:defRPr/>
            </a:pPr>
            <a:fld id="{6FC87B0E-D0AF-410F-9D78-244A7957C11C}" type="slidenum">
              <a:rPr lang="es-ES"/>
              <a:pPr>
                <a:defRPr/>
              </a:pPr>
              <a:t>‹Nr.›</a:t>
            </a:fld>
            <a:endParaRPr lang="es-ES"/>
          </a:p>
        </p:txBody>
      </p:sp>
    </p:spTree>
    <p:extLst>
      <p:ext uri="{BB962C8B-B14F-4D97-AF65-F5344CB8AC3E}">
        <p14:creationId xmlns:p14="http://schemas.microsoft.com/office/powerpoint/2010/main" val="1412266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238" y="1796305"/>
            <a:ext cx="8004174" cy="1008529"/>
          </a:xfrm>
        </p:spPr>
        <p:txBody>
          <a:bodyPr>
            <a:normAutofit/>
          </a:bodyPr>
          <a:lstStyle>
            <a:lvl1pPr algn="l">
              <a:defRPr sz="438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757238" y="2960715"/>
            <a:ext cx="6341969" cy="1752600"/>
          </a:xfrm>
        </p:spPr>
        <p:txBody>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lvl1pPr fontAlgn="base">
              <a:spcBef>
                <a:spcPct val="0"/>
              </a:spcBef>
              <a:spcAft>
                <a:spcPct val="0"/>
              </a:spcAft>
              <a:defRPr b="1">
                <a:solidFill>
                  <a:srgbClr val="333333"/>
                </a:solidFill>
                <a:latin typeface="Arial" pitchFamily="34" charset="0"/>
                <a:ea typeface="ＭＳ Ｐゴシック" pitchFamily="34" charset="-128"/>
              </a:defRPr>
            </a:lvl1pPr>
          </a:lstStyle>
          <a:p>
            <a:pPr>
              <a:defRPr/>
            </a:pPr>
            <a:fld id="{96A3B4DC-6F90-4222-BF7B-E069AA453BAE}" type="datetimeFigureOut">
              <a:rPr lang="en-GB"/>
              <a:pPr>
                <a:defRPr/>
              </a:pPr>
              <a:t>26/11/16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b="1">
                <a:solidFill>
                  <a:srgbClr val="333333"/>
                </a:solidFill>
                <a:latin typeface="Arial" pitchFamily="34"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a:xfrm>
            <a:off x="6684963" y="6557963"/>
            <a:ext cx="247650" cy="142875"/>
          </a:xfrm>
        </p:spPr>
        <p:txBody>
          <a:bodyPr/>
          <a:lstStyle>
            <a:lvl1pPr algn="r" fontAlgn="base">
              <a:spcBef>
                <a:spcPct val="0"/>
              </a:spcBef>
              <a:spcAft>
                <a:spcPct val="0"/>
              </a:spcAft>
              <a:defRPr sz="800" b="1">
                <a:solidFill>
                  <a:srgbClr val="333333"/>
                </a:solidFill>
                <a:latin typeface="Arial" pitchFamily="34" charset="0"/>
                <a:ea typeface="ＭＳ Ｐゴシック" pitchFamily="34" charset="-128"/>
              </a:defRPr>
            </a:lvl1pPr>
          </a:lstStyle>
          <a:p>
            <a:pPr>
              <a:defRPr/>
            </a:pPr>
            <a:fld id="{D77ED531-B02E-46C7-B907-BE2B6D7D5467}" type="slidenum">
              <a:rPr lang="en-GB"/>
              <a:pPr>
                <a:defRPr/>
              </a:pPr>
              <a:t>‹Nr.›</a:t>
            </a:fld>
            <a:endParaRPr lang="en-GB" dirty="0"/>
          </a:p>
        </p:txBody>
      </p:sp>
    </p:spTree>
    <p:extLst>
      <p:ext uri="{BB962C8B-B14F-4D97-AF65-F5344CB8AC3E}">
        <p14:creationId xmlns:p14="http://schemas.microsoft.com/office/powerpoint/2010/main" val="1587611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4" name="Picture 7" descr="CCO-Cover-Logo"/>
          <p:cNvPicPr>
            <a:picLocks noChangeAspect="1" noChangeArrowheads="1"/>
          </p:cNvPicPr>
          <p:nvPr userDrawn="1"/>
        </p:nvPicPr>
        <p:blipFill>
          <a:blip r:embed="rId2" cstate="print"/>
          <a:srcRect b="34125"/>
          <a:stretch>
            <a:fillRect/>
          </a:stretch>
        </p:blipFill>
        <p:spPr bwMode="auto">
          <a:xfrm>
            <a:off x="0" y="0"/>
            <a:ext cx="9144000" cy="4518025"/>
          </a:xfrm>
          <a:prstGeom prst="rect">
            <a:avLst/>
          </a:prstGeom>
          <a:noFill/>
          <a:ln w="9525">
            <a:noFill/>
            <a:miter lim="800000"/>
            <a:headEnd/>
            <a:tailEnd/>
          </a:ln>
        </p:spPr>
      </p:pic>
      <p:pic>
        <p:nvPicPr>
          <p:cNvPr id="5" name="Picture 12" descr="CCO_ONC_RGB.jpg"/>
          <p:cNvPicPr>
            <a:picLocks noChangeAspect="1"/>
          </p:cNvPicPr>
          <p:nvPr userDrawn="1"/>
        </p:nvPicPr>
        <p:blipFill>
          <a:blip r:embed="rId3" cstate="print"/>
          <a:srcRect t="44931"/>
          <a:stretch>
            <a:fillRect/>
          </a:stretch>
        </p:blipFill>
        <p:spPr bwMode="auto">
          <a:xfrm>
            <a:off x="5262563" y="5876925"/>
            <a:ext cx="3671887" cy="717550"/>
          </a:xfrm>
          <a:prstGeom prst="rect">
            <a:avLst/>
          </a:prstGeom>
          <a:noFill/>
          <a:ln w="9525">
            <a:noFill/>
            <a:miter lim="800000"/>
            <a:headEnd/>
            <a:tailEnd/>
          </a:ln>
        </p:spPr>
      </p:pic>
      <p:sp>
        <p:nvSpPr>
          <p:cNvPr id="7" name="Rectangle 56"/>
          <p:cNvSpPr>
            <a:spLocks noGrp="1" noChangeArrowheads="1"/>
          </p:cNvSpPr>
          <p:nvPr>
            <p:ph type="subTitle" idx="1"/>
          </p:nvPr>
        </p:nvSpPr>
        <p:spPr>
          <a:xfrm>
            <a:off x="484632" y="2670048"/>
            <a:ext cx="3886200" cy="1120775"/>
          </a:xfrm>
        </p:spPr>
        <p:txBody>
          <a:bodyPr/>
          <a:lstStyle>
            <a:lvl1pPr marL="0" indent="0">
              <a:lnSpc>
                <a:spcPct val="100000"/>
              </a:lnSpc>
              <a:buFont typeface="Wingdings" pitchFamily="2" charset="2"/>
              <a:buNone/>
              <a:defRPr sz="1800" b="0">
                <a:solidFill>
                  <a:schemeClr val="tx1"/>
                </a:solidFill>
              </a:defRPr>
            </a:lvl1pPr>
          </a:lstStyle>
          <a:p>
            <a:r>
              <a:rPr lang="en-US" dirty="0" smtClean="0"/>
              <a:t>Click to edit Master subtitle style</a:t>
            </a:r>
          </a:p>
        </p:txBody>
      </p:sp>
      <p:sp>
        <p:nvSpPr>
          <p:cNvPr id="8" name="Rectangle 57"/>
          <p:cNvSpPr>
            <a:spLocks noGrp="1" noChangeArrowheads="1"/>
          </p:cNvSpPr>
          <p:nvPr>
            <p:ph type="ctrTitle"/>
          </p:nvPr>
        </p:nvSpPr>
        <p:spPr bwMode="invGray">
          <a:xfrm>
            <a:off x="457200" y="420624"/>
            <a:ext cx="8318373" cy="2057400"/>
          </a:xfrm>
        </p:spPr>
        <p:txBody>
          <a:bodyPr/>
          <a:lstStyle>
            <a:lvl1pPr>
              <a:defRPr sz="45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73629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65042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3" name="Picture 4" descr="Transition Slide Logo"/>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1"/>
          <p:cNvSpPr>
            <a:spLocks noGrp="1"/>
          </p:cNvSpPr>
          <p:nvPr>
            <p:ph type="title"/>
          </p:nvPr>
        </p:nvSpPr>
        <p:spPr>
          <a:xfrm>
            <a:off x="385763" y="330201"/>
            <a:ext cx="8462962"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87656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9475"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18688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385763" y="1828800"/>
            <a:ext cx="4151312" cy="4546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89475" y="1828800"/>
            <a:ext cx="4151313" cy="4546600"/>
          </a:xfrm>
        </p:spPr>
        <p:txBody>
          <a:bodyPr/>
          <a:lstStyle/>
          <a:p>
            <a:pPr lvl="0"/>
            <a:endParaRPr lang="en-US" noProof="0" dirty="0" smtClean="0"/>
          </a:p>
        </p:txBody>
      </p:sp>
    </p:spTree>
    <p:extLst>
      <p:ext uri="{BB962C8B-B14F-4D97-AF65-F5344CB8AC3E}">
        <p14:creationId xmlns:p14="http://schemas.microsoft.com/office/powerpoint/2010/main" val="21194448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64286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313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descr="CCO-Cover-Logo"/>
          <p:cNvPicPr>
            <a:picLocks noChangeAspect="1" noChangeArrowheads="1"/>
          </p:cNvPicPr>
          <p:nvPr userDrawn="1"/>
        </p:nvPicPr>
        <p:blipFill>
          <a:blip r:embed="rId2" cstate="print"/>
          <a:srcRect b="34125"/>
          <a:stretch>
            <a:fillRect/>
          </a:stretch>
        </p:blipFill>
        <p:spPr bwMode="auto">
          <a:xfrm>
            <a:off x="0" y="0"/>
            <a:ext cx="9144000" cy="4518025"/>
          </a:xfrm>
          <a:prstGeom prst="rect">
            <a:avLst/>
          </a:prstGeom>
          <a:noFill/>
          <a:ln w="9525">
            <a:noFill/>
            <a:miter lim="800000"/>
            <a:headEnd/>
            <a:tailEnd/>
          </a:ln>
        </p:spPr>
      </p:pic>
      <p:pic>
        <p:nvPicPr>
          <p:cNvPr id="6" name="Picture 12" descr="CCO_ONC_RGB.jpg"/>
          <p:cNvPicPr>
            <a:picLocks noChangeAspect="1"/>
          </p:cNvPicPr>
          <p:nvPr userDrawn="1"/>
        </p:nvPicPr>
        <p:blipFill>
          <a:blip r:embed="rId3" cstate="print"/>
          <a:srcRect t="44931"/>
          <a:stretch>
            <a:fillRect/>
          </a:stretch>
        </p:blipFill>
        <p:spPr bwMode="auto">
          <a:xfrm>
            <a:off x="5262563" y="5876925"/>
            <a:ext cx="3671887" cy="717550"/>
          </a:xfrm>
          <a:prstGeom prst="rect">
            <a:avLst/>
          </a:prstGeom>
          <a:noFill/>
          <a:ln w="9525">
            <a:noFill/>
            <a:miter lim="800000"/>
            <a:headEnd/>
            <a:tailEnd/>
          </a:ln>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385763" y="1914525"/>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0" name="Content Placeholder 9"/>
          <p:cNvSpPr>
            <a:spLocks noGrp="1"/>
          </p:cNvSpPr>
          <p:nvPr>
            <p:ph sz="quarter" idx="11"/>
          </p:nvPr>
        </p:nvSpPr>
        <p:spPr>
          <a:xfrm>
            <a:off x="385763" y="4856672"/>
            <a:ext cx="8462962" cy="1155939"/>
          </a:xfrm>
        </p:spPr>
        <p:txBody>
          <a:bodyPr/>
          <a:lstStyle>
            <a:lvl1pPr>
              <a:buFontTx/>
              <a:buNone/>
              <a:defRPr sz="2400" b="1">
                <a:solidFill>
                  <a:schemeClr val="accent6"/>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extLst>
      <p:ext uri="{BB962C8B-B14F-4D97-AF65-F5344CB8AC3E}">
        <p14:creationId xmlns:p14="http://schemas.microsoft.com/office/powerpoint/2010/main" val="36100139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911FB70A-E9B1-445C-81FB-0AE8BD7F8E35}"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3CADBC0-7EBA-4762-8E10-B206C62BCCAC}" type="slidenum">
              <a:rPr lang="en-GB"/>
              <a:pPr>
                <a:defRPr/>
              </a:pPr>
              <a:t>‹Nr.›</a:t>
            </a:fld>
            <a:endParaRPr lang="en-GB"/>
          </a:p>
        </p:txBody>
      </p:sp>
    </p:spTree>
    <p:extLst>
      <p:ext uri="{BB962C8B-B14F-4D97-AF65-F5344CB8AC3E}">
        <p14:creationId xmlns:p14="http://schemas.microsoft.com/office/powerpoint/2010/main" val="30570516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D49C5EB-87E5-4010-BE9E-6D5391C9AA98}"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0B2E50C-92AC-485B-8A81-A27C9B905221}" type="slidenum">
              <a:rPr lang="en-GB"/>
              <a:pPr>
                <a:defRPr/>
              </a:pPr>
              <a:t>‹Nr.›</a:t>
            </a:fld>
            <a:endParaRPr lang="en-GB"/>
          </a:p>
        </p:txBody>
      </p:sp>
    </p:spTree>
    <p:extLst>
      <p:ext uri="{BB962C8B-B14F-4D97-AF65-F5344CB8AC3E}">
        <p14:creationId xmlns:p14="http://schemas.microsoft.com/office/powerpoint/2010/main" val="282771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654D6A03-F9A5-4ED2-AD90-FE126F67728F}" type="datetimeFigureOut">
              <a:rPr lang="en-GB"/>
              <a:pPr>
                <a:defRPr/>
              </a:pPr>
              <a:t>26/11/16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78432D2D-0C37-4860-B9E5-5FE835D0A59D}" type="slidenum">
              <a:rPr lang="en-GB"/>
              <a:pPr>
                <a:defRPr/>
              </a:pPr>
              <a:t>‹Nr.›</a:t>
            </a:fld>
            <a:endParaRPr lang="en-GB" dirty="0"/>
          </a:p>
        </p:txBody>
      </p:sp>
    </p:spTree>
    <p:extLst>
      <p:ext uri="{BB962C8B-B14F-4D97-AF65-F5344CB8AC3E}">
        <p14:creationId xmlns:p14="http://schemas.microsoft.com/office/powerpoint/2010/main" val="30785340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BBE39E1-3978-4AA7-BFCC-18AC530A6B77}"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65BBB2D2-7EEF-4A3F-A7FB-1A198A0C3E4A}" type="slidenum">
              <a:rPr lang="en-GB"/>
              <a:pPr>
                <a:defRPr/>
              </a:pPr>
              <a:t>‹Nr.›</a:t>
            </a:fld>
            <a:endParaRPr lang="en-GB"/>
          </a:p>
        </p:txBody>
      </p:sp>
    </p:spTree>
    <p:extLst>
      <p:ext uri="{BB962C8B-B14F-4D97-AF65-F5344CB8AC3E}">
        <p14:creationId xmlns:p14="http://schemas.microsoft.com/office/powerpoint/2010/main" val="81929626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4365FFD-20B5-4A0E-8394-03198778DA8A}" type="datetimeFigureOut">
              <a:rPr lang="en-GB"/>
              <a:pPr>
                <a:defRPr/>
              </a:pPr>
              <a:t>26/11/16</a:t>
            </a:fld>
            <a:endParaRPr lang="en-GB"/>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A9E2407-7CC0-48FC-B908-7FE4A07C1644}" type="slidenum">
              <a:rPr lang="en-GB"/>
              <a:pPr>
                <a:defRPr/>
              </a:pPr>
              <a:t>‹Nr.›</a:t>
            </a:fld>
            <a:endParaRPr lang="en-GB"/>
          </a:p>
        </p:txBody>
      </p:sp>
    </p:spTree>
    <p:extLst>
      <p:ext uri="{BB962C8B-B14F-4D97-AF65-F5344CB8AC3E}">
        <p14:creationId xmlns:p14="http://schemas.microsoft.com/office/powerpoint/2010/main" val="8773742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17D0198-09B9-441F-82FD-D70EDDAD0CFE}" type="datetimeFigureOut">
              <a:rPr lang="en-GB"/>
              <a:pPr>
                <a:defRPr/>
              </a:pPr>
              <a:t>26/11/16</a:t>
            </a:fld>
            <a:endParaRPr lang="en-GB"/>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7F811D1-D0B7-467B-B18A-C13EFE0BB8C5}" type="slidenum">
              <a:rPr lang="en-GB"/>
              <a:pPr>
                <a:defRPr/>
              </a:pPr>
              <a:t>‹Nr.›</a:t>
            </a:fld>
            <a:endParaRPr lang="en-GB"/>
          </a:p>
        </p:txBody>
      </p:sp>
    </p:spTree>
    <p:extLst>
      <p:ext uri="{BB962C8B-B14F-4D97-AF65-F5344CB8AC3E}">
        <p14:creationId xmlns:p14="http://schemas.microsoft.com/office/powerpoint/2010/main" val="595214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9CF348E-73A3-428F-8394-CF48CB050445}" type="datetimeFigureOut">
              <a:rPr lang="en-GB"/>
              <a:pPr>
                <a:defRPr/>
              </a:pPr>
              <a:t>26/11/16</a:t>
            </a:fld>
            <a:endParaRPr lang="en-GB"/>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A78A270-2C80-4532-A994-146E226B70CF}" type="slidenum">
              <a:rPr lang="en-GB"/>
              <a:pPr>
                <a:defRPr/>
              </a:pPr>
              <a:t>‹Nr.›</a:t>
            </a:fld>
            <a:endParaRPr lang="en-GB"/>
          </a:p>
        </p:txBody>
      </p:sp>
    </p:spTree>
    <p:extLst>
      <p:ext uri="{BB962C8B-B14F-4D97-AF65-F5344CB8AC3E}">
        <p14:creationId xmlns:p14="http://schemas.microsoft.com/office/powerpoint/2010/main" val="34157777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B27450F9-4D99-4AB8-92AA-47311DF3F989}"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E225E59-155B-4B0E-B51A-D6473BA4F45F}" type="slidenum">
              <a:rPr lang="en-GB"/>
              <a:pPr>
                <a:defRPr/>
              </a:pPr>
              <a:t>‹Nr.›</a:t>
            </a:fld>
            <a:endParaRPr lang="en-GB"/>
          </a:p>
        </p:txBody>
      </p:sp>
    </p:spTree>
    <p:extLst>
      <p:ext uri="{BB962C8B-B14F-4D97-AF65-F5344CB8AC3E}">
        <p14:creationId xmlns:p14="http://schemas.microsoft.com/office/powerpoint/2010/main" val="9761121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C042F1E1-FA5E-4C58-B606-00DBDA4F17F7}"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41CCB011-F4A6-4EC5-B669-35895023DE52}" type="slidenum">
              <a:rPr lang="en-GB"/>
              <a:pPr>
                <a:defRPr/>
              </a:pPr>
              <a:t>‹Nr.›</a:t>
            </a:fld>
            <a:endParaRPr lang="en-GB"/>
          </a:p>
        </p:txBody>
      </p:sp>
    </p:spTree>
    <p:extLst>
      <p:ext uri="{BB962C8B-B14F-4D97-AF65-F5344CB8AC3E}">
        <p14:creationId xmlns:p14="http://schemas.microsoft.com/office/powerpoint/2010/main" val="35900479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8415BFC8-1CCA-4781-B5A2-516869C0C540}"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5932C80F-6AFD-48DC-B01D-32DC90A38522}" type="slidenum">
              <a:rPr lang="en-GB"/>
              <a:pPr>
                <a:defRPr/>
              </a:pPr>
              <a:t>‹Nr.›</a:t>
            </a:fld>
            <a:endParaRPr lang="en-GB"/>
          </a:p>
        </p:txBody>
      </p:sp>
    </p:spTree>
    <p:extLst>
      <p:ext uri="{BB962C8B-B14F-4D97-AF65-F5344CB8AC3E}">
        <p14:creationId xmlns:p14="http://schemas.microsoft.com/office/powerpoint/2010/main" val="1791641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14C81E9-E7C3-42D7-8E25-06A1B04F4D1F}"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4977050-F707-48F6-AC6D-D6CD91C5BB2A}" type="slidenum">
              <a:rPr lang="en-GB"/>
              <a:pPr>
                <a:defRPr/>
              </a:pPr>
              <a:t>‹Nr.›</a:t>
            </a:fld>
            <a:endParaRPr lang="en-GB"/>
          </a:p>
        </p:txBody>
      </p:sp>
    </p:spTree>
    <p:extLst>
      <p:ext uri="{BB962C8B-B14F-4D97-AF65-F5344CB8AC3E}">
        <p14:creationId xmlns:p14="http://schemas.microsoft.com/office/powerpoint/2010/main" val="30842763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69" y="6557216"/>
            <a:ext cx="248443" cy="144000"/>
          </a:xfrm>
          <a:prstGeom prst="rect">
            <a:avLst/>
          </a:prstGeom>
        </p:spPr>
        <p:txBody>
          <a:bodyPr/>
          <a:lstStyle/>
          <a:p>
            <a:fld id="{5A74B922-4159-4EBC-81E2-A207B0124320}" type="slidenum">
              <a:rPr lang="en-GB" smtClean="0">
                <a:solidFill>
                  <a:srgbClr val="333333">
                    <a:tint val="75000"/>
                  </a:srgbClr>
                </a:solidFill>
              </a:rPr>
              <a:pPr/>
              <a:t>‹Nr.›</a:t>
            </a:fld>
            <a:endParaRPr lang="en-GB" dirty="0">
              <a:solidFill>
                <a:srgbClr val="333333">
                  <a:tint val="75000"/>
                </a:srgbClr>
              </a:solidFill>
            </a:endParaRPr>
          </a:p>
        </p:txBody>
      </p:sp>
      <p:sp>
        <p:nvSpPr>
          <p:cNvPr id="8" name="Text Placeholder 7"/>
          <p:cNvSpPr>
            <a:spLocks noGrp="1"/>
          </p:cNvSpPr>
          <p:nvPr>
            <p:ph type="body" sz="quarter" idx="13"/>
          </p:nvPr>
        </p:nvSpPr>
        <p:spPr>
          <a:xfrm>
            <a:off x="-16626" y="6573667"/>
            <a:ext cx="8784108"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206046509"/>
      </p:ext>
    </p:extLst>
  </p:cSld>
  <p:clrMapOvr>
    <a:masterClrMapping/>
  </p:clrMapOvr>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37"/>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2715934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5" name="Title 1"/>
          <p:cNvSpPr>
            <a:spLocks noGrp="1"/>
          </p:cNvSpPr>
          <p:nvPr>
            <p:ph type="ctrTitle"/>
          </p:nvPr>
        </p:nvSpPr>
        <p:spPr>
          <a:xfrm>
            <a:off x="757238" y="1796305"/>
            <a:ext cx="8004174" cy="1008529"/>
          </a:xfrm>
        </p:spPr>
        <p:txBody>
          <a:bodyPr>
            <a:normAutofit/>
          </a:bodyPr>
          <a:lstStyle>
            <a:lvl1pPr algn="l">
              <a:defRPr sz="4380">
                <a:solidFill>
                  <a:schemeClr val="bg1"/>
                </a:solidFill>
              </a:defRPr>
            </a:lvl1pPr>
          </a:lstStyle>
          <a:p>
            <a:r>
              <a:rPr lang="en-US" smtClean="0"/>
              <a:t>Click to edit Master title style</a:t>
            </a:r>
            <a:endParaRPr lang="en-GB" dirty="0"/>
          </a:p>
        </p:txBody>
      </p:sp>
      <p:sp>
        <p:nvSpPr>
          <p:cNvPr id="16" name="Subtitle 2"/>
          <p:cNvSpPr>
            <a:spLocks noGrp="1"/>
          </p:cNvSpPr>
          <p:nvPr>
            <p:ph type="subTitle" idx="1"/>
          </p:nvPr>
        </p:nvSpPr>
        <p:spPr>
          <a:xfrm>
            <a:off x="757238" y="2960715"/>
            <a:ext cx="6341969" cy="1752600"/>
          </a:xfrm>
        </p:spPr>
        <p:txBody>
          <a:bodyPr/>
          <a:lstStyle>
            <a:lvl1pPr marL="0" indent="0" algn="l">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5E5B1A6E-0637-4891-BA93-11A897871927}" type="datetimeFigureOut">
              <a:rPr lang="en-GB"/>
              <a:pPr>
                <a:defRPr/>
              </a:pPr>
              <a:t>26/11/16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a:xfrm>
            <a:off x="6684963" y="6557963"/>
            <a:ext cx="247650" cy="142875"/>
          </a:xfrm>
        </p:spPr>
        <p:txBody>
          <a:bodyPr/>
          <a:lstStyle>
            <a:lvl1pPr algn="r" fontAlgn="base">
              <a:spcBef>
                <a:spcPct val="0"/>
              </a:spcBef>
              <a:spcAft>
                <a:spcPct val="0"/>
              </a:spcAft>
              <a:defRPr sz="800" b="1">
                <a:solidFill>
                  <a:srgbClr val="333333"/>
                </a:solidFill>
                <a:latin typeface="Arial" pitchFamily="34" charset="0"/>
                <a:ea typeface="ＭＳ Ｐゴシック" pitchFamily="34" charset="-128"/>
              </a:defRPr>
            </a:lvl1pPr>
          </a:lstStyle>
          <a:p>
            <a:pPr>
              <a:defRPr/>
            </a:pPr>
            <a:fld id="{1F1F41B3-7DC4-4B3C-86FC-E9280E9F9C09}" type="slidenum">
              <a:rPr lang="en-GB"/>
              <a:pPr>
                <a:defRPr/>
              </a:pPr>
              <a:t>‹Nr.›</a:t>
            </a:fld>
            <a:endParaRPr lang="en-GB" dirty="0"/>
          </a:p>
        </p:txBody>
      </p:sp>
    </p:spTree>
    <p:extLst>
      <p:ext uri="{BB962C8B-B14F-4D97-AF65-F5344CB8AC3E}">
        <p14:creationId xmlns:p14="http://schemas.microsoft.com/office/powerpoint/2010/main" val="174750621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43"/>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353529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5165846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8542059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9649097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7406110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049048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962715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28995091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2335175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406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7238" y="1370014"/>
            <a:ext cx="3888000" cy="4360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853454" y="1370014"/>
            <a:ext cx="3888000" cy="4360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BDBFE99D-22AD-4359-BB07-4082FB0B874F}" type="datetimeFigureOut">
              <a:rPr lang="en-GB"/>
              <a:pPr>
                <a:defRPr/>
              </a:pPr>
              <a:t>26/11/16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A00F8706-0B93-49C4-B526-60BF8A8928FC}" type="slidenum">
              <a:rPr lang="en-GB"/>
              <a:pPr>
                <a:defRPr/>
              </a:pPr>
              <a:t>‹Nr.›</a:t>
            </a:fld>
            <a:endParaRPr lang="en-GB"/>
          </a:p>
        </p:txBody>
      </p:sp>
    </p:spTree>
    <p:extLst>
      <p:ext uri="{BB962C8B-B14F-4D97-AF65-F5344CB8AC3E}">
        <p14:creationId xmlns:p14="http://schemas.microsoft.com/office/powerpoint/2010/main" val="20159746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9535164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250407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a:lvl1pPr>
          </a:lstStyle>
          <a:p>
            <a:fld id="{C853D2B2-E9CF-43DC-A27E-E599637F889B}"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4323833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a:lvl1pPr>
          </a:lstStyle>
          <a:p>
            <a:fld id="{288A3DDC-08E2-4C01-BE1F-945A15F2FB94}"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28360463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a:lvl1pPr>
          </a:lstStyle>
          <a:p>
            <a:fld id="{A133AAD2-4BE9-4C8B-8382-C793A228EBA5}"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2390212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a:lvl1pPr>
          </a:lstStyle>
          <a:p>
            <a:fld id="{05E339C7-C8EB-4BD8-9E52-89A6972F7D37}"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6008487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9" name="Rectangle 6"/>
          <p:cNvSpPr>
            <a:spLocks noGrp="1" noChangeArrowheads="1"/>
          </p:cNvSpPr>
          <p:nvPr>
            <p:ph type="sldNum" sz="quarter" idx="12"/>
          </p:nvPr>
        </p:nvSpPr>
        <p:spPr/>
        <p:txBody>
          <a:bodyPr/>
          <a:lstStyle>
            <a:lvl1pPr>
              <a:defRPr/>
            </a:lvl1pPr>
          </a:lstStyle>
          <a:p>
            <a:fld id="{4E55E60E-1F4B-4951-A01F-CAA3F6A24A61}"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75744555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6"/>
          <p:cNvSpPr>
            <a:spLocks noGrp="1" noChangeArrowheads="1"/>
          </p:cNvSpPr>
          <p:nvPr>
            <p:ph type="sldNum" sz="quarter" idx="12"/>
          </p:nvPr>
        </p:nvSpPr>
        <p:spPr/>
        <p:txBody>
          <a:bodyPr/>
          <a:lstStyle>
            <a:lvl1pPr>
              <a:defRPr/>
            </a:lvl1pPr>
          </a:lstStyle>
          <a:p>
            <a:fld id="{0A369DDC-584B-41DF-A203-51C622BF4B57}"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7620986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4" name="Rectangle 6"/>
          <p:cNvSpPr>
            <a:spLocks noGrp="1" noChangeArrowheads="1"/>
          </p:cNvSpPr>
          <p:nvPr>
            <p:ph type="sldNum" sz="quarter" idx="12"/>
          </p:nvPr>
        </p:nvSpPr>
        <p:spPr/>
        <p:txBody>
          <a:bodyPr/>
          <a:lstStyle>
            <a:lvl1pPr>
              <a:defRPr/>
            </a:lvl1pPr>
          </a:lstStyle>
          <a:p>
            <a:fld id="{A42C09A0-7EEE-4876-9591-E5E768E6EA62}"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25450423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a:lvl1pPr>
          </a:lstStyle>
          <a:p>
            <a:fld id="{846C6A4A-5D2A-496F-B152-6A9A1023FC17}"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62338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AD0CA576-6085-4000-95B5-41591F10FBCD}" type="slidenum">
              <a:rPr lang="es-ES_tradnl"/>
              <a:pPr>
                <a:defRPr/>
              </a:pPr>
              <a:t>‹Nr.›</a:t>
            </a:fld>
            <a:endParaRPr lang="es-ES_tradnl"/>
          </a:p>
        </p:txBody>
      </p:sp>
    </p:spTree>
    <p:extLst>
      <p:ext uri="{BB962C8B-B14F-4D97-AF65-F5344CB8AC3E}">
        <p14:creationId xmlns:p14="http://schemas.microsoft.com/office/powerpoint/2010/main" val="139141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755424" y="1370013"/>
            <a:ext cx="3888000" cy="639762"/>
          </a:xfrm>
        </p:spPr>
        <p:txBody>
          <a:bodyPr anchor="b"/>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5424" y="2103904"/>
            <a:ext cx="3888000" cy="362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73413" y="1370013"/>
            <a:ext cx="3888000" cy="639762"/>
          </a:xfrm>
        </p:spPr>
        <p:txBody>
          <a:bodyPr anchor="b"/>
          <a:lstStyle>
            <a:lvl1pPr marL="0" indent="0">
              <a:lnSpc>
                <a:spcPct val="85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413" y="2103904"/>
            <a:ext cx="3888000" cy="362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EEF74DAB-4106-4122-8785-785A7F433DA9}" type="datetimeFigureOut">
              <a:rPr lang="en-GB"/>
              <a:pPr>
                <a:defRPr/>
              </a:pPr>
              <a:t>26/11/16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E550EB9D-D066-48E4-82C1-29EF027FAA49}" type="slidenum">
              <a:rPr lang="en-GB"/>
              <a:pPr>
                <a:defRPr/>
              </a:pPr>
              <a:t>‹Nr.›</a:t>
            </a:fld>
            <a:endParaRPr lang="en-GB"/>
          </a:p>
        </p:txBody>
      </p:sp>
    </p:spTree>
    <p:extLst>
      <p:ext uri="{BB962C8B-B14F-4D97-AF65-F5344CB8AC3E}">
        <p14:creationId xmlns:p14="http://schemas.microsoft.com/office/powerpoint/2010/main" val="391330543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a:defRPr/>
            </a:lvl1pPr>
          </a:lstStyle>
          <a:p>
            <a:fld id="{8BCA9B40-353D-4CA0-B3CF-1D28B69253B8}"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0403763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a:lvl1pPr>
          </a:lstStyle>
          <a:p>
            <a:fld id="{D9B0571F-806B-41E2-891B-C7BA5ADAC059}"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2192334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a:defRPr/>
            </a:lvl1pPr>
          </a:lstStyle>
          <a:p>
            <a:fld id="{E4746DE5-EBFA-4D54-944E-2F8980D1EB3C}"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7467002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70224624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1716184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0018549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133069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6437170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8983785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00868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88810684-8AA8-434D-8381-EEA51E73F4C1}" type="datetimeFigureOut">
              <a:rPr lang="en-GB"/>
              <a:pPr>
                <a:defRPr/>
              </a:pPr>
              <a:t>26/11/16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6F2434C7-91EA-41BA-8BFF-27140A0BB601}" type="slidenum">
              <a:rPr lang="en-GB"/>
              <a:pPr>
                <a:defRPr/>
              </a:pPr>
              <a:t>‹Nr.›</a:t>
            </a:fld>
            <a:endParaRPr lang="en-GB"/>
          </a:p>
        </p:txBody>
      </p:sp>
    </p:spTree>
    <p:extLst>
      <p:ext uri="{BB962C8B-B14F-4D97-AF65-F5344CB8AC3E}">
        <p14:creationId xmlns:p14="http://schemas.microsoft.com/office/powerpoint/2010/main" val="21690718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46168331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689815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5426271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493252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5" name="Shape 5"/>
          <p:cNvSpPr>
            <a:spLocks noGrp="1"/>
          </p:cNvSpPr>
          <p:nvPr>
            <p:ph type="title"/>
          </p:nvPr>
        </p:nvSpPr>
        <p:spPr>
          <a:xfrm>
            <a:off x="892971" y="1151930"/>
            <a:ext cx="7358063" cy="2321719"/>
          </a:xfrm>
          <a:prstGeom prst="rect">
            <a:avLst/>
          </a:prstGeom>
        </p:spPr>
        <p:txBody>
          <a:bodyPr anchor="b"/>
          <a:lstStyle/>
          <a:p>
            <a:pPr lvl="0">
              <a:defRPr sz="1800"/>
            </a:pPr>
            <a:r>
              <a:rPr sz="5600" dirty="0" err="1"/>
              <a:t>Texto</a:t>
            </a:r>
            <a:r>
              <a:rPr sz="5600" dirty="0"/>
              <a:t> del </a:t>
            </a:r>
            <a:r>
              <a:rPr sz="5600" dirty="0" err="1"/>
              <a:t>título</a:t>
            </a:r>
            <a:endParaRPr sz="5600" dirty="0"/>
          </a:p>
        </p:txBody>
      </p:sp>
      <p:sp>
        <p:nvSpPr>
          <p:cNvPr id="6" name="Shape 6"/>
          <p:cNvSpPr>
            <a:spLocks noGrp="1"/>
          </p:cNvSpPr>
          <p:nvPr>
            <p:ph type="body" idx="1"/>
          </p:nvPr>
        </p:nvSpPr>
        <p:spPr>
          <a:xfrm>
            <a:off x="892971" y="3536156"/>
            <a:ext cx="7358063" cy="794742"/>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pPr lvl="0">
              <a:defRPr sz="1800"/>
            </a:pPr>
            <a:r>
              <a:rPr sz="2200" dirty="0" err="1"/>
              <a:t>Nivel</a:t>
            </a:r>
            <a:r>
              <a:rPr sz="2200" dirty="0"/>
              <a:t> de </a:t>
            </a:r>
            <a:r>
              <a:rPr sz="2200" dirty="0" err="1"/>
              <a:t>texto</a:t>
            </a:r>
            <a:r>
              <a:rPr sz="2200" dirty="0"/>
              <a:t> 1</a:t>
            </a:r>
          </a:p>
          <a:p>
            <a:pPr lvl="1">
              <a:defRPr sz="1800"/>
            </a:pPr>
            <a:r>
              <a:rPr sz="2200" dirty="0" err="1"/>
              <a:t>Nivel</a:t>
            </a:r>
            <a:r>
              <a:rPr sz="2200" dirty="0"/>
              <a:t> de </a:t>
            </a:r>
            <a:r>
              <a:rPr sz="2200" dirty="0" err="1"/>
              <a:t>texto</a:t>
            </a:r>
            <a:r>
              <a:rPr sz="2200" dirty="0"/>
              <a:t> 2</a:t>
            </a:r>
          </a:p>
          <a:p>
            <a:pPr lvl="2">
              <a:defRPr sz="1800"/>
            </a:pPr>
            <a:r>
              <a:rPr sz="2200" dirty="0" err="1"/>
              <a:t>Nivel</a:t>
            </a:r>
            <a:r>
              <a:rPr sz="2200" dirty="0"/>
              <a:t> de </a:t>
            </a:r>
            <a:r>
              <a:rPr sz="2200" dirty="0" err="1"/>
              <a:t>texto</a:t>
            </a:r>
            <a:r>
              <a:rPr sz="2200" dirty="0"/>
              <a:t> 3</a:t>
            </a:r>
          </a:p>
          <a:p>
            <a:pPr lvl="3">
              <a:defRPr sz="1800"/>
            </a:pPr>
            <a:r>
              <a:rPr sz="2200" dirty="0" err="1"/>
              <a:t>Nivel</a:t>
            </a:r>
            <a:r>
              <a:rPr sz="2200" dirty="0"/>
              <a:t> de </a:t>
            </a:r>
            <a:r>
              <a:rPr sz="2200" dirty="0" err="1"/>
              <a:t>texto</a:t>
            </a:r>
            <a:r>
              <a:rPr sz="2200" dirty="0"/>
              <a:t> 4</a:t>
            </a:r>
          </a:p>
          <a:p>
            <a:pPr lvl="4">
              <a:defRPr sz="1800"/>
            </a:pPr>
            <a:r>
              <a:rPr sz="2200" dirty="0" err="1"/>
              <a:t>Nivel</a:t>
            </a:r>
            <a:r>
              <a:rPr sz="2200" dirty="0"/>
              <a:t> de </a:t>
            </a:r>
            <a:r>
              <a:rPr sz="2200" dirty="0" err="1"/>
              <a:t>texto</a:t>
            </a:r>
            <a:r>
              <a:rPr sz="2200" dirty="0"/>
              <a:t> 5</a:t>
            </a:r>
          </a:p>
        </p:txBody>
      </p:sp>
    </p:spTree>
    <p:extLst>
      <p:ext uri="{BB962C8B-B14F-4D97-AF65-F5344CB8AC3E}">
        <p14:creationId xmlns:p14="http://schemas.microsoft.com/office/powerpoint/2010/main" val="3591179424"/>
      </p:ext>
    </p:extLst>
  </p:cSld>
  <p:clrMapOvr>
    <a:masterClrMapping/>
  </p:clrMapOvr>
  <p:transition xmlns:p14="http://schemas.microsoft.com/office/powerpoint/2010/mai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71" y="4723805"/>
            <a:ext cx="7358063" cy="1000125"/>
          </a:xfrm>
          <a:prstGeom prst="rect">
            <a:avLst/>
          </a:prstGeom>
        </p:spPr>
        <p:txBody>
          <a:bodyPr anchor="b"/>
          <a:lstStyle/>
          <a:p>
            <a:pPr lvl="0">
              <a:defRPr sz="1800"/>
            </a:pPr>
            <a:r>
              <a:rPr sz="5600" dirty="0" err="1"/>
              <a:t>Texto</a:t>
            </a:r>
            <a:r>
              <a:rPr sz="5600" dirty="0"/>
              <a:t> del </a:t>
            </a:r>
            <a:r>
              <a:rPr sz="5600" dirty="0" err="1"/>
              <a:t>título</a:t>
            </a:r>
            <a:endParaRPr sz="5600" dirty="0"/>
          </a:p>
        </p:txBody>
      </p:sp>
      <p:sp>
        <p:nvSpPr>
          <p:cNvPr id="9" name="Shape 9"/>
          <p:cNvSpPr>
            <a:spLocks noGrp="1"/>
          </p:cNvSpPr>
          <p:nvPr>
            <p:ph type="body" idx="1"/>
          </p:nvPr>
        </p:nvSpPr>
        <p:spPr>
          <a:xfrm>
            <a:off x="892971" y="5759649"/>
            <a:ext cx="7358063" cy="794742"/>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pPr lvl="0">
              <a:defRPr sz="1800"/>
            </a:pPr>
            <a:r>
              <a:rPr sz="2200" dirty="0" err="1"/>
              <a:t>Nivel</a:t>
            </a:r>
            <a:r>
              <a:rPr sz="2200" dirty="0"/>
              <a:t> de </a:t>
            </a:r>
            <a:r>
              <a:rPr sz="2200" dirty="0" err="1"/>
              <a:t>texto</a:t>
            </a:r>
            <a:r>
              <a:rPr sz="2200" dirty="0"/>
              <a:t> 1</a:t>
            </a:r>
          </a:p>
          <a:p>
            <a:pPr lvl="1">
              <a:defRPr sz="1800"/>
            </a:pPr>
            <a:r>
              <a:rPr sz="2200" dirty="0" err="1"/>
              <a:t>Nivel</a:t>
            </a:r>
            <a:r>
              <a:rPr sz="2200" dirty="0"/>
              <a:t> de </a:t>
            </a:r>
            <a:r>
              <a:rPr sz="2200" dirty="0" err="1"/>
              <a:t>texto</a:t>
            </a:r>
            <a:r>
              <a:rPr sz="2200" dirty="0"/>
              <a:t> 2</a:t>
            </a:r>
          </a:p>
          <a:p>
            <a:pPr lvl="2">
              <a:defRPr sz="1800"/>
            </a:pPr>
            <a:r>
              <a:rPr sz="2200" dirty="0" err="1"/>
              <a:t>Nivel</a:t>
            </a:r>
            <a:r>
              <a:rPr sz="2200" dirty="0"/>
              <a:t> de </a:t>
            </a:r>
            <a:r>
              <a:rPr sz="2200" dirty="0" err="1"/>
              <a:t>texto</a:t>
            </a:r>
            <a:r>
              <a:rPr sz="2200" dirty="0"/>
              <a:t> 3</a:t>
            </a:r>
          </a:p>
          <a:p>
            <a:pPr lvl="3">
              <a:defRPr sz="1800"/>
            </a:pPr>
            <a:r>
              <a:rPr sz="2200" dirty="0" err="1"/>
              <a:t>Nivel</a:t>
            </a:r>
            <a:r>
              <a:rPr sz="2200" dirty="0"/>
              <a:t> de </a:t>
            </a:r>
            <a:r>
              <a:rPr sz="2200" dirty="0" err="1"/>
              <a:t>texto</a:t>
            </a:r>
            <a:r>
              <a:rPr sz="2200" dirty="0"/>
              <a:t> 4</a:t>
            </a:r>
          </a:p>
          <a:p>
            <a:pPr lvl="4">
              <a:defRPr sz="1800"/>
            </a:pPr>
            <a:r>
              <a:rPr sz="2200" dirty="0" err="1"/>
              <a:t>Nivel</a:t>
            </a:r>
            <a:r>
              <a:rPr sz="2200" dirty="0"/>
              <a:t> de </a:t>
            </a:r>
            <a:r>
              <a:rPr sz="2200" dirty="0" err="1"/>
              <a:t>texto</a:t>
            </a:r>
            <a:r>
              <a:rPr sz="2200" dirty="0"/>
              <a:t> 5</a:t>
            </a:r>
          </a:p>
        </p:txBody>
      </p:sp>
    </p:spTree>
    <p:extLst>
      <p:ext uri="{BB962C8B-B14F-4D97-AF65-F5344CB8AC3E}">
        <p14:creationId xmlns:p14="http://schemas.microsoft.com/office/powerpoint/2010/main" val="2378652953"/>
      </p:ext>
    </p:extLst>
  </p:cSld>
  <p:clrMapOvr>
    <a:masterClrMapping/>
  </p:clrMapOvr>
  <p:transition xmlns:p14="http://schemas.microsoft.com/office/powerpoint/2010/mai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6" y="446484"/>
            <a:ext cx="3750469" cy="2803922"/>
          </a:xfrm>
          <a:prstGeom prst="rect">
            <a:avLst/>
          </a:prstGeom>
        </p:spPr>
        <p:txBody>
          <a:bodyPr anchor="b"/>
          <a:lstStyle>
            <a:lvl1pPr>
              <a:defRPr sz="4200"/>
            </a:lvl1pPr>
          </a:lstStyle>
          <a:p>
            <a:pPr lvl="0">
              <a:defRPr sz="1800"/>
            </a:pPr>
            <a:r>
              <a:rPr sz="4200" dirty="0" err="1"/>
              <a:t>Texto</a:t>
            </a:r>
            <a:r>
              <a:rPr sz="4200" dirty="0"/>
              <a:t> del </a:t>
            </a:r>
            <a:r>
              <a:rPr sz="4200" dirty="0" err="1"/>
              <a:t>título</a:t>
            </a:r>
            <a:endParaRPr sz="4200" dirty="0"/>
          </a:p>
        </p:txBody>
      </p:sp>
      <p:sp>
        <p:nvSpPr>
          <p:cNvPr id="14" name="Shape 14"/>
          <p:cNvSpPr>
            <a:spLocks noGrp="1"/>
          </p:cNvSpPr>
          <p:nvPr>
            <p:ph type="body" idx="1"/>
          </p:nvPr>
        </p:nvSpPr>
        <p:spPr>
          <a:xfrm>
            <a:off x="669726" y="3348634"/>
            <a:ext cx="3750469" cy="2884289"/>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pPr lvl="0">
              <a:defRPr sz="1800"/>
            </a:pPr>
            <a:r>
              <a:rPr sz="2200" dirty="0" err="1"/>
              <a:t>Nivel</a:t>
            </a:r>
            <a:r>
              <a:rPr sz="2200" dirty="0"/>
              <a:t> de </a:t>
            </a:r>
            <a:r>
              <a:rPr sz="2200" dirty="0" err="1"/>
              <a:t>texto</a:t>
            </a:r>
            <a:r>
              <a:rPr sz="2200" dirty="0"/>
              <a:t> 1</a:t>
            </a:r>
          </a:p>
          <a:p>
            <a:pPr lvl="1">
              <a:defRPr sz="1800"/>
            </a:pPr>
            <a:r>
              <a:rPr sz="2200" dirty="0" err="1"/>
              <a:t>Nivel</a:t>
            </a:r>
            <a:r>
              <a:rPr sz="2200" dirty="0"/>
              <a:t> de </a:t>
            </a:r>
            <a:r>
              <a:rPr sz="2200" dirty="0" err="1"/>
              <a:t>texto</a:t>
            </a:r>
            <a:r>
              <a:rPr sz="2200" dirty="0"/>
              <a:t> 2</a:t>
            </a:r>
          </a:p>
          <a:p>
            <a:pPr lvl="2">
              <a:defRPr sz="1800"/>
            </a:pPr>
            <a:r>
              <a:rPr sz="2200" dirty="0" err="1"/>
              <a:t>Nivel</a:t>
            </a:r>
            <a:r>
              <a:rPr sz="2200" dirty="0"/>
              <a:t> de </a:t>
            </a:r>
            <a:r>
              <a:rPr sz="2200" dirty="0" err="1"/>
              <a:t>texto</a:t>
            </a:r>
            <a:r>
              <a:rPr sz="2200" dirty="0"/>
              <a:t> 3</a:t>
            </a:r>
          </a:p>
          <a:p>
            <a:pPr lvl="3">
              <a:defRPr sz="1800"/>
            </a:pPr>
            <a:r>
              <a:rPr sz="2200" dirty="0" err="1"/>
              <a:t>Nivel</a:t>
            </a:r>
            <a:r>
              <a:rPr sz="2200" dirty="0"/>
              <a:t> de </a:t>
            </a:r>
            <a:r>
              <a:rPr sz="2200" dirty="0" err="1"/>
              <a:t>texto</a:t>
            </a:r>
            <a:r>
              <a:rPr sz="2200" dirty="0"/>
              <a:t> 4</a:t>
            </a:r>
          </a:p>
          <a:p>
            <a:pPr lvl="4">
              <a:defRPr sz="1800"/>
            </a:pPr>
            <a:r>
              <a:rPr sz="2200" dirty="0" err="1"/>
              <a:t>Nivel</a:t>
            </a:r>
            <a:r>
              <a:rPr sz="2200" dirty="0"/>
              <a:t> de </a:t>
            </a:r>
            <a:r>
              <a:rPr sz="2200" dirty="0" err="1"/>
              <a:t>texto</a:t>
            </a:r>
            <a:r>
              <a:rPr sz="2200" dirty="0"/>
              <a:t> 5</a:t>
            </a:r>
          </a:p>
        </p:txBody>
      </p:sp>
    </p:spTree>
    <p:extLst>
      <p:ext uri="{BB962C8B-B14F-4D97-AF65-F5344CB8AC3E}">
        <p14:creationId xmlns:p14="http://schemas.microsoft.com/office/powerpoint/2010/main" val="2224643516"/>
      </p:ext>
    </p:extLst>
  </p:cSld>
  <p:clrMapOvr>
    <a:masterClrMapping/>
  </p:clrMapOvr>
  <p:transition xmlns:p14="http://schemas.microsoft.com/office/powerpoint/2010/mai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dirty="0" err="1"/>
              <a:t>Texto</a:t>
            </a:r>
            <a:r>
              <a:rPr sz="5600" dirty="0"/>
              <a:t> del </a:t>
            </a:r>
            <a:r>
              <a:rPr sz="5600" dirty="0" err="1"/>
              <a:t>título</a:t>
            </a:r>
            <a:endParaRPr sz="5600" dirty="0"/>
          </a:p>
        </p:txBody>
      </p:sp>
      <p:sp>
        <p:nvSpPr>
          <p:cNvPr id="19" name="Shape 19"/>
          <p:cNvSpPr>
            <a:spLocks noGrp="1"/>
          </p:cNvSpPr>
          <p:nvPr>
            <p:ph type="body" idx="1"/>
          </p:nvPr>
        </p:nvSpPr>
        <p:spPr>
          <a:prstGeom prst="rect">
            <a:avLst/>
          </a:prstGeom>
        </p:spPr>
        <p:txBody>
          <a:bodyPr/>
          <a:lstStyle/>
          <a:p>
            <a:pPr lvl="0">
              <a:defRPr sz="1800"/>
            </a:pPr>
            <a:r>
              <a:rPr sz="2500" dirty="0" err="1"/>
              <a:t>Nivel</a:t>
            </a:r>
            <a:r>
              <a:rPr sz="2500" dirty="0"/>
              <a:t> de </a:t>
            </a:r>
            <a:r>
              <a:rPr sz="2500" dirty="0" err="1"/>
              <a:t>texto</a:t>
            </a:r>
            <a:r>
              <a:rPr sz="2500" dirty="0"/>
              <a:t> 1</a:t>
            </a:r>
          </a:p>
          <a:p>
            <a:pPr lvl="1">
              <a:defRPr sz="1800"/>
            </a:pPr>
            <a:r>
              <a:rPr sz="2500" dirty="0" err="1"/>
              <a:t>Nivel</a:t>
            </a:r>
            <a:r>
              <a:rPr sz="2500" dirty="0"/>
              <a:t> de </a:t>
            </a:r>
            <a:r>
              <a:rPr sz="2500" dirty="0" err="1"/>
              <a:t>texto</a:t>
            </a:r>
            <a:r>
              <a:rPr sz="2500" dirty="0"/>
              <a:t> 2</a:t>
            </a:r>
          </a:p>
          <a:p>
            <a:pPr lvl="2">
              <a:defRPr sz="1800"/>
            </a:pPr>
            <a:r>
              <a:rPr sz="2500" dirty="0" err="1"/>
              <a:t>Nivel</a:t>
            </a:r>
            <a:r>
              <a:rPr sz="2500" dirty="0"/>
              <a:t> de </a:t>
            </a:r>
            <a:r>
              <a:rPr sz="2500" dirty="0" err="1"/>
              <a:t>texto</a:t>
            </a:r>
            <a:r>
              <a:rPr sz="2500" dirty="0"/>
              <a:t> 3</a:t>
            </a:r>
          </a:p>
          <a:p>
            <a:pPr lvl="3">
              <a:defRPr sz="1800"/>
            </a:pPr>
            <a:r>
              <a:rPr sz="2500" dirty="0" err="1"/>
              <a:t>Nivel</a:t>
            </a:r>
            <a:r>
              <a:rPr sz="2500" dirty="0"/>
              <a:t> de </a:t>
            </a:r>
            <a:r>
              <a:rPr sz="2500" dirty="0" err="1"/>
              <a:t>texto</a:t>
            </a:r>
            <a:r>
              <a:rPr sz="2500" dirty="0"/>
              <a:t> 4</a:t>
            </a:r>
          </a:p>
          <a:p>
            <a:pPr lvl="4">
              <a:defRPr sz="1800"/>
            </a:pPr>
            <a:r>
              <a:rPr sz="2500" dirty="0" err="1"/>
              <a:t>Nivel</a:t>
            </a:r>
            <a:r>
              <a:rPr sz="2500" dirty="0"/>
              <a:t> de </a:t>
            </a:r>
            <a:r>
              <a:rPr sz="2500" dirty="0" err="1"/>
              <a:t>texto</a:t>
            </a:r>
            <a:r>
              <a:rPr sz="2500" dirty="0"/>
              <a:t> 5</a:t>
            </a:r>
          </a:p>
        </p:txBody>
      </p:sp>
    </p:spTree>
    <p:extLst>
      <p:ext uri="{BB962C8B-B14F-4D97-AF65-F5344CB8AC3E}">
        <p14:creationId xmlns:p14="http://schemas.microsoft.com/office/powerpoint/2010/main" val="707069242"/>
      </p:ext>
    </p:extLst>
  </p:cSld>
  <p:clrMapOvr>
    <a:masterClrMapping/>
  </p:clrMapOvr>
  <p:transition xmlns:p14="http://schemas.microsoft.com/office/powerpoint/2010/mai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dirty="0" err="1"/>
              <a:t>Texto</a:t>
            </a:r>
            <a:r>
              <a:rPr sz="5600" dirty="0"/>
              <a:t> del </a:t>
            </a:r>
            <a:r>
              <a:rPr sz="5600" dirty="0" err="1"/>
              <a:t>título</a:t>
            </a:r>
            <a:endParaRPr sz="5600" dirty="0"/>
          </a:p>
        </p:txBody>
      </p:sp>
      <p:sp>
        <p:nvSpPr>
          <p:cNvPr id="22" name="Shape 22"/>
          <p:cNvSpPr>
            <a:spLocks noGrp="1"/>
          </p:cNvSpPr>
          <p:nvPr>
            <p:ph type="body" idx="1"/>
          </p:nvPr>
        </p:nvSpPr>
        <p:spPr>
          <a:xfrm>
            <a:off x="669726" y="1830588"/>
            <a:ext cx="3750469" cy="4420195"/>
          </a:xfrm>
          <a:prstGeom prst="rect">
            <a:avLst/>
          </a:prstGeom>
        </p:spPr>
        <p:txBody>
          <a:bodyPr/>
          <a:lstStyle>
            <a:lvl1pPr marL="241068" indent="-241068">
              <a:spcBef>
                <a:spcPts val="2250"/>
              </a:spcBef>
              <a:defRPr sz="2000"/>
            </a:lvl1pPr>
            <a:lvl2pPr marL="482136" indent="-241068">
              <a:spcBef>
                <a:spcPts val="2250"/>
              </a:spcBef>
              <a:defRPr sz="2000"/>
            </a:lvl2pPr>
            <a:lvl3pPr marL="723205" indent="-241068">
              <a:spcBef>
                <a:spcPts val="2250"/>
              </a:spcBef>
              <a:defRPr sz="2000"/>
            </a:lvl3pPr>
            <a:lvl4pPr marL="964274" indent="-241068">
              <a:spcBef>
                <a:spcPts val="2250"/>
              </a:spcBef>
              <a:defRPr sz="2000"/>
            </a:lvl4pPr>
            <a:lvl5pPr marL="1205341" indent="-241068">
              <a:spcBef>
                <a:spcPts val="2250"/>
              </a:spcBef>
              <a:defRPr sz="2000"/>
            </a:lvl5pPr>
          </a:lstStyle>
          <a:p>
            <a:pPr lvl="0">
              <a:defRPr sz="1800"/>
            </a:pPr>
            <a:r>
              <a:rPr sz="2000" dirty="0" err="1"/>
              <a:t>Nivel</a:t>
            </a:r>
            <a:r>
              <a:rPr sz="2000" dirty="0"/>
              <a:t> de </a:t>
            </a:r>
            <a:r>
              <a:rPr sz="2000" dirty="0" err="1"/>
              <a:t>texto</a:t>
            </a:r>
            <a:r>
              <a:rPr sz="2000" dirty="0"/>
              <a:t> 1</a:t>
            </a:r>
          </a:p>
          <a:p>
            <a:pPr lvl="1">
              <a:defRPr sz="1800"/>
            </a:pPr>
            <a:r>
              <a:rPr sz="2000" dirty="0" err="1"/>
              <a:t>Nivel</a:t>
            </a:r>
            <a:r>
              <a:rPr sz="2000" dirty="0"/>
              <a:t> de </a:t>
            </a:r>
            <a:r>
              <a:rPr sz="2000" dirty="0" err="1"/>
              <a:t>texto</a:t>
            </a:r>
            <a:r>
              <a:rPr sz="2000" dirty="0"/>
              <a:t> 2</a:t>
            </a:r>
          </a:p>
          <a:p>
            <a:pPr lvl="2">
              <a:defRPr sz="1800"/>
            </a:pPr>
            <a:r>
              <a:rPr sz="2000" dirty="0" err="1"/>
              <a:t>Nivel</a:t>
            </a:r>
            <a:r>
              <a:rPr sz="2000" dirty="0"/>
              <a:t> de </a:t>
            </a:r>
            <a:r>
              <a:rPr sz="2000" dirty="0" err="1"/>
              <a:t>texto</a:t>
            </a:r>
            <a:r>
              <a:rPr sz="2000" dirty="0"/>
              <a:t> 3</a:t>
            </a:r>
          </a:p>
          <a:p>
            <a:pPr lvl="3">
              <a:defRPr sz="1800"/>
            </a:pPr>
            <a:r>
              <a:rPr sz="2000" dirty="0" err="1"/>
              <a:t>Nivel</a:t>
            </a:r>
            <a:r>
              <a:rPr sz="2000" dirty="0"/>
              <a:t> de </a:t>
            </a:r>
            <a:r>
              <a:rPr sz="2000" dirty="0" err="1"/>
              <a:t>texto</a:t>
            </a:r>
            <a:r>
              <a:rPr sz="2000" dirty="0"/>
              <a:t> 4</a:t>
            </a:r>
          </a:p>
          <a:p>
            <a:pPr lvl="4">
              <a:defRPr sz="1800"/>
            </a:pPr>
            <a:r>
              <a:rPr sz="2000" dirty="0" err="1"/>
              <a:t>Nivel</a:t>
            </a:r>
            <a:r>
              <a:rPr sz="2000" dirty="0"/>
              <a:t> de </a:t>
            </a:r>
            <a:r>
              <a:rPr sz="2000" dirty="0" err="1"/>
              <a:t>texto</a:t>
            </a:r>
            <a:r>
              <a:rPr sz="2000" dirty="0"/>
              <a:t> 5</a:t>
            </a:r>
          </a:p>
        </p:txBody>
      </p:sp>
    </p:spTree>
    <p:extLst>
      <p:ext uri="{BB962C8B-B14F-4D97-AF65-F5344CB8AC3E}">
        <p14:creationId xmlns:p14="http://schemas.microsoft.com/office/powerpoint/2010/main" val="3648278849"/>
      </p:ext>
    </p:extLst>
  </p:cSld>
  <p:clrMapOvr>
    <a:masterClrMapping/>
  </p:clrMapOvr>
  <p:transition xmlns:p14="http://schemas.microsoft.com/office/powerpoint/2010/mai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24" name="Shape 24"/>
          <p:cNvSpPr>
            <a:spLocks noGrp="1"/>
          </p:cNvSpPr>
          <p:nvPr>
            <p:ph type="body" idx="1"/>
          </p:nvPr>
        </p:nvSpPr>
        <p:spPr>
          <a:xfrm>
            <a:off x="669727" y="892971"/>
            <a:ext cx="7804547" cy="5072063"/>
          </a:xfrm>
          <a:prstGeom prst="rect">
            <a:avLst/>
          </a:prstGeom>
        </p:spPr>
        <p:txBody>
          <a:bodyPr/>
          <a:lstStyle/>
          <a:p>
            <a:pPr lvl="0">
              <a:defRPr sz="1800"/>
            </a:pPr>
            <a:r>
              <a:rPr sz="2500" dirty="0" err="1"/>
              <a:t>Nivel</a:t>
            </a:r>
            <a:r>
              <a:rPr sz="2500" dirty="0"/>
              <a:t> de </a:t>
            </a:r>
            <a:r>
              <a:rPr sz="2500" dirty="0" err="1"/>
              <a:t>texto</a:t>
            </a:r>
            <a:r>
              <a:rPr sz="2500" dirty="0"/>
              <a:t> 1</a:t>
            </a:r>
          </a:p>
          <a:p>
            <a:pPr lvl="1">
              <a:defRPr sz="1800"/>
            </a:pPr>
            <a:r>
              <a:rPr sz="2500" dirty="0" err="1"/>
              <a:t>Nivel</a:t>
            </a:r>
            <a:r>
              <a:rPr sz="2500" dirty="0"/>
              <a:t> de </a:t>
            </a:r>
            <a:r>
              <a:rPr sz="2500" dirty="0" err="1"/>
              <a:t>texto</a:t>
            </a:r>
            <a:r>
              <a:rPr sz="2500" dirty="0"/>
              <a:t> 2</a:t>
            </a:r>
          </a:p>
          <a:p>
            <a:pPr lvl="2">
              <a:defRPr sz="1800"/>
            </a:pPr>
            <a:r>
              <a:rPr sz="2500" dirty="0" err="1"/>
              <a:t>Nivel</a:t>
            </a:r>
            <a:r>
              <a:rPr sz="2500" dirty="0"/>
              <a:t> de </a:t>
            </a:r>
            <a:r>
              <a:rPr sz="2500" dirty="0" err="1"/>
              <a:t>texto</a:t>
            </a:r>
            <a:r>
              <a:rPr sz="2500" dirty="0"/>
              <a:t> 3</a:t>
            </a:r>
          </a:p>
          <a:p>
            <a:pPr lvl="3">
              <a:defRPr sz="1800"/>
            </a:pPr>
            <a:r>
              <a:rPr sz="2500" dirty="0" err="1"/>
              <a:t>Nivel</a:t>
            </a:r>
            <a:r>
              <a:rPr sz="2500" dirty="0"/>
              <a:t> de </a:t>
            </a:r>
            <a:r>
              <a:rPr sz="2500" dirty="0" err="1"/>
              <a:t>texto</a:t>
            </a:r>
            <a:r>
              <a:rPr sz="2500" dirty="0"/>
              <a:t> 4</a:t>
            </a:r>
          </a:p>
          <a:p>
            <a:pPr lvl="4">
              <a:defRPr sz="1800"/>
            </a:pPr>
            <a:r>
              <a:rPr sz="2500" dirty="0" err="1"/>
              <a:t>Nivel</a:t>
            </a:r>
            <a:r>
              <a:rPr sz="2500" dirty="0"/>
              <a:t> de </a:t>
            </a:r>
            <a:r>
              <a:rPr sz="2500" dirty="0" err="1"/>
              <a:t>texto</a:t>
            </a:r>
            <a:r>
              <a:rPr sz="2500" dirty="0"/>
              <a:t> 5</a:t>
            </a:r>
          </a:p>
        </p:txBody>
      </p:sp>
    </p:spTree>
    <p:extLst>
      <p:ext uri="{BB962C8B-B14F-4D97-AF65-F5344CB8AC3E}">
        <p14:creationId xmlns:p14="http://schemas.microsoft.com/office/powerpoint/2010/main" val="3432781565"/>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35FB624F-2517-41DF-B151-A9FE3CF8197D}" type="datetimeFigureOut">
              <a:rPr lang="en-GB"/>
              <a:pPr>
                <a:defRPr/>
              </a:pPr>
              <a:t>26/11/16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5028D73D-504F-48E5-8429-1051ECD6BA5A}" type="slidenum">
              <a:rPr lang="en-GB"/>
              <a:pPr>
                <a:defRPr/>
              </a:pPr>
              <a:t>‹Nr.›</a:t>
            </a:fld>
            <a:endParaRPr lang="en-GB"/>
          </a:p>
        </p:txBody>
      </p:sp>
    </p:spTree>
    <p:extLst>
      <p:ext uri="{BB962C8B-B14F-4D97-AF65-F5344CB8AC3E}">
        <p14:creationId xmlns:p14="http://schemas.microsoft.com/office/powerpoint/2010/main" val="668153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92428"/>
      </p:ext>
    </p:extLst>
  </p:cSld>
  <p:clrMapOvr>
    <a:masterClrMapping/>
  </p:clrMapOvr>
  <p:transition xmlns:p14="http://schemas.microsoft.com/office/powerpoint/2010/mai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775073"/>
      </p:ext>
    </p:extLst>
  </p:cSld>
  <p:clrMapOvr>
    <a:masterClrMapping/>
  </p:clrMapOvr>
  <p:transition xmlns:p14="http://schemas.microsoft.com/office/powerpoint/2010/mai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2"/>
            <a:ext cx="2133600" cy="365125"/>
          </a:xfrm>
          <a:prstGeom prst="rect">
            <a:avLst/>
          </a:prstGeom>
        </p:spPr>
        <p:txBody>
          <a:bodyPr/>
          <a:lstStyle/>
          <a:p>
            <a:pPr defTabSz="914306"/>
            <a:fld id="{7A847CFC-816F-41D0-AAC0-9BF4FEBC753E}" type="datetimeFigureOut">
              <a:rPr lang="es-ES" smtClean="0">
                <a:solidFill>
                  <a:srgbClr val="000000"/>
                </a:solidFill>
                <a:latin typeface="Helvetica Light"/>
                <a:ea typeface="Helvetica Light"/>
                <a:cs typeface="Helvetica Light"/>
              </a:rPr>
              <a:pPr defTabSz="914306"/>
              <a:t>26/11/16</a:t>
            </a:fld>
            <a:endParaRPr lang="es-ES">
              <a:solidFill>
                <a:srgbClr val="000000"/>
              </a:solidFill>
              <a:latin typeface="Helvetica Light"/>
              <a:ea typeface="Helvetica Light"/>
              <a:cs typeface="Helvetica Light"/>
            </a:endParaRPr>
          </a:p>
        </p:txBody>
      </p:sp>
      <p:sp>
        <p:nvSpPr>
          <p:cNvPr id="5" name="4 Marcador de pie de página"/>
          <p:cNvSpPr>
            <a:spLocks noGrp="1"/>
          </p:cNvSpPr>
          <p:nvPr>
            <p:ph type="ftr" sz="quarter" idx="11"/>
          </p:nvPr>
        </p:nvSpPr>
        <p:spPr>
          <a:xfrm>
            <a:off x="3124201" y="6356352"/>
            <a:ext cx="2895600" cy="365125"/>
          </a:xfrm>
          <a:prstGeom prst="rect">
            <a:avLst/>
          </a:prstGeom>
        </p:spPr>
        <p:txBody>
          <a:bodyPr/>
          <a:lstStyle/>
          <a:p>
            <a:pPr defTabSz="914306"/>
            <a:endParaRPr lang="es-ES">
              <a:solidFill>
                <a:srgbClr val="000000"/>
              </a:solidFill>
              <a:latin typeface="Helvetica Light"/>
              <a:ea typeface="Helvetica Light"/>
              <a:cs typeface="Helvetica Light"/>
            </a:endParaRPr>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pPr defTabSz="914306"/>
            <a:fld id="{132FADFE-3B8F-471C-ABF0-DBC7717ECBBC}" type="slidenum">
              <a:rPr lang="es-ES" smtClean="0">
                <a:solidFill>
                  <a:srgbClr val="000000"/>
                </a:solidFill>
                <a:latin typeface="Helvetica Light"/>
                <a:ea typeface="Helvetica Light"/>
                <a:cs typeface="Helvetica Light"/>
              </a:rPr>
              <a:pPr defTabSz="914306"/>
              <a:t>‹Nr.›</a:t>
            </a:fld>
            <a:endParaRPr lang="es-ES">
              <a:solidFill>
                <a:srgbClr val="000000"/>
              </a:solidFill>
              <a:latin typeface="Helvetica Light"/>
              <a:ea typeface="Helvetica Light"/>
              <a:cs typeface="Helvetica Light"/>
            </a:endParaRPr>
          </a:p>
        </p:txBody>
      </p:sp>
    </p:spTree>
    <p:extLst>
      <p:ext uri="{BB962C8B-B14F-4D97-AF65-F5344CB8AC3E}">
        <p14:creationId xmlns:p14="http://schemas.microsoft.com/office/powerpoint/2010/main" val="23928668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274188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6097164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71422004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157074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711354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4804003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669826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7238" y="5316589"/>
            <a:ext cx="5486400" cy="414286"/>
          </a:xfrm>
        </p:spPr>
        <p:txBody>
          <a:bodyPr/>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757238" y="564589"/>
            <a:ext cx="7992000" cy="4752000"/>
          </a:xfrm>
        </p:spPr>
        <p:txBody>
          <a:bodyPr rtlCol="0">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757238" y="581155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3E4EE533-74A8-43D8-9E0A-911C1D2E07B0}" type="datetimeFigureOut">
              <a:rPr lang="en-GB"/>
              <a:pPr>
                <a:defRPr/>
              </a:pPr>
              <a:t>26/11/16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Arial" pitchFamily="34" charset="0"/>
                <a:ea typeface="ＭＳ Ｐゴシック" pitchFamily="34" charset="-128"/>
              </a:defRPr>
            </a:lvl1pPr>
          </a:lstStyle>
          <a:p>
            <a:pPr>
              <a:defRPr/>
            </a:pPr>
            <a:fld id="{322FF538-4E90-472F-BBE7-77854D137C2F}" type="slidenum">
              <a:rPr lang="en-GB"/>
              <a:pPr>
                <a:defRPr/>
              </a:pPr>
              <a:t>‹Nr.›</a:t>
            </a:fld>
            <a:endParaRPr lang="en-GB"/>
          </a:p>
        </p:txBody>
      </p:sp>
    </p:spTree>
    <p:extLst>
      <p:ext uri="{BB962C8B-B14F-4D97-AF65-F5344CB8AC3E}">
        <p14:creationId xmlns:p14="http://schemas.microsoft.com/office/powerpoint/2010/main" val="27272189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3964863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9282485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0162434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85A15AC-E89F-4A47-A871-B820BD35E1A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73C65022-6C1E-424B-8AB9-EA809D0AF3EB}"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033466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339652143"/>
      </p:ext>
    </p:extLst>
  </p:cSld>
  <p:clrMapOvr>
    <a:masterClrMapping/>
  </p:clrMapOvr>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4080496674"/>
      </p:ext>
    </p:extLst>
  </p:cSld>
  <p:clrMapOvr>
    <a:masterClrMapping/>
  </p:clrMapOvr>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651586695"/>
      </p:ext>
    </p:extLst>
  </p:cSld>
  <p:clrMapOvr>
    <a:masterClrMapping/>
  </p:clrMapOvr>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740000059"/>
      </p:ext>
    </p:extLst>
  </p:cSld>
  <p:clrMapOvr>
    <a:masterClrMapping/>
  </p:clrMapOvr>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784190058"/>
      </p:ext>
    </p:extLst>
  </p:cSld>
  <p:clrMapOvr>
    <a:masterClrMapping/>
  </p:clrMapOvr>
  <p:timing>
    <p:tnLst>
      <p:par>
        <p:cTn xmlns:p14="http://schemas.microsoft.com/office/powerpoint/2010/mai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74848908"/>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57200" y="5975684"/>
            <a:ext cx="7239000" cy="228600"/>
          </a:xfrm>
        </p:spPr>
        <p:txBody>
          <a:bodyPr anchor="b">
            <a:noAutofit/>
          </a:bodyPr>
          <a:lstStyle>
            <a:lvl1pPr marL="0" indent="0">
              <a:buNone/>
              <a:defRPr sz="1000"/>
            </a:lvl1pPr>
          </a:lstStyle>
          <a:p>
            <a:pPr lvl="0"/>
            <a:endParaRPr lang="en-GB" dirty="0"/>
          </a:p>
        </p:txBody>
      </p:sp>
    </p:spTree>
    <p:extLst>
      <p:ext uri="{BB962C8B-B14F-4D97-AF65-F5344CB8AC3E}">
        <p14:creationId xmlns:p14="http://schemas.microsoft.com/office/powerpoint/2010/main" val="33887947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305413475"/>
      </p:ext>
    </p:extLst>
  </p:cSld>
  <p:clrMapOvr>
    <a:masterClrMapping/>
  </p:clrMapOvr>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841822713"/>
      </p:ext>
    </p:extLst>
  </p:cSld>
  <p:clrMapOvr>
    <a:masterClrMapping/>
  </p:clrMapOvr>
  <p:timing>
    <p:tnLst>
      <p:par>
        <p:cTn xmlns:p14="http://schemas.microsoft.com/office/powerpoint/2010/mai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25322729"/>
      </p:ext>
    </p:extLst>
  </p:cSld>
  <p:clrMapOvr>
    <a:masterClrMapping/>
  </p:clrMapOvr>
  <p:timing>
    <p:tnLst>
      <p:par>
        <p:cTn xmlns:p14="http://schemas.microsoft.com/office/powerpoint/2010/mai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851483469"/>
      </p:ext>
    </p:extLst>
  </p:cSld>
  <p:clrMapOvr>
    <a:masterClrMapping/>
  </p:clrMapOvr>
  <p:timing>
    <p:tnLst>
      <p:par>
        <p:cTn xmlns:p14="http://schemas.microsoft.com/office/powerpoint/2010/mai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069022622"/>
      </p:ext>
    </p:extLst>
  </p:cSld>
  <p:clrMapOvr>
    <a:masterClrMapping/>
  </p:clrMapOvr>
  <p:timing>
    <p:tnLst>
      <p:par>
        <p:cTn xmlns:p14="http://schemas.microsoft.com/office/powerpoint/2010/mai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723982741"/>
      </p:ext>
    </p:extLst>
  </p:cSld>
  <p:clrMapOvr>
    <a:masterClrMapping/>
  </p:clrMapOvr>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74683764"/>
      </p:ext>
    </p:extLst>
  </p:cSld>
  <p:clrMapOvr>
    <a:masterClrMapping/>
  </p:clrMapOvr>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74794133"/>
      </p:ext>
    </p:extLst>
  </p:cSld>
  <p:clrMapOvr>
    <a:masterClrMapping/>
  </p:clrMapOvr>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199365592"/>
      </p:ext>
    </p:extLst>
  </p:cSld>
  <p:clrMapOvr>
    <a:masterClrMapping/>
  </p:clrMapOvr>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400147289"/>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8" descr="ribbons.tiff"/>
          <p:cNvPicPr>
            <a:picLocks noChangeAspect="1"/>
          </p:cNvPicPr>
          <p:nvPr userDrawn="1"/>
        </p:nvPicPr>
        <p:blipFill>
          <a:blip r:embed="rId2" cstate="print"/>
          <a:srcRect/>
          <a:stretch>
            <a:fillRect/>
          </a:stretch>
        </p:blipFill>
        <p:spPr bwMode="auto">
          <a:xfrm>
            <a:off x="-1588" y="0"/>
            <a:ext cx="8027988" cy="5080000"/>
          </a:xfrm>
          <a:prstGeom prst="rect">
            <a:avLst/>
          </a:prstGeom>
          <a:noFill/>
          <a:ln w="9525">
            <a:noFill/>
            <a:miter lim="800000"/>
            <a:headEnd/>
            <a:tailEnd/>
          </a:ln>
        </p:spPr>
      </p:pic>
      <p:pic>
        <p:nvPicPr>
          <p:cNvPr id="5" name="Picture 101"/>
          <p:cNvPicPr>
            <a:picLocks noChangeAspect="1" noChangeArrowheads="1"/>
          </p:cNvPicPr>
          <p:nvPr userDrawn="1"/>
        </p:nvPicPr>
        <p:blipFill>
          <a:blip r:embed="rId3" cstate="print"/>
          <a:srcRect/>
          <a:stretch>
            <a:fillRect/>
          </a:stretch>
        </p:blipFill>
        <p:spPr bwMode="gray">
          <a:xfrm>
            <a:off x="0" y="5462588"/>
            <a:ext cx="9142413" cy="381000"/>
          </a:xfrm>
          <a:prstGeom prst="rect">
            <a:avLst/>
          </a:prstGeom>
          <a:noFill/>
          <a:ln w="9525">
            <a:noFill/>
            <a:miter lim="800000"/>
            <a:headEnd/>
            <a:tailEnd/>
          </a:ln>
        </p:spPr>
      </p:pic>
      <p:pic>
        <p:nvPicPr>
          <p:cNvPr id="6" name="Picture 8"/>
          <p:cNvPicPr>
            <a:picLocks noChangeAspect="1" noChangeArrowheads="1"/>
          </p:cNvPicPr>
          <p:nvPr userDrawn="1"/>
        </p:nvPicPr>
        <p:blipFill>
          <a:blip r:embed="rId4" cstate="print"/>
          <a:srcRect/>
          <a:stretch>
            <a:fillRect/>
          </a:stretch>
        </p:blipFill>
        <p:spPr bwMode="auto">
          <a:xfrm>
            <a:off x="5580063" y="6069013"/>
            <a:ext cx="2919412" cy="509587"/>
          </a:xfrm>
          <a:prstGeom prst="rect">
            <a:avLst/>
          </a:prstGeom>
          <a:noFill/>
          <a:ln w="9525">
            <a:noFill/>
            <a:miter lim="800000"/>
            <a:headEnd/>
            <a:tailEnd/>
          </a:ln>
        </p:spPr>
      </p:pic>
      <p:sp>
        <p:nvSpPr>
          <p:cNvPr id="2" name="Title 1"/>
          <p:cNvSpPr>
            <a:spLocks noGrp="1"/>
          </p:cNvSpPr>
          <p:nvPr>
            <p:ph type="title"/>
          </p:nvPr>
        </p:nvSpPr>
        <p:spPr>
          <a:xfrm>
            <a:off x="3437467" y="3217333"/>
            <a:ext cx="5057246" cy="1362075"/>
          </a:xfrm>
        </p:spPr>
        <p:txBody>
          <a:bodyPr>
            <a:normAutofit/>
          </a:bodyPr>
          <a:lstStyle>
            <a:lvl1pPr algn="r">
              <a:defRPr sz="3600" b="1" cap="none"/>
            </a:lvl1pPr>
          </a:lstStyle>
          <a:p>
            <a:r>
              <a:rPr lang="en-GB" dirty="0" smtClean="0"/>
              <a:t>Click to edit Master title style</a:t>
            </a:r>
            <a:endParaRPr lang="en-US" dirty="0"/>
          </a:p>
        </p:txBody>
      </p:sp>
      <p:sp>
        <p:nvSpPr>
          <p:cNvPr id="3" name="Text Placeholder 2"/>
          <p:cNvSpPr>
            <a:spLocks noGrp="1"/>
          </p:cNvSpPr>
          <p:nvPr>
            <p:ph type="body" idx="1"/>
          </p:nvPr>
        </p:nvSpPr>
        <p:spPr>
          <a:xfrm>
            <a:off x="722313" y="4712189"/>
            <a:ext cx="7772400" cy="1500187"/>
          </a:xfrm>
        </p:spPr>
        <p:txBody>
          <a:bodyPr/>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Tree>
    <p:extLst>
      <p:ext uri="{BB962C8B-B14F-4D97-AF65-F5344CB8AC3E}">
        <p14:creationId xmlns:p14="http://schemas.microsoft.com/office/powerpoint/2010/main" val="3192733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4114161147"/>
      </p:ext>
    </p:extLst>
  </p:cSld>
  <p:clrMapOvr>
    <a:masterClrMapping/>
  </p:clrMapOvr>
  <p:timing>
    <p:tnLst>
      <p:par>
        <p:cTn xmlns:p14="http://schemas.microsoft.com/office/powerpoint/2010/mai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758988120"/>
      </p:ext>
    </p:extLst>
  </p:cSld>
  <p:clrMapOvr>
    <a:masterClrMapping/>
  </p:clrMapOvr>
  <p:timing>
    <p:tnLst>
      <p:par>
        <p:cTn xmlns:p14="http://schemas.microsoft.com/office/powerpoint/2010/mai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672567938"/>
      </p:ext>
    </p:extLst>
  </p:cSld>
  <p:clrMapOvr>
    <a:masterClrMapping/>
  </p:clrMapOvr>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164939672"/>
      </p:ext>
    </p:extLst>
  </p:cSld>
  <p:clrMapOvr>
    <a:masterClrMapping/>
  </p:clrMapOvr>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791531857"/>
      </p:ext>
    </p:extLst>
  </p:cSld>
  <p:clrMapOvr>
    <a:masterClrMapping/>
  </p:clrMapOvr>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489" y="274544"/>
            <a:ext cx="8229023"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0684814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318010729"/>
      </p:ext>
    </p:extLst>
  </p:cSld>
  <p:clrMapOvr>
    <a:masterClrMapping/>
  </p:clrMapOvr>
  <p:timing>
    <p:tnLst>
      <p:par>
        <p:cTn xmlns:p14="http://schemas.microsoft.com/office/powerpoint/2010/mai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347945952"/>
      </p:ext>
    </p:extLst>
  </p:cSld>
  <p:clrMapOvr>
    <a:masterClrMapping/>
  </p:clrMapOvr>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413378903"/>
      </p:ext>
    </p:extLst>
  </p:cSld>
  <p:clrMapOvr>
    <a:masterClrMapping/>
  </p:clrMapOvr>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28528984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13548410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518645980"/>
      </p:ext>
    </p:extLst>
  </p:cSld>
  <p:clrMapOvr>
    <a:masterClrMapping/>
  </p:clrMapOvr>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38672675"/>
      </p:ext>
    </p:extLst>
  </p:cSld>
  <p:clrMapOvr>
    <a:masterClrMapping/>
  </p:clrMapOvr>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589930934"/>
      </p:ext>
    </p:extLst>
  </p:cSld>
  <p:clrMapOvr>
    <a:masterClrMapping/>
  </p:clrMapOvr>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672604446"/>
      </p:ext>
    </p:extLst>
  </p:cSld>
  <p:clrMapOvr>
    <a:masterClrMapping/>
  </p:clrMapOvr>
  <p:timing>
    <p:tnLst>
      <p:par>
        <p:cTn xmlns:p14="http://schemas.microsoft.com/office/powerpoint/2010/mai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897451404"/>
      </p:ext>
    </p:extLst>
  </p:cSld>
  <p:clrMapOvr>
    <a:masterClrMapping/>
  </p:clrMapOvr>
  <p:timing>
    <p:tnLst>
      <p:par>
        <p:cTn xmlns:p14="http://schemas.microsoft.com/office/powerpoint/2010/mai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713111693"/>
      </p:ext>
    </p:extLst>
  </p:cSld>
  <p:clrMapOvr>
    <a:masterClrMapping/>
  </p:clrMapOvr>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326853386"/>
      </p:ext>
    </p:extLst>
  </p:cSld>
  <p:clrMapOvr>
    <a:masterClrMapping/>
  </p:clrMapOvr>
  <p:timing>
    <p:tnLst>
      <p:par>
        <p:cTn xmlns:p14="http://schemas.microsoft.com/office/powerpoint/2010/mai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7"/>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275696691"/>
      </p:ext>
    </p:extLst>
  </p:cSld>
  <p:clrMapOvr>
    <a:masterClrMapping/>
  </p:clrMapOvr>
  <p:timing>
    <p:tnLst>
      <p:par>
        <p:cTn xmlns:p14="http://schemas.microsoft.com/office/powerpoint/2010/mai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75682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8444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8991138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008836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25875"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906588"/>
            <a:ext cx="3827462"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868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6823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16114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91339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30023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139181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100579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9913"/>
            <a:ext cx="1951037" cy="5653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569913"/>
            <a:ext cx="5702300" cy="5653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03054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459457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5899426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82320766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1525933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164096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98273261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1565330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0041305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6" y="273049"/>
            <a:ext cx="3008313"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8705607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0270619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402562638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EEE3234-19BB-4E6E-80B3-812781F48B81}"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C2DF8E22-0662-46BF-B041-DB27455A8EB4}"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019760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67954813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495" y="274544"/>
            <a:ext cx="8229023"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6751943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5"/>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75"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8"/>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842291026"/>
      </p:ext>
    </p:extLst>
  </p:cSld>
  <p:clrMapOvr>
    <a:masterClrMapping/>
  </p:clrMapOvr>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5"/>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75"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8"/>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646746710"/>
      </p:ext>
    </p:extLst>
  </p:cSld>
  <p:clrMapOvr>
    <a:masterClrMapping/>
  </p:clrMapOvr>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5"/>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75"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8"/>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349941477"/>
      </p:ext>
    </p:extLst>
  </p:cSld>
  <p:clrMapOvr>
    <a:masterClrMapping/>
  </p:clrMapOvr>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5"/>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75"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8"/>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2860870232"/>
      </p:ext>
    </p:extLst>
  </p:cSld>
  <p:clrMapOvr>
    <a:masterClrMapping/>
  </p:clrMapOvr>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5"/>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75"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‹Nr.›</a:t>
            </a:fld>
            <a:endParaRPr lang="en-GB" dirty="0">
              <a:solidFill>
                <a:prstClr val="black">
                  <a:tint val="75000"/>
                </a:prstClr>
              </a:solidFill>
              <a:latin typeface="Calibri"/>
            </a:endParaRPr>
          </a:p>
        </p:txBody>
      </p:sp>
      <p:sp>
        <p:nvSpPr>
          <p:cNvPr id="8" name="Text Placeholder 7"/>
          <p:cNvSpPr>
            <a:spLocks noGrp="1"/>
          </p:cNvSpPr>
          <p:nvPr>
            <p:ph type="body" sz="quarter" idx="13"/>
          </p:nvPr>
        </p:nvSpPr>
        <p:spPr>
          <a:xfrm>
            <a:off x="-16626" y="6573668"/>
            <a:ext cx="8757214"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717103607"/>
      </p:ext>
    </p:extLst>
  </p:cSld>
  <p:clrMapOvr>
    <a:masterClrMapping/>
  </p:clrMapOvr>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Cím 1"/>
          <p:cNvSpPr>
            <a:spLocks noGrp="1"/>
          </p:cNvSpPr>
          <p:nvPr>
            <p:ph type="title" hasCustomPrompt="1"/>
          </p:nvPr>
        </p:nvSpPr>
        <p:spPr/>
        <p:txBody>
          <a:bodyPr/>
          <a:lstStyle/>
          <a:p>
            <a:r>
              <a:rPr lang="en-US" noProof="0" dirty="0" smtClean="0"/>
              <a:t>Click to edit Master title style</a:t>
            </a:r>
            <a:endParaRPr lang="en-US" noProof="0" dirty="0"/>
          </a:p>
        </p:txBody>
      </p:sp>
      <p:sp>
        <p:nvSpPr>
          <p:cNvPr id="4" name="Dia számának helye 3"/>
          <p:cNvSpPr>
            <a:spLocks noGrp="1"/>
          </p:cNvSpPr>
          <p:nvPr>
            <p:ph type="sldNum" sz="quarter" idx="11"/>
          </p:nvPr>
        </p:nvSpPr>
        <p:spPr>
          <a:xfrm>
            <a:off x="6553200" y="6356352"/>
            <a:ext cx="2133600" cy="365125"/>
          </a:xfrm>
          <a:prstGeom prst="rect">
            <a:avLst/>
          </a:prstGeom>
        </p:spPr>
        <p:txBody>
          <a:bodyPr/>
          <a:lstStyle/>
          <a:p>
            <a:pPr eaLnBrk="0" hangingPunct="0">
              <a:defRPr/>
            </a:pPr>
            <a:fld id="{BF4592F2-29BC-4C1A-8467-F0C4FA63C1E2}" type="slidenum">
              <a:rPr lang="en-US" altLang="ja-JP" smtClean="0">
                <a:solidFill>
                  <a:srgbClr val="000000"/>
                </a:solidFill>
                <a:latin typeface="Calibri"/>
                <a:ea typeface="ＭＳ Ｐゴシック"/>
              </a:rPr>
              <a:pPr eaLnBrk="0" hangingPunct="0">
                <a:defRPr/>
              </a:pPr>
              <a:t>‹Nr.›</a:t>
            </a:fld>
            <a:endParaRPr lang="en-US" altLang="ja-JP" dirty="0">
              <a:solidFill>
                <a:srgbClr val="000000"/>
              </a:solidFill>
              <a:latin typeface="Calibri"/>
              <a:ea typeface="ＭＳ Ｐゴシック"/>
            </a:endParaRPr>
          </a:p>
        </p:txBody>
      </p:sp>
      <p:sp>
        <p:nvSpPr>
          <p:cNvPr id="5" name="Date Placeholder 4"/>
          <p:cNvSpPr>
            <a:spLocks noGrp="1" noChangeArrowheads="1"/>
          </p:cNvSpPr>
          <p:nvPr>
            <p:ph type="dt" sz="half" idx="2"/>
          </p:nvPr>
        </p:nvSpPr>
        <p:spPr bwMode="auto">
          <a:xfrm>
            <a:off x="3198819" y="6625288"/>
            <a:ext cx="2746375" cy="22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004600"/>
                </a:solidFill>
                <a:latin typeface="Arial" charset="0"/>
              </a:defRPr>
            </a:lvl1pPr>
          </a:lstStyle>
          <a:p>
            <a:pPr eaLnBrk="0" hangingPunct="0">
              <a:defRPr/>
            </a:pPr>
            <a:r>
              <a:rPr lang="en-US" altLang="ja-JP" smtClean="0">
                <a:ea typeface="ＭＳ Ｐゴシック"/>
              </a:rPr>
              <a:t>CONFIDENTIAL  5/9/2014</a:t>
            </a:r>
            <a:endParaRPr lang="en-US" altLang="ja-JP" dirty="0">
              <a:ea typeface="ＭＳ Ｐゴシック"/>
            </a:endParaRPr>
          </a:p>
        </p:txBody>
      </p:sp>
    </p:spTree>
    <p:extLst>
      <p:ext uri="{BB962C8B-B14F-4D97-AF65-F5344CB8AC3E}">
        <p14:creationId xmlns:p14="http://schemas.microsoft.com/office/powerpoint/2010/main" val="10342543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10727C-45DF-4174-8504-4B96EE76FF85}"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1356025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384BF-F305-4259-8CCB-039B31FD1FAF}"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26761009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8AC9F6-9BE6-4079-BF93-293B5D0C1BAA}"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80301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06EA6EB5-5D26-4272-802A-C8D58083318B}" type="slidenum">
              <a:rPr lang="es-ES_tradnl"/>
              <a:pPr>
                <a:defRPr/>
              </a:pPr>
              <a:t>‹Nr.›</a:t>
            </a:fld>
            <a:endParaRPr lang="es-ES_tradnl"/>
          </a:p>
        </p:txBody>
      </p:sp>
    </p:spTree>
    <p:extLst>
      <p:ext uri="{BB962C8B-B14F-4D97-AF65-F5344CB8AC3E}">
        <p14:creationId xmlns:p14="http://schemas.microsoft.com/office/powerpoint/2010/main" val="1406082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14018711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CF281-492E-440D-A5B8-689B90501762}"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9054212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9C9473-2784-4F12-860A-6562F47136A1}"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5094900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93580F-EC8E-491A-9478-20D9B8BDD32B}"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4960869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DEE0B9-2F05-4D2F-BCFF-8E12543EAB5A}"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99191199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897B28-FB94-414F-AFB5-CF5ACAEF6BBD}"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49357012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533930-AA0A-401A-AC51-792A75699F0C}"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1565474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9B961D-145F-4D39-85E2-7F42CA4987E8}"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49736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37B762-747D-4309-ACC2-99B4A0DBBC3B}"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22611920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DC762-4D86-42F3-BD88-C299E002BE82}" type="slidenum">
              <a:rPr lang="es-ES">
                <a:solidFill>
                  <a:srgbClr val="000000"/>
                </a:solidFill>
              </a:rPr>
              <a:pPr>
                <a:defRPr/>
              </a:pPr>
              <a:t>‹Nr.›</a:t>
            </a:fld>
            <a:endParaRPr lang="es-ES">
              <a:solidFill>
                <a:srgbClr val="000000"/>
              </a:solidFill>
            </a:endParaRPr>
          </a:p>
        </p:txBody>
      </p:sp>
    </p:spTree>
    <p:extLst>
      <p:ext uri="{BB962C8B-B14F-4D97-AF65-F5344CB8AC3E}">
        <p14:creationId xmlns:p14="http://schemas.microsoft.com/office/powerpoint/2010/main" val="37175384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7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BF3588E-FFDD-4E5F-BA0F-B92397EAFC9F}" type="slidenum">
              <a:rPr lang="en-US">
                <a:cs typeface="Arial"/>
              </a:rPr>
              <a:pPr>
                <a:defRPr/>
              </a:pPr>
              <a:t>‹Nr.›</a:t>
            </a:fld>
            <a:endParaRPr lang="en-US">
              <a:cs typeface="Arial"/>
            </a:endParaRPr>
          </a:p>
        </p:txBody>
      </p:sp>
    </p:spTree>
    <p:extLst>
      <p:ext uri="{BB962C8B-B14F-4D97-AF65-F5344CB8AC3E}">
        <p14:creationId xmlns:p14="http://schemas.microsoft.com/office/powerpoint/2010/main" val="3041475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29884502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1FD4C765-4F8C-4498-A011-8A3BED2817A9}" type="slidenum">
              <a:rPr lang="en-US">
                <a:cs typeface="Arial"/>
              </a:rPr>
              <a:pPr>
                <a:defRPr/>
              </a:pPr>
              <a:t>‹Nr.›</a:t>
            </a:fld>
            <a:endParaRPr lang="en-US">
              <a:cs typeface="Arial"/>
            </a:endParaRPr>
          </a:p>
        </p:txBody>
      </p:sp>
    </p:spTree>
    <p:extLst>
      <p:ext uri="{BB962C8B-B14F-4D97-AF65-F5344CB8AC3E}">
        <p14:creationId xmlns:p14="http://schemas.microsoft.com/office/powerpoint/2010/main" val="5737035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5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5"/>
          <p:cNvSpPr>
            <a:spLocks noGrp="1" noChangeArrowheads="1"/>
          </p:cNvSpPr>
          <p:nvPr>
            <p:ph type="sldNum" sz="quarter" idx="10"/>
          </p:nvPr>
        </p:nvSpPr>
        <p:spPr>
          <a:ln/>
        </p:spPr>
        <p:txBody>
          <a:bodyPr/>
          <a:lstStyle>
            <a:lvl1pPr>
              <a:defRPr/>
            </a:lvl1pPr>
          </a:lstStyle>
          <a:p>
            <a:pPr>
              <a:defRPr/>
            </a:pPr>
            <a:fld id="{A430DF17-EF27-48BC-8E32-10F264CA51C4}" type="slidenum">
              <a:rPr lang="en-US">
                <a:cs typeface="Arial"/>
              </a:rPr>
              <a:pPr>
                <a:defRPr/>
              </a:pPr>
              <a:t>‹Nr.›</a:t>
            </a:fld>
            <a:endParaRPr lang="en-US">
              <a:cs typeface="Arial"/>
            </a:endParaRPr>
          </a:p>
        </p:txBody>
      </p:sp>
    </p:spTree>
    <p:extLst>
      <p:ext uri="{BB962C8B-B14F-4D97-AF65-F5344CB8AC3E}">
        <p14:creationId xmlns:p14="http://schemas.microsoft.com/office/powerpoint/2010/main" val="36889202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4351" y="1555750"/>
            <a:ext cx="3930650"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597400" y="1555750"/>
            <a:ext cx="3932238"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5"/>
          <p:cNvSpPr>
            <a:spLocks noGrp="1" noChangeArrowheads="1"/>
          </p:cNvSpPr>
          <p:nvPr>
            <p:ph type="sldNum" sz="quarter" idx="10"/>
          </p:nvPr>
        </p:nvSpPr>
        <p:spPr>
          <a:ln/>
        </p:spPr>
        <p:txBody>
          <a:bodyPr/>
          <a:lstStyle>
            <a:lvl1pPr>
              <a:defRPr/>
            </a:lvl1pPr>
          </a:lstStyle>
          <a:p>
            <a:pPr>
              <a:defRPr/>
            </a:pPr>
            <a:fld id="{60B4E9C6-9786-47D3-B844-DCF4C6AFF28A}" type="slidenum">
              <a:rPr lang="en-US">
                <a:cs typeface="Arial"/>
              </a:rPr>
              <a:pPr>
                <a:defRPr/>
              </a:pPr>
              <a:t>‹Nr.›</a:t>
            </a:fld>
            <a:endParaRPr lang="en-US">
              <a:cs typeface="Arial"/>
            </a:endParaRPr>
          </a:p>
        </p:txBody>
      </p:sp>
    </p:spTree>
    <p:extLst>
      <p:ext uri="{BB962C8B-B14F-4D97-AF65-F5344CB8AC3E}">
        <p14:creationId xmlns:p14="http://schemas.microsoft.com/office/powerpoint/2010/main" val="386500526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5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5"/>
          <p:cNvSpPr>
            <a:spLocks noGrp="1" noChangeArrowheads="1"/>
          </p:cNvSpPr>
          <p:nvPr>
            <p:ph type="sldNum" sz="quarter" idx="10"/>
          </p:nvPr>
        </p:nvSpPr>
        <p:spPr>
          <a:ln/>
        </p:spPr>
        <p:txBody>
          <a:bodyPr/>
          <a:lstStyle>
            <a:lvl1pPr>
              <a:defRPr/>
            </a:lvl1pPr>
          </a:lstStyle>
          <a:p>
            <a:pPr>
              <a:defRPr/>
            </a:pPr>
            <a:fld id="{C4D93E91-A9BF-44A7-9FF0-ACB362562AFB}" type="slidenum">
              <a:rPr lang="en-US">
                <a:cs typeface="Arial"/>
              </a:rPr>
              <a:pPr>
                <a:defRPr/>
              </a:pPr>
              <a:t>‹Nr.›</a:t>
            </a:fld>
            <a:endParaRPr lang="en-US">
              <a:cs typeface="Arial"/>
            </a:endParaRPr>
          </a:p>
        </p:txBody>
      </p:sp>
    </p:spTree>
    <p:extLst>
      <p:ext uri="{BB962C8B-B14F-4D97-AF65-F5344CB8AC3E}">
        <p14:creationId xmlns:p14="http://schemas.microsoft.com/office/powerpoint/2010/main" val="27522303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5"/>
          <p:cNvSpPr>
            <a:spLocks noGrp="1" noChangeArrowheads="1"/>
          </p:cNvSpPr>
          <p:nvPr>
            <p:ph type="sldNum" sz="quarter" idx="10"/>
          </p:nvPr>
        </p:nvSpPr>
        <p:spPr>
          <a:ln/>
        </p:spPr>
        <p:txBody>
          <a:bodyPr/>
          <a:lstStyle>
            <a:lvl1pPr>
              <a:defRPr/>
            </a:lvl1pPr>
          </a:lstStyle>
          <a:p>
            <a:pPr>
              <a:defRPr/>
            </a:pPr>
            <a:fld id="{45DE1759-B62A-4503-815E-AF64D1185F63}" type="slidenum">
              <a:rPr lang="en-US">
                <a:cs typeface="Arial"/>
              </a:rPr>
              <a:pPr>
                <a:defRPr/>
              </a:pPr>
              <a:t>‹Nr.›</a:t>
            </a:fld>
            <a:endParaRPr lang="en-US">
              <a:cs typeface="Arial"/>
            </a:endParaRPr>
          </a:p>
        </p:txBody>
      </p:sp>
    </p:spTree>
    <p:extLst>
      <p:ext uri="{BB962C8B-B14F-4D97-AF65-F5344CB8AC3E}">
        <p14:creationId xmlns:p14="http://schemas.microsoft.com/office/powerpoint/2010/main" val="42828202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5"/>
          <p:cNvSpPr>
            <a:spLocks noGrp="1" noChangeArrowheads="1"/>
          </p:cNvSpPr>
          <p:nvPr>
            <p:ph type="sldNum" sz="quarter" idx="10"/>
          </p:nvPr>
        </p:nvSpPr>
        <p:spPr>
          <a:ln/>
        </p:spPr>
        <p:txBody>
          <a:bodyPr/>
          <a:lstStyle>
            <a:lvl1pPr>
              <a:defRPr/>
            </a:lvl1pPr>
          </a:lstStyle>
          <a:p>
            <a:pPr>
              <a:defRPr/>
            </a:pPr>
            <a:fld id="{1BCBB29E-F362-4E09-80C6-1597EFD33663}" type="slidenum">
              <a:rPr lang="en-US">
                <a:cs typeface="Arial"/>
              </a:rPr>
              <a:pPr>
                <a:defRPr/>
              </a:pPr>
              <a:t>‹Nr.›</a:t>
            </a:fld>
            <a:endParaRPr lang="en-US">
              <a:cs typeface="Arial"/>
            </a:endParaRPr>
          </a:p>
        </p:txBody>
      </p:sp>
    </p:spTree>
    <p:extLst>
      <p:ext uri="{BB962C8B-B14F-4D97-AF65-F5344CB8AC3E}">
        <p14:creationId xmlns:p14="http://schemas.microsoft.com/office/powerpoint/2010/main" val="435869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5"/>
          <p:cNvSpPr>
            <a:spLocks noGrp="1" noChangeArrowheads="1"/>
          </p:cNvSpPr>
          <p:nvPr>
            <p:ph type="sldNum" sz="quarter" idx="10"/>
          </p:nvPr>
        </p:nvSpPr>
        <p:spPr>
          <a:ln/>
        </p:spPr>
        <p:txBody>
          <a:bodyPr/>
          <a:lstStyle>
            <a:lvl1pPr>
              <a:defRPr/>
            </a:lvl1pPr>
          </a:lstStyle>
          <a:p>
            <a:pPr>
              <a:defRPr/>
            </a:pPr>
            <a:fld id="{FCAA6980-BDAE-49B2-B67A-95E21745550E}" type="slidenum">
              <a:rPr lang="en-US">
                <a:cs typeface="Arial"/>
              </a:rPr>
              <a:pPr>
                <a:defRPr/>
              </a:pPr>
              <a:t>‹Nr.›</a:t>
            </a:fld>
            <a:endParaRPr lang="en-US">
              <a:cs typeface="Arial"/>
            </a:endParaRPr>
          </a:p>
        </p:txBody>
      </p:sp>
    </p:spTree>
    <p:extLst>
      <p:ext uri="{BB962C8B-B14F-4D97-AF65-F5344CB8AC3E}">
        <p14:creationId xmlns:p14="http://schemas.microsoft.com/office/powerpoint/2010/main" val="5581012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5"/>
          <p:cNvSpPr>
            <a:spLocks noGrp="1" noChangeArrowheads="1"/>
          </p:cNvSpPr>
          <p:nvPr>
            <p:ph type="sldNum" sz="quarter" idx="10"/>
          </p:nvPr>
        </p:nvSpPr>
        <p:spPr>
          <a:ln/>
        </p:spPr>
        <p:txBody>
          <a:bodyPr/>
          <a:lstStyle>
            <a:lvl1pPr>
              <a:defRPr/>
            </a:lvl1pPr>
          </a:lstStyle>
          <a:p>
            <a:pPr>
              <a:defRPr/>
            </a:pPr>
            <a:fld id="{BFD4529C-5A04-4FC8-B1CE-7DDCC611DF80}" type="slidenum">
              <a:rPr lang="en-US">
                <a:cs typeface="Arial"/>
              </a:rPr>
              <a:pPr>
                <a:defRPr/>
              </a:pPr>
              <a:t>‹Nr.›</a:t>
            </a:fld>
            <a:endParaRPr lang="en-US">
              <a:cs typeface="Arial"/>
            </a:endParaRPr>
          </a:p>
        </p:txBody>
      </p:sp>
    </p:spTree>
    <p:extLst>
      <p:ext uri="{BB962C8B-B14F-4D97-AF65-F5344CB8AC3E}">
        <p14:creationId xmlns:p14="http://schemas.microsoft.com/office/powerpoint/2010/main" val="140561871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DA10B8C-9E13-4918-9692-1A69BC1476AE}" type="slidenum">
              <a:rPr lang="en-US">
                <a:cs typeface="Arial"/>
              </a:rPr>
              <a:pPr>
                <a:defRPr/>
              </a:pPr>
              <a:t>‹Nr.›</a:t>
            </a:fld>
            <a:endParaRPr lang="en-US">
              <a:cs typeface="Arial"/>
            </a:endParaRPr>
          </a:p>
        </p:txBody>
      </p:sp>
    </p:spTree>
    <p:extLst>
      <p:ext uri="{BB962C8B-B14F-4D97-AF65-F5344CB8AC3E}">
        <p14:creationId xmlns:p14="http://schemas.microsoft.com/office/powerpoint/2010/main" val="36840243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48441" y="158800"/>
            <a:ext cx="2100262" cy="610076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46063" y="158800"/>
            <a:ext cx="6149975" cy="61007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5"/>
          <p:cNvSpPr>
            <a:spLocks noGrp="1" noChangeArrowheads="1"/>
          </p:cNvSpPr>
          <p:nvPr>
            <p:ph type="sldNum" sz="quarter" idx="10"/>
          </p:nvPr>
        </p:nvSpPr>
        <p:spPr>
          <a:ln/>
        </p:spPr>
        <p:txBody>
          <a:bodyPr/>
          <a:lstStyle>
            <a:lvl1pPr>
              <a:defRPr/>
            </a:lvl1pPr>
          </a:lstStyle>
          <a:p>
            <a:pPr>
              <a:defRPr/>
            </a:pPr>
            <a:fld id="{35B5B808-440F-4050-B3CE-9572E0041863}" type="slidenum">
              <a:rPr lang="en-US">
                <a:cs typeface="Arial"/>
              </a:rPr>
              <a:pPr>
                <a:defRPr/>
              </a:pPr>
              <a:t>‹Nr.›</a:t>
            </a:fld>
            <a:endParaRPr lang="en-US">
              <a:cs typeface="Arial"/>
            </a:endParaRPr>
          </a:p>
        </p:txBody>
      </p:sp>
    </p:spTree>
    <p:extLst>
      <p:ext uri="{BB962C8B-B14F-4D97-AF65-F5344CB8AC3E}">
        <p14:creationId xmlns:p14="http://schemas.microsoft.com/office/powerpoint/2010/main" val="59028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23201290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5"/>
          <p:cNvSpPr>
            <a:spLocks noGrp="1" noChangeArrowheads="1"/>
          </p:cNvSpPr>
          <p:nvPr>
            <p:ph type="sldNum" idx="10"/>
          </p:nvPr>
        </p:nvSpPr>
        <p:spPr>
          <a:ln/>
        </p:spPr>
        <p:txBody>
          <a:bodyPr/>
          <a:lstStyle>
            <a:lvl1pPr>
              <a:defRPr/>
            </a:lvl1pPr>
          </a:lstStyle>
          <a:p>
            <a:pPr>
              <a:defRPr/>
            </a:pPr>
            <a:fld id="{027E329A-C4C5-42D5-92A9-893D5C50014E}" type="slidenum">
              <a:rPr lang="es-ES" altLang="en-US"/>
              <a:pPr>
                <a:defRPr/>
              </a:pPr>
              <a:t>‹Nr.›</a:t>
            </a:fld>
            <a:endParaRPr lang="es-ES" altLang="en-US"/>
          </a:p>
        </p:txBody>
      </p:sp>
    </p:spTree>
    <p:extLst>
      <p:ext uri="{BB962C8B-B14F-4D97-AF65-F5344CB8AC3E}">
        <p14:creationId xmlns:p14="http://schemas.microsoft.com/office/powerpoint/2010/main" val="1661827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sldNum" idx="10"/>
          </p:nvPr>
        </p:nvSpPr>
        <p:spPr>
          <a:ln/>
        </p:spPr>
        <p:txBody>
          <a:bodyPr/>
          <a:lstStyle>
            <a:lvl1pPr>
              <a:defRPr/>
            </a:lvl1pPr>
          </a:lstStyle>
          <a:p>
            <a:pPr>
              <a:defRPr/>
            </a:pPr>
            <a:fld id="{CB707A6D-DF05-415B-8C84-4CAD3A16D872}" type="slidenum">
              <a:rPr lang="es-ES" altLang="en-US"/>
              <a:pPr>
                <a:defRPr/>
              </a:pPr>
              <a:t>‹Nr.›</a:t>
            </a:fld>
            <a:endParaRPr lang="es-ES" altLang="en-US"/>
          </a:p>
        </p:txBody>
      </p:sp>
    </p:spTree>
    <p:extLst>
      <p:ext uri="{BB962C8B-B14F-4D97-AF65-F5344CB8AC3E}">
        <p14:creationId xmlns:p14="http://schemas.microsoft.com/office/powerpoint/2010/main" val="13469864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5"/>
          <p:cNvSpPr>
            <a:spLocks noGrp="1" noChangeArrowheads="1"/>
          </p:cNvSpPr>
          <p:nvPr>
            <p:ph type="sldNum" idx="10"/>
          </p:nvPr>
        </p:nvSpPr>
        <p:spPr>
          <a:ln/>
        </p:spPr>
        <p:txBody>
          <a:bodyPr/>
          <a:lstStyle>
            <a:lvl1pPr>
              <a:defRPr/>
            </a:lvl1pPr>
          </a:lstStyle>
          <a:p>
            <a:pPr>
              <a:defRPr/>
            </a:pPr>
            <a:fld id="{126E454C-A26B-4D1A-86A4-EAB0DBC579A7}" type="slidenum">
              <a:rPr lang="es-ES" altLang="en-US"/>
              <a:pPr>
                <a:defRPr/>
              </a:pPr>
              <a:t>‹Nr.›</a:t>
            </a:fld>
            <a:endParaRPr lang="es-ES" altLang="en-US"/>
          </a:p>
        </p:txBody>
      </p:sp>
    </p:spTree>
    <p:extLst>
      <p:ext uri="{BB962C8B-B14F-4D97-AF65-F5344CB8AC3E}">
        <p14:creationId xmlns:p14="http://schemas.microsoft.com/office/powerpoint/2010/main" val="416037483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5"/>
          <p:cNvSpPr>
            <a:spLocks noGrp="1" noChangeArrowheads="1"/>
          </p:cNvSpPr>
          <p:nvPr>
            <p:ph type="sldNum" idx="10"/>
          </p:nvPr>
        </p:nvSpPr>
        <p:spPr>
          <a:ln/>
        </p:spPr>
        <p:txBody>
          <a:bodyPr/>
          <a:lstStyle>
            <a:lvl1pPr>
              <a:defRPr/>
            </a:lvl1pPr>
          </a:lstStyle>
          <a:p>
            <a:pPr>
              <a:defRPr/>
            </a:pPr>
            <a:fld id="{7BE8B8ED-1B28-4E97-A245-7615444DAD6B}" type="slidenum">
              <a:rPr lang="es-ES" altLang="en-US"/>
              <a:pPr>
                <a:defRPr/>
              </a:pPr>
              <a:t>‹Nr.›</a:t>
            </a:fld>
            <a:endParaRPr lang="es-ES" altLang="en-US"/>
          </a:p>
        </p:txBody>
      </p:sp>
    </p:spTree>
    <p:extLst>
      <p:ext uri="{BB962C8B-B14F-4D97-AF65-F5344CB8AC3E}">
        <p14:creationId xmlns:p14="http://schemas.microsoft.com/office/powerpoint/2010/main" val="18190502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5"/>
          <p:cNvSpPr>
            <a:spLocks noGrp="1" noChangeArrowheads="1"/>
          </p:cNvSpPr>
          <p:nvPr>
            <p:ph type="sldNum" idx="10"/>
          </p:nvPr>
        </p:nvSpPr>
        <p:spPr>
          <a:ln/>
        </p:spPr>
        <p:txBody>
          <a:bodyPr/>
          <a:lstStyle>
            <a:lvl1pPr>
              <a:defRPr/>
            </a:lvl1pPr>
          </a:lstStyle>
          <a:p>
            <a:pPr>
              <a:defRPr/>
            </a:pPr>
            <a:fld id="{36DDB367-9357-40E1-9671-9AA9221F6A0D}" type="slidenum">
              <a:rPr lang="es-ES" altLang="en-US"/>
              <a:pPr>
                <a:defRPr/>
              </a:pPr>
              <a:t>‹Nr.›</a:t>
            </a:fld>
            <a:endParaRPr lang="es-ES" altLang="en-US"/>
          </a:p>
        </p:txBody>
      </p:sp>
    </p:spTree>
    <p:extLst>
      <p:ext uri="{BB962C8B-B14F-4D97-AF65-F5344CB8AC3E}">
        <p14:creationId xmlns:p14="http://schemas.microsoft.com/office/powerpoint/2010/main" val="13583508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5"/>
          <p:cNvSpPr>
            <a:spLocks noGrp="1" noChangeArrowheads="1"/>
          </p:cNvSpPr>
          <p:nvPr>
            <p:ph type="sldNum" idx="10"/>
          </p:nvPr>
        </p:nvSpPr>
        <p:spPr>
          <a:ln/>
        </p:spPr>
        <p:txBody>
          <a:bodyPr/>
          <a:lstStyle>
            <a:lvl1pPr>
              <a:defRPr/>
            </a:lvl1pPr>
          </a:lstStyle>
          <a:p>
            <a:pPr>
              <a:defRPr/>
            </a:pPr>
            <a:fld id="{BC15866D-D2B6-4AE1-AF21-8E59E4FB5262}" type="slidenum">
              <a:rPr lang="es-ES" altLang="en-US"/>
              <a:pPr>
                <a:defRPr/>
              </a:pPr>
              <a:t>‹Nr.›</a:t>
            </a:fld>
            <a:endParaRPr lang="es-ES" altLang="en-US"/>
          </a:p>
        </p:txBody>
      </p:sp>
    </p:spTree>
    <p:extLst>
      <p:ext uri="{BB962C8B-B14F-4D97-AF65-F5344CB8AC3E}">
        <p14:creationId xmlns:p14="http://schemas.microsoft.com/office/powerpoint/2010/main" val="9602786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BD98574F-6D24-4269-9056-E34A340E084D}" type="slidenum">
              <a:rPr lang="es-ES" altLang="en-US"/>
              <a:pPr>
                <a:defRPr/>
              </a:pPr>
              <a:t>‹Nr.›</a:t>
            </a:fld>
            <a:endParaRPr lang="es-ES" altLang="en-US"/>
          </a:p>
        </p:txBody>
      </p:sp>
    </p:spTree>
    <p:extLst>
      <p:ext uri="{BB962C8B-B14F-4D97-AF65-F5344CB8AC3E}">
        <p14:creationId xmlns:p14="http://schemas.microsoft.com/office/powerpoint/2010/main" val="14844063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0EA21186-FD13-4CDB-8674-5738AB61E7BF}" type="slidenum">
              <a:rPr lang="es-ES" altLang="en-US"/>
              <a:pPr>
                <a:defRPr/>
              </a:pPr>
              <a:t>‹Nr.›</a:t>
            </a:fld>
            <a:endParaRPr lang="es-ES" altLang="en-US"/>
          </a:p>
        </p:txBody>
      </p:sp>
    </p:spTree>
    <p:extLst>
      <p:ext uri="{BB962C8B-B14F-4D97-AF65-F5344CB8AC3E}">
        <p14:creationId xmlns:p14="http://schemas.microsoft.com/office/powerpoint/2010/main" val="3651276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DC3EABF5-C9B4-40C6-9ED7-7EF70C47330F}" type="slidenum">
              <a:rPr lang="es-ES" altLang="en-US"/>
              <a:pPr>
                <a:defRPr/>
              </a:pPr>
              <a:t>‹Nr.›</a:t>
            </a:fld>
            <a:endParaRPr lang="es-ES" altLang="en-US"/>
          </a:p>
        </p:txBody>
      </p:sp>
    </p:spTree>
    <p:extLst>
      <p:ext uri="{BB962C8B-B14F-4D97-AF65-F5344CB8AC3E}">
        <p14:creationId xmlns:p14="http://schemas.microsoft.com/office/powerpoint/2010/main" val="157259982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sldNum" idx="10"/>
          </p:nvPr>
        </p:nvSpPr>
        <p:spPr>
          <a:ln/>
        </p:spPr>
        <p:txBody>
          <a:bodyPr/>
          <a:lstStyle>
            <a:lvl1pPr>
              <a:defRPr/>
            </a:lvl1pPr>
          </a:lstStyle>
          <a:p>
            <a:pPr>
              <a:defRPr/>
            </a:pPr>
            <a:fld id="{A707187F-3CD0-461A-B676-179F02924A45}" type="slidenum">
              <a:rPr lang="es-ES" altLang="en-US"/>
              <a:pPr>
                <a:defRPr/>
              </a:pPr>
              <a:t>‹Nr.›</a:t>
            </a:fld>
            <a:endParaRPr lang="es-ES" altLang="en-US"/>
          </a:p>
        </p:txBody>
      </p:sp>
    </p:spTree>
    <p:extLst>
      <p:ext uri="{BB962C8B-B14F-4D97-AF65-F5344CB8AC3E}">
        <p14:creationId xmlns:p14="http://schemas.microsoft.com/office/powerpoint/2010/main" val="180073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19254335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7813" y="128588"/>
            <a:ext cx="2055812" cy="5994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28588"/>
            <a:ext cx="6018213" cy="5994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5"/>
          <p:cNvSpPr>
            <a:spLocks noGrp="1" noChangeArrowheads="1"/>
          </p:cNvSpPr>
          <p:nvPr>
            <p:ph type="sldNum" idx="10"/>
          </p:nvPr>
        </p:nvSpPr>
        <p:spPr>
          <a:ln/>
        </p:spPr>
        <p:txBody>
          <a:bodyPr/>
          <a:lstStyle>
            <a:lvl1pPr>
              <a:defRPr/>
            </a:lvl1pPr>
          </a:lstStyle>
          <a:p>
            <a:pPr>
              <a:defRPr/>
            </a:pPr>
            <a:fld id="{BE186048-0516-44AF-AD85-8B290BE354AF}" type="slidenum">
              <a:rPr lang="es-ES" altLang="en-US"/>
              <a:pPr>
                <a:defRPr/>
              </a:pPr>
              <a:t>‹Nr.›</a:t>
            </a:fld>
            <a:endParaRPr lang="es-ES" altLang="en-US"/>
          </a:p>
        </p:txBody>
      </p:sp>
    </p:spTree>
    <p:extLst>
      <p:ext uri="{BB962C8B-B14F-4D97-AF65-F5344CB8AC3E}">
        <p14:creationId xmlns:p14="http://schemas.microsoft.com/office/powerpoint/2010/main" val="21582563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911FB70A-E9B1-445C-81FB-0AE8BD7F8E35}"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3CADBC0-7EBA-4762-8E10-B206C62BCCAC}" type="slidenum">
              <a:rPr lang="en-GB"/>
              <a:pPr>
                <a:defRPr/>
              </a:pPr>
              <a:t>‹Nr.›</a:t>
            </a:fld>
            <a:endParaRPr lang="en-GB"/>
          </a:p>
        </p:txBody>
      </p:sp>
    </p:spTree>
    <p:extLst>
      <p:ext uri="{BB962C8B-B14F-4D97-AF65-F5344CB8AC3E}">
        <p14:creationId xmlns:p14="http://schemas.microsoft.com/office/powerpoint/2010/main" val="30570516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D49C5EB-87E5-4010-BE9E-6D5391C9AA98}"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0B2E50C-92AC-485B-8A81-A27C9B905221}" type="slidenum">
              <a:rPr lang="en-GB"/>
              <a:pPr>
                <a:defRPr/>
              </a:pPr>
              <a:t>‹Nr.›</a:t>
            </a:fld>
            <a:endParaRPr lang="en-GB"/>
          </a:p>
        </p:txBody>
      </p:sp>
    </p:spTree>
    <p:extLst>
      <p:ext uri="{BB962C8B-B14F-4D97-AF65-F5344CB8AC3E}">
        <p14:creationId xmlns:p14="http://schemas.microsoft.com/office/powerpoint/2010/main" val="28277116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BBE39E1-3978-4AA7-BFCC-18AC530A6B77}"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65BBB2D2-7EEF-4A3F-A7FB-1A198A0C3E4A}" type="slidenum">
              <a:rPr lang="en-GB"/>
              <a:pPr>
                <a:defRPr/>
              </a:pPr>
              <a:t>‹Nr.›</a:t>
            </a:fld>
            <a:endParaRPr lang="en-GB"/>
          </a:p>
        </p:txBody>
      </p:sp>
    </p:spTree>
    <p:extLst>
      <p:ext uri="{BB962C8B-B14F-4D97-AF65-F5344CB8AC3E}">
        <p14:creationId xmlns:p14="http://schemas.microsoft.com/office/powerpoint/2010/main" val="8192962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4365FFD-20B5-4A0E-8394-03198778DA8A}" type="datetimeFigureOut">
              <a:rPr lang="en-GB"/>
              <a:pPr>
                <a:defRPr/>
              </a:pPr>
              <a:t>26/11/16</a:t>
            </a:fld>
            <a:endParaRPr lang="en-GB"/>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A9E2407-7CC0-48FC-B908-7FE4A07C1644}" type="slidenum">
              <a:rPr lang="en-GB"/>
              <a:pPr>
                <a:defRPr/>
              </a:pPr>
              <a:t>‹Nr.›</a:t>
            </a:fld>
            <a:endParaRPr lang="en-GB"/>
          </a:p>
        </p:txBody>
      </p:sp>
    </p:spTree>
    <p:extLst>
      <p:ext uri="{BB962C8B-B14F-4D97-AF65-F5344CB8AC3E}">
        <p14:creationId xmlns:p14="http://schemas.microsoft.com/office/powerpoint/2010/main" val="8773742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17D0198-09B9-441F-82FD-D70EDDAD0CFE}" type="datetimeFigureOut">
              <a:rPr lang="en-GB"/>
              <a:pPr>
                <a:defRPr/>
              </a:pPr>
              <a:t>26/11/16</a:t>
            </a:fld>
            <a:endParaRPr lang="en-GB"/>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7F811D1-D0B7-467B-B18A-C13EFE0BB8C5}" type="slidenum">
              <a:rPr lang="en-GB"/>
              <a:pPr>
                <a:defRPr/>
              </a:pPr>
              <a:t>‹Nr.›</a:t>
            </a:fld>
            <a:endParaRPr lang="en-GB"/>
          </a:p>
        </p:txBody>
      </p:sp>
    </p:spTree>
    <p:extLst>
      <p:ext uri="{BB962C8B-B14F-4D97-AF65-F5344CB8AC3E}">
        <p14:creationId xmlns:p14="http://schemas.microsoft.com/office/powerpoint/2010/main" val="595214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19CF348E-73A3-428F-8394-CF48CB050445}" type="datetimeFigureOut">
              <a:rPr lang="en-GB"/>
              <a:pPr>
                <a:defRPr/>
              </a:pPr>
              <a:t>26/11/16</a:t>
            </a:fld>
            <a:endParaRPr lang="en-GB"/>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AA78A270-2C80-4532-A994-146E226B70CF}" type="slidenum">
              <a:rPr lang="en-GB"/>
              <a:pPr>
                <a:defRPr/>
              </a:pPr>
              <a:t>‹Nr.›</a:t>
            </a:fld>
            <a:endParaRPr lang="en-GB"/>
          </a:p>
        </p:txBody>
      </p:sp>
    </p:spTree>
    <p:extLst>
      <p:ext uri="{BB962C8B-B14F-4D97-AF65-F5344CB8AC3E}">
        <p14:creationId xmlns:p14="http://schemas.microsoft.com/office/powerpoint/2010/main" val="341577778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B27450F9-4D99-4AB8-92AA-47311DF3F989}"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DE225E59-155B-4B0E-B51A-D6473BA4F45F}" type="slidenum">
              <a:rPr lang="en-GB"/>
              <a:pPr>
                <a:defRPr/>
              </a:pPr>
              <a:t>‹Nr.›</a:t>
            </a:fld>
            <a:endParaRPr lang="en-GB"/>
          </a:p>
        </p:txBody>
      </p:sp>
    </p:spTree>
    <p:extLst>
      <p:ext uri="{BB962C8B-B14F-4D97-AF65-F5344CB8AC3E}">
        <p14:creationId xmlns:p14="http://schemas.microsoft.com/office/powerpoint/2010/main" val="9761121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C042F1E1-FA5E-4C58-B606-00DBDA4F17F7}" type="datetimeFigureOut">
              <a:rPr lang="en-GB"/>
              <a:pPr>
                <a:defRPr/>
              </a:pPr>
              <a:t>26/11/16</a:t>
            </a:fld>
            <a:endParaRPr lang="en-GB"/>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41CCB011-F4A6-4EC5-B669-35895023DE52}" type="slidenum">
              <a:rPr lang="en-GB"/>
              <a:pPr>
                <a:defRPr/>
              </a:pPr>
              <a:t>‹Nr.›</a:t>
            </a:fld>
            <a:endParaRPr lang="en-GB"/>
          </a:p>
        </p:txBody>
      </p:sp>
    </p:spTree>
    <p:extLst>
      <p:ext uri="{BB962C8B-B14F-4D97-AF65-F5344CB8AC3E}">
        <p14:creationId xmlns:p14="http://schemas.microsoft.com/office/powerpoint/2010/main" val="35900479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8415BFC8-1CCA-4781-B5A2-516869C0C540}"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5932C80F-6AFD-48DC-B01D-32DC90A38522}" type="slidenum">
              <a:rPr lang="en-GB"/>
              <a:pPr>
                <a:defRPr/>
              </a:pPr>
              <a:t>‹Nr.›</a:t>
            </a:fld>
            <a:endParaRPr lang="en-GB"/>
          </a:p>
        </p:txBody>
      </p:sp>
    </p:spTree>
    <p:extLst>
      <p:ext uri="{BB962C8B-B14F-4D97-AF65-F5344CB8AC3E}">
        <p14:creationId xmlns:p14="http://schemas.microsoft.com/office/powerpoint/2010/main" val="179164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89288310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714C81E9-E7C3-42D7-8E25-06A1B04F4D1F}" type="datetimeFigureOut">
              <a:rPr lang="en-GB"/>
              <a:pPr>
                <a:defRPr/>
              </a:pPr>
              <a:t>26/11/16</a:t>
            </a:fld>
            <a:endParaRPr lang="en-GB"/>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defRPr>
            </a:lvl1pPr>
          </a:lstStyle>
          <a:p>
            <a:pPr>
              <a:defRPr/>
            </a:pPr>
            <a:fld id="{04977050-F707-48F6-AC6D-D6CD91C5BB2A}" type="slidenum">
              <a:rPr lang="en-GB"/>
              <a:pPr>
                <a:defRPr/>
              </a:pPr>
              <a:t>‹Nr.›</a:t>
            </a:fld>
            <a:endParaRPr lang="en-GB"/>
          </a:p>
        </p:txBody>
      </p:sp>
    </p:spTree>
    <p:extLst>
      <p:ext uri="{BB962C8B-B14F-4D97-AF65-F5344CB8AC3E}">
        <p14:creationId xmlns:p14="http://schemas.microsoft.com/office/powerpoint/2010/main" val="30842763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424" y="757184"/>
            <a:ext cx="8005988" cy="418576"/>
          </a:xfrm>
        </p:spPr>
        <p:txBody>
          <a:bodyPr>
            <a:normAutofit/>
          </a:bodyPr>
          <a:lstStyle/>
          <a:p>
            <a:r>
              <a:rPr lang="en-US" dirty="0" smtClean="0"/>
              <a:t>Click to edit Master title style</a:t>
            </a:r>
            <a:endParaRPr lang="en-GB" dirty="0"/>
          </a:p>
        </p:txBody>
      </p:sp>
      <p:sp>
        <p:nvSpPr>
          <p:cNvPr id="3" name="Content Placeholder 2"/>
          <p:cNvSpPr>
            <a:spLocks noGrp="1"/>
          </p:cNvSpPr>
          <p:nvPr>
            <p:ph idx="1"/>
          </p:nvPr>
        </p:nvSpPr>
        <p:spPr>
          <a:xfrm>
            <a:off x="755424" y="1370013"/>
            <a:ext cx="8005988" cy="43584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512969" y="6557216"/>
            <a:ext cx="248443" cy="144000"/>
          </a:xfrm>
          <a:prstGeom prst="rect">
            <a:avLst/>
          </a:prstGeom>
        </p:spPr>
        <p:txBody>
          <a:bodyPr/>
          <a:lstStyle/>
          <a:p>
            <a:fld id="{5A74B922-4159-4EBC-81E2-A207B0124320}" type="slidenum">
              <a:rPr lang="en-GB" smtClean="0">
                <a:solidFill>
                  <a:srgbClr val="333333">
                    <a:tint val="75000"/>
                  </a:srgbClr>
                </a:solidFill>
              </a:rPr>
              <a:pPr/>
              <a:t>‹Nr.›</a:t>
            </a:fld>
            <a:endParaRPr lang="en-GB" dirty="0">
              <a:solidFill>
                <a:srgbClr val="333333">
                  <a:tint val="75000"/>
                </a:srgbClr>
              </a:solidFill>
            </a:endParaRPr>
          </a:p>
        </p:txBody>
      </p:sp>
      <p:sp>
        <p:nvSpPr>
          <p:cNvPr id="8" name="Text Placeholder 7"/>
          <p:cNvSpPr>
            <a:spLocks noGrp="1"/>
          </p:cNvSpPr>
          <p:nvPr>
            <p:ph type="body" sz="quarter" idx="13"/>
          </p:nvPr>
        </p:nvSpPr>
        <p:spPr>
          <a:xfrm>
            <a:off x="-16626" y="6573667"/>
            <a:ext cx="8784108" cy="284333"/>
          </a:xfrm>
        </p:spPr>
        <p:txBody>
          <a:bodyPr lIns="90000" tIns="46800" rIns="90000" bIns="46800" anchor="b" anchorCtr="0">
            <a:noAutofit/>
          </a:bodyPr>
          <a:lstStyle>
            <a:lvl1pPr marL="0" indent="0">
              <a:spcBef>
                <a:spcPts val="0"/>
              </a:spcBef>
              <a:buNone/>
              <a:defRPr sz="1000"/>
            </a:lvl1pPr>
          </a:lstStyle>
          <a:p>
            <a:pPr lvl="0"/>
            <a:endParaRPr lang="en-GB" dirty="0"/>
          </a:p>
        </p:txBody>
      </p:sp>
    </p:spTree>
    <p:extLst>
      <p:ext uri="{BB962C8B-B14F-4D97-AF65-F5344CB8AC3E}">
        <p14:creationId xmlns:p14="http://schemas.microsoft.com/office/powerpoint/2010/main" val="1206046509"/>
      </p:ext>
    </p:extLst>
  </p:cSld>
  <p:clrMapOvr>
    <a:masterClrMapping/>
  </p:clrMapOvr>
  <p:timing>
    <p:tnLst>
      <p:par>
        <p:cTn xmlns:p14="http://schemas.microsoft.com/office/powerpoint/2010/mai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37"/>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2715934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4"/>
          <p:cNvSpPr>
            <a:spLocks noGrp="1"/>
          </p:cNvSpPr>
          <p:nvPr>
            <p:ph sz="quarter" idx="10"/>
          </p:nvPr>
        </p:nvSpPr>
        <p:spPr>
          <a:xfrm>
            <a:off x="76200" y="6294443"/>
            <a:ext cx="6697662" cy="373063"/>
          </a:xfrm>
        </p:spPr>
        <p:txBody>
          <a:bodyPr lIns="144000" anchor="b" anchorCtr="0">
            <a:normAutofit/>
          </a:bodyPr>
          <a:lstStyle>
            <a:lvl1pPr marL="0" indent="0">
              <a:lnSpc>
                <a:spcPct val="100000"/>
              </a:lnSpc>
              <a:spcBef>
                <a:spcPts val="0"/>
              </a:spcBef>
              <a:buClrTx/>
              <a:buSzPct val="100000"/>
              <a:buFont typeface="+mj-lt"/>
              <a:buNone/>
              <a:defRPr sz="1000"/>
            </a:lvl1pPr>
          </a:lstStyle>
          <a:p>
            <a:pPr lvl="0"/>
            <a:r>
              <a:rPr lang="en-US" dirty="0" smtClean="0"/>
              <a:t>Click to edit Master text styles</a:t>
            </a:r>
          </a:p>
        </p:txBody>
      </p:sp>
    </p:spTree>
    <p:extLst>
      <p:ext uri="{BB962C8B-B14F-4D97-AF65-F5344CB8AC3E}">
        <p14:creationId xmlns:p14="http://schemas.microsoft.com/office/powerpoint/2010/main" val="353529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B1DA767-E298-4FEC-B9D8-EA16E097C0D2}" type="slidenum">
              <a:rPr lang="es-ES"/>
              <a:pPr>
                <a:defRPr/>
              </a:pPr>
              <a:t>‹Nr.›</a:t>
            </a:fld>
            <a:endParaRPr lang="es-ES"/>
          </a:p>
        </p:txBody>
      </p:sp>
    </p:spTree>
    <p:extLst>
      <p:ext uri="{BB962C8B-B14F-4D97-AF65-F5344CB8AC3E}">
        <p14:creationId xmlns:p14="http://schemas.microsoft.com/office/powerpoint/2010/main" val="18182073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24DD27-2315-42D4-A07C-C00A942C078B}" type="slidenum">
              <a:rPr lang="es-ES"/>
              <a:pPr>
                <a:defRPr/>
              </a:pPr>
              <a:t>‹Nr.›</a:t>
            </a:fld>
            <a:endParaRPr lang="es-ES"/>
          </a:p>
        </p:txBody>
      </p:sp>
    </p:spTree>
    <p:extLst>
      <p:ext uri="{BB962C8B-B14F-4D97-AF65-F5344CB8AC3E}">
        <p14:creationId xmlns:p14="http://schemas.microsoft.com/office/powerpoint/2010/main" val="8891559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78AA2E0-A7B1-4B9A-8884-B9846D4376AD}" type="slidenum">
              <a:rPr lang="es-ES"/>
              <a:pPr>
                <a:defRPr/>
              </a:pPr>
              <a:t>‹Nr.›</a:t>
            </a:fld>
            <a:endParaRPr lang="es-ES"/>
          </a:p>
        </p:txBody>
      </p:sp>
    </p:spTree>
    <p:extLst>
      <p:ext uri="{BB962C8B-B14F-4D97-AF65-F5344CB8AC3E}">
        <p14:creationId xmlns:p14="http://schemas.microsoft.com/office/powerpoint/2010/main" val="147721379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DCDDF2F-471C-4608-914C-E02D28A4AE1A}" type="slidenum">
              <a:rPr lang="es-ES"/>
              <a:pPr>
                <a:defRPr/>
              </a:pPr>
              <a:t>‹Nr.›</a:t>
            </a:fld>
            <a:endParaRPr lang="es-ES"/>
          </a:p>
        </p:txBody>
      </p:sp>
    </p:spTree>
    <p:extLst>
      <p:ext uri="{BB962C8B-B14F-4D97-AF65-F5344CB8AC3E}">
        <p14:creationId xmlns:p14="http://schemas.microsoft.com/office/powerpoint/2010/main" val="26648879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BD9914-3FA4-4AC3-B1D4-F362A3BD5C5B}" type="slidenum">
              <a:rPr lang="es-ES"/>
              <a:pPr>
                <a:defRPr/>
              </a:pPr>
              <a:t>‹Nr.›</a:t>
            </a:fld>
            <a:endParaRPr lang="es-ES"/>
          </a:p>
        </p:txBody>
      </p:sp>
    </p:spTree>
    <p:extLst>
      <p:ext uri="{BB962C8B-B14F-4D97-AF65-F5344CB8AC3E}">
        <p14:creationId xmlns:p14="http://schemas.microsoft.com/office/powerpoint/2010/main" val="27726413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C0E9DA5-2B6F-4DB9-8617-F605F1726B93}" type="slidenum">
              <a:rPr lang="es-ES"/>
              <a:pPr>
                <a:defRPr/>
              </a:pPr>
              <a:t>‹Nr.›</a:t>
            </a:fld>
            <a:endParaRPr lang="es-ES"/>
          </a:p>
        </p:txBody>
      </p:sp>
    </p:spTree>
    <p:extLst>
      <p:ext uri="{BB962C8B-B14F-4D97-AF65-F5344CB8AC3E}">
        <p14:creationId xmlns:p14="http://schemas.microsoft.com/office/powerpoint/2010/main" val="1815798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94870484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B647D9A-DA1B-4495-A6E3-C04A267E2BAD}" type="slidenum">
              <a:rPr lang="es-ES"/>
              <a:pPr>
                <a:defRPr/>
              </a:pPr>
              <a:t>‹Nr.›</a:t>
            </a:fld>
            <a:endParaRPr lang="es-ES"/>
          </a:p>
        </p:txBody>
      </p:sp>
    </p:spTree>
    <p:extLst>
      <p:ext uri="{BB962C8B-B14F-4D97-AF65-F5344CB8AC3E}">
        <p14:creationId xmlns:p14="http://schemas.microsoft.com/office/powerpoint/2010/main" val="15771750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6" y="273049"/>
            <a:ext cx="3008313" cy="1162051"/>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BF2AA83-7F33-44DF-9CA8-1DE5019D1F3A}" type="slidenum">
              <a:rPr lang="es-ES"/>
              <a:pPr>
                <a:defRPr/>
              </a:pPr>
              <a:t>‹Nr.›</a:t>
            </a:fld>
            <a:endParaRPr lang="es-ES"/>
          </a:p>
        </p:txBody>
      </p:sp>
    </p:spTree>
    <p:extLst>
      <p:ext uri="{BB962C8B-B14F-4D97-AF65-F5344CB8AC3E}">
        <p14:creationId xmlns:p14="http://schemas.microsoft.com/office/powerpoint/2010/main" val="15415965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9906199-A50D-42FF-9844-B7E3FFF524DF}" type="slidenum">
              <a:rPr lang="es-ES"/>
              <a:pPr>
                <a:defRPr/>
              </a:pPr>
              <a:t>‹Nr.›</a:t>
            </a:fld>
            <a:endParaRPr lang="es-ES"/>
          </a:p>
        </p:txBody>
      </p:sp>
    </p:spTree>
    <p:extLst>
      <p:ext uri="{BB962C8B-B14F-4D97-AF65-F5344CB8AC3E}">
        <p14:creationId xmlns:p14="http://schemas.microsoft.com/office/powerpoint/2010/main" val="212001229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E573A81-C8CC-481A-BAB8-D44904CCCDDC}" type="slidenum">
              <a:rPr lang="es-ES"/>
              <a:pPr>
                <a:defRPr/>
              </a:pPr>
              <a:t>‹Nr.›</a:t>
            </a:fld>
            <a:endParaRPr lang="es-ES"/>
          </a:p>
        </p:txBody>
      </p:sp>
    </p:spTree>
    <p:extLst>
      <p:ext uri="{BB962C8B-B14F-4D97-AF65-F5344CB8AC3E}">
        <p14:creationId xmlns:p14="http://schemas.microsoft.com/office/powerpoint/2010/main" val="151134842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14ABC50-5458-4D4A-AA82-93098866E374}" type="slidenum">
              <a:rPr lang="es-ES"/>
              <a:pPr>
                <a:defRPr/>
              </a:pPr>
              <a:t>‹Nr.›</a:t>
            </a:fld>
            <a:endParaRPr lang="es-ES"/>
          </a:p>
        </p:txBody>
      </p:sp>
    </p:spTree>
    <p:extLst>
      <p:ext uri="{BB962C8B-B14F-4D97-AF65-F5344CB8AC3E}">
        <p14:creationId xmlns:p14="http://schemas.microsoft.com/office/powerpoint/2010/main" val="2588915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333324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47DA4F-91F3-4673-8611-15BAE73BB2AB}"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458070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7E7583-5D57-4CA6-BA13-F2347A0D3538}"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472135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BED772A-8477-4C52-BFF4-389CFC245944}"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90866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8" name="7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9" name="8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CA782FD6-0EF6-4B51-A24A-C3E3B73940E5}" type="slidenum">
              <a:rPr lang="es-ES_tradnl"/>
              <a:pPr>
                <a:defRPr/>
              </a:pPr>
              <a:t>‹Nr.›</a:t>
            </a:fld>
            <a:endParaRPr lang="es-ES_tradnl"/>
          </a:p>
        </p:txBody>
      </p:sp>
    </p:spTree>
    <p:extLst>
      <p:ext uri="{BB962C8B-B14F-4D97-AF65-F5344CB8AC3E}">
        <p14:creationId xmlns:p14="http://schemas.microsoft.com/office/powerpoint/2010/main" val="4055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4D4A3F-F496-40CA-8663-4DFA524810C7}"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1471294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6ECF291-3826-48A8-AD86-D9D12393A654}"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4054976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53238E-1879-4CF7-954F-B5337F53034C}"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878900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8C0290-A049-43AB-84F8-42A1D2FC4C09}"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707864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F18E40A-F38B-4430-BB87-9D86180D67B5}"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924667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6F93408-0740-4656-A216-8F788C9E33B8}"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099662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D658C4-C311-4E2F-ACB6-A1391E4FA3D5}"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3287196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latin typeface="Arial"/>
              <a:cs typeface="Aria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F4EF6A-51B4-4396-B0D7-D1BEB3823AF5}" type="slidenum">
              <a:rPr lang="es-ES">
                <a:latin typeface="Arial"/>
                <a:cs typeface="Arial"/>
              </a:rPr>
              <a:pPr>
                <a:defRPr/>
              </a:pPr>
              <a:t>‹Nr.›</a:t>
            </a:fld>
            <a:endParaRPr lang="es-ES">
              <a:latin typeface="Arial"/>
              <a:cs typeface="Arial"/>
            </a:endParaRPr>
          </a:p>
        </p:txBody>
      </p:sp>
    </p:spTree>
    <p:extLst>
      <p:ext uri="{BB962C8B-B14F-4D97-AF65-F5344CB8AC3E}">
        <p14:creationId xmlns:p14="http://schemas.microsoft.com/office/powerpoint/2010/main" val="2628810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Imagen 6" descr="Diapo 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4191000" y="2133600"/>
            <a:ext cx="4648200" cy="1162050"/>
          </a:xfrm>
        </p:spPr>
        <p:txBody>
          <a:bodyPr>
            <a:normAutofit/>
          </a:bodyPr>
          <a:lstStyle>
            <a:lvl1pPr algn="l">
              <a:defRPr sz="2500" b="1">
                <a:latin typeface="Arial"/>
                <a:cs typeface="Arial"/>
              </a:defRPr>
            </a:lvl1pPr>
          </a:lstStyle>
          <a:p>
            <a:r>
              <a:rPr lang="es-ES_tradnl" smtClean="0"/>
              <a:t>Clic para editar título</a:t>
            </a:r>
            <a:endParaRPr lang="es-ES_tradnl" dirty="0"/>
          </a:p>
        </p:txBody>
      </p:sp>
      <p:sp>
        <p:nvSpPr>
          <p:cNvPr id="3" name="Subtítulo 2"/>
          <p:cNvSpPr>
            <a:spLocks noGrp="1"/>
          </p:cNvSpPr>
          <p:nvPr>
            <p:ph type="subTitle" idx="1"/>
          </p:nvPr>
        </p:nvSpPr>
        <p:spPr>
          <a:xfrm>
            <a:off x="4191000" y="3581400"/>
            <a:ext cx="4648200" cy="609600"/>
          </a:xfrm>
        </p:spPr>
        <p:txBody>
          <a:bodyPr>
            <a:normAutofit/>
          </a:bodyPr>
          <a:lstStyle>
            <a:lvl1pPr marL="0" indent="0" algn="l">
              <a:buNone/>
              <a:defRPr sz="1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dirty="0" smtClean="0"/>
          </a:p>
        </p:txBody>
      </p:sp>
    </p:spTree>
    <p:extLst>
      <p:ext uri="{BB962C8B-B14F-4D97-AF65-F5344CB8AC3E}">
        <p14:creationId xmlns:p14="http://schemas.microsoft.com/office/powerpoint/2010/main" val="72316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52E77959-D392-134D-8593-C874714A3895}"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38F030B9-BA13-8343-8191-D899FE8412EF}"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3074248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4" name="3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5" name="4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9D0940CC-300B-4F8C-930F-0F8BE09BB13F}" type="slidenum">
              <a:rPr lang="es-ES_tradnl"/>
              <a:pPr>
                <a:defRPr/>
              </a:pPr>
              <a:t>‹Nr.›</a:t>
            </a:fld>
            <a:endParaRPr lang="es-ES_tradnl"/>
          </a:p>
        </p:txBody>
      </p:sp>
    </p:spTree>
    <p:extLst>
      <p:ext uri="{BB962C8B-B14F-4D97-AF65-F5344CB8AC3E}">
        <p14:creationId xmlns:p14="http://schemas.microsoft.com/office/powerpoint/2010/main" val="1661430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CC6A30A6-B01D-CE42-B799-5998279FCDD9}"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C29CE199-5B21-374C-90C2-AC2D8434F29A}"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1961747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5827CD8D-BA99-244D-845B-985A2A875015}"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876F62BE-807A-BB4D-A10E-A3A880173C6E}"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3105982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2E2B11AC-5556-B748-B73D-B6C185F16D98}"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8" name="Marcador de pie de página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71CF3073-6320-1D4C-933E-91CF5FB4BE1D}"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4045147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9BB77B53-AFF3-974D-A345-2E632FD9E278}"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4" name="Marcador de pie de página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D5B17553-BEBB-5C4F-94AB-FF45E2584684}"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1491599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BBF3A13C-CF17-BC4A-B834-E3E1F4BF06DF}"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3" name="Marcador de pie de página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D4F0A346-14BE-DE44-B028-F4E0A2974E43}"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2198041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C6CB3ACB-119F-BD40-966C-4837E14A974D}"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EED105F3-F4F0-BB4C-BC58-56A90FA2867C}"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3658514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AF7C6C48-6E64-5B40-BFAF-5CA96A7FA541}"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463ADE2B-B356-6347-A851-BD63FA8BF3B0}"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2920419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924AC01E-6576-2B44-8991-F472037EA90F}"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CF6469F0-C0BF-AE42-8056-BA286CEEFE17}"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3945563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0E83E531-7E67-8842-951A-1BA0EE191B9A}" type="datetime1">
              <a:rPr lang="es-ES_tradnl">
                <a:solidFill>
                  <a:prstClr val="black"/>
                </a:solidFill>
                <a:ea typeface="ＭＳ Ｐゴシック" charset="0"/>
              </a:rPr>
              <a:pPr defTabSz="457200" fontAlgn="base">
                <a:spcBef>
                  <a:spcPct val="0"/>
                </a:spcBef>
                <a:spcAft>
                  <a:spcPct val="0"/>
                </a:spcAft>
                <a:defRPr/>
              </a:pPr>
              <a:t>26/11/16</a:t>
            </a:fld>
            <a:endParaRPr lang="es-ES_tradnl">
              <a:solidFill>
                <a:prstClr val="black"/>
              </a:solidFill>
              <a:ea typeface="ＭＳ Ｐゴシック" charset="0"/>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ＭＳ Ｐゴシック" charset="-128"/>
                <a:cs typeface="+mn-cs"/>
              </a:defRPr>
            </a:lvl1pPr>
          </a:lstStyle>
          <a:p>
            <a:pPr defTabSz="457200" fontAlgn="base">
              <a:spcBef>
                <a:spcPct val="0"/>
              </a:spcBef>
              <a:spcAft>
                <a:spcPct val="0"/>
              </a:spcAft>
              <a:defRPr/>
            </a:pPr>
            <a:endParaRPr lang="es-ES" alt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defTabSz="457200" fontAlgn="base">
              <a:spcBef>
                <a:spcPct val="0"/>
              </a:spcBef>
              <a:spcAft>
                <a:spcPct val="0"/>
              </a:spcAft>
              <a:defRPr/>
            </a:pPr>
            <a:fld id="{C97FBACD-BE95-D143-AEE1-FF4DF1AB4BF1}" type="slidenum">
              <a:rPr lang="es-ES_tradnl">
                <a:solidFill>
                  <a:prstClr val="black"/>
                </a:solidFill>
                <a:ea typeface="ＭＳ Ｐゴシック" charset="0"/>
              </a:rPr>
              <a:pPr defTabSz="457200" fontAlgn="base">
                <a:spcBef>
                  <a:spcPct val="0"/>
                </a:spcBef>
                <a:spcAft>
                  <a:spcPct val="0"/>
                </a:spcAft>
                <a:defRPr/>
              </a:pPr>
              <a:t>‹Nr.›</a:t>
            </a:fld>
            <a:endParaRPr lang="es-ES_tradnl">
              <a:solidFill>
                <a:prstClr val="black"/>
              </a:solidFill>
              <a:ea typeface="ＭＳ Ｐゴシック" charset="0"/>
            </a:endParaRPr>
          </a:p>
        </p:txBody>
      </p:sp>
    </p:spTree>
    <p:extLst>
      <p:ext uri="{BB962C8B-B14F-4D97-AF65-F5344CB8AC3E}">
        <p14:creationId xmlns:p14="http://schemas.microsoft.com/office/powerpoint/2010/main" val="2337970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9462" y="1291280"/>
            <a:ext cx="3657600" cy="461508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endParaRPr dirty="0"/>
          </a:p>
        </p:txBody>
      </p:sp>
      <p:sp>
        <p:nvSpPr>
          <p:cNvPr id="4" name="Content Placeholder 3"/>
          <p:cNvSpPr>
            <a:spLocks noGrp="1"/>
          </p:cNvSpPr>
          <p:nvPr>
            <p:ph sz="half" idx="2"/>
          </p:nvPr>
        </p:nvSpPr>
        <p:spPr>
          <a:xfrm>
            <a:off x="4688541" y="1291280"/>
            <a:ext cx="3657600" cy="461508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endParaRPr dirty="0"/>
          </a:p>
        </p:txBody>
      </p:sp>
      <p:sp>
        <p:nvSpPr>
          <p:cNvPr id="10" name="Title 1"/>
          <p:cNvSpPr>
            <a:spLocks noGrp="1"/>
          </p:cNvSpPr>
          <p:nvPr>
            <p:ph type="title"/>
          </p:nvPr>
        </p:nvSpPr>
        <p:spPr>
          <a:xfrm>
            <a:off x="779463" y="4736"/>
            <a:ext cx="7583487" cy="1044388"/>
          </a:xfrm>
        </p:spPr>
        <p:txBody>
          <a:bodyPr/>
          <a:lstStyle>
            <a:lvl1pPr>
              <a:defRPr>
                <a:solidFill>
                  <a:srgbClr val="003399"/>
                </a:solidFill>
              </a:defRPr>
            </a:lvl1pPr>
          </a:lstStyle>
          <a:p>
            <a:r>
              <a:rPr lang="en-US" dirty="0" smtClean="0"/>
              <a:t>Click to edit Master title style</a:t>
            </a:r>
            <a:endParaRPr dirty="0"/>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13050CE2-B51B-744D-8EF8-3C55DD774508}" type="slidenum">
              <a:rPr lang="en-US">
                <a:solidFill>
                  <a:prstClr val="black"/>
                </a:solidFill>
                <a:latin typeface="Arial" charset="0"/>
                <a:ea typeface="ＭＳ Ｐゴシック" charset="0"/>
              </a:rPr>
              <a:pPr defTabSz="457200" fontAlgn="base">
                <a:spcBef>
                  <a:spcPct val="0"/>
                </a:spcBef>
                <a:spcAft>
                  <a:spcPct val="0"/>
                </a:spcAft>
                <a:defRPr/>
              </a:pPr>
              <a:t>‹Nr.›</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26817047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3" name="2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4" name="3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2BAECCAD-4FBA-4FD8-8916-FD8203658239}" type="slidenum">
              <a:rPr lang="es-ES_tradnl"/>
              <a:pPr>
                <a:defRPr/>
              </a:pPr>
              <a:t>‹Nr.›</a:t>
            </a:fld>
            <a:endParaRPr lang="es-ES_tradnl"/>
          </a:p>
        </p:txBody>
      </p:sp>
    </p:spTree>
    <p:extLst>
      <p:ext uri="{BB962C8B-B14F-4D97-AF65-F5344CB8AC3E}">
        <p14:creationId xmlns:p14="http://schemas.microsoft.com/office/powerpoint/2010/main" val="2068072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41400" y="274638"/>
            <a:ext cx="7416800" cy="965200"/>
          </a:xfrm>
        </p:spPr>
        <p:txBody>
          <a:bodyPr/>
          <a:lstStyle/>
          <a:p>
            <a:r>
              <a:rPr lang="en-US" smtClean="0"/>
              <a:t>Click to edit Master title style</a:t>
            </a:r>
            <a:endParaRPr lang="fr-FR"/>
          </a:p>
        </p:txBody>
      </p:sp>
      <p:sp>
        <p:nvSpPr>
          <p:cNvPr id="3" name="Table Placeholder 2"/>
          <p:cNvSpPr>
            <a:spLocks noGrp="1"/>
          </p:cNvSpPr>
          <p:nvPr>
            <p:ph type="tbl" idx="1"/>
          </p:nvPr>
        </p:nvSpPr>
        <p:spPr>
          <a:xfrm>
            <a:off x="457200" y="1600200"/>
            <a:ext cx="8229600" cy="4525963"/>
          </a:xfrm>
        </p:spPr>
        <p:txBody>
          <a:bodyPr/>
          <a:lstStyle/>
          <a:p>
            <a:pPr lvl="0"/>
            <a:endParaRPr lang="fr-FR" noProof="0" smtClean="0"/>
          </a:p>
        </p:txBody>
      </p:sp>
      <p:sp>
        <p:nvSpPr>
          <p:cNvPr id="4" name="Rectangle 4"/>
          <p:cNvSpPr>
            <a:spLocks noGrp="1" noChangeArrowheads="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F643F962-E9E2-D640-B278-351AA8F744C7}" type="datetime1">
              <a:rPr lang="en-US">
                <a:solidFill>
                  <a:prstClr val="black"/>
                </a:solidFill>
                <a:latin typeface="Arial" charset="0"/>
                <a:ea typeface="ＭＳ Ｐゴシック" charset="0"/>
              </a:rPr>
              <a:pPr defTabSz="457200" fontAlgn="base">
                <a:spcBef>
                  <a:spcPct val="0"/>
                </a:spcBef>
                <a:spcAft>
                  <a:spcPct val="0"/>
                </a:spcAft>
                <a:defRPr/>
              </a:pPr>
              <a:t>26/11/16</a:t>
            </a:fld>
            <a:endParaRPr lang="en-US">
              <a:solidFill>
                <a:prstClr val="black"/>
              </a:solidFill>
              <a:latin typeface="Arial" charset="0"/>
              <a:ea typeface="ＭＳ Ｐゴシック" charset="0"/>
            </a:endParaRPr>
          </a:p>
        </p:txBody>
      </p:sp>
      <p:sp>
        <p:nvSpPr>
          <p:cNvPr id="5" name="Rectangle 5"/>
          <p:cNvSpPr>
            <a:spLocks noGrp="1" noChangeArrowheads="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r>
              <a:rPr lang="en-US">
                <a:solidFill>
                  <a:prstClr val="black"/>
                </a:solidFill>
              </a:rPr>
              <a:t>SOGUG, Madrid</a:t>
            </a:r>
          </a:p>
        </p:txBody>
      </p:sp>
      <p:sp>
        <p:nvSpPr>
          <p:cNvPr id="6" name="Rectangle 6"/>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F52F8031-B231-F543-92D7-0724F7864589}" type="slidenum">
              <a:rPr lang="en-US">
                <a:solidFill>
                  <a:prstClr val="black"/>
                </a:solidFill>
                <a:latin typeface="Arial" charset="0"/>
                <a:ea typeface="ＭＳ Ｐゴシック" charset="0"/>
              </a:rPr>
              <a:pPr defTabSz="457200" fontAlgn="base">
                <a:spcBef>
                  <a:spcPct val="0"/>
                </a:spcBef>
                <a:spcAft>
                  <a:spcPct val="0"/>
                </a:spcAft>
                <a:defRPr/>
              </a:pPr>
              <a:t>‹Nr.›</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2775561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9462" y="1291280"/>
            <a:ext cx="3657600" cy="4615083"/>
          </a:xfrm>
        </p:spPr>
        <p:txBody>
          <a:bodyPr>
            <a:normAutofit/>
          </a:bodyPr>
          <a:lstStyle>
            <a:lvl1pPr>
              <a:buClr>
                <a:srgbClr val="003399"/>
              </a:buCl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88541" y="1291280"/>
            <a:ext cx="3657600" cy="4615083"/>
          </a:xfrm>
        </p:spPr>
        <p:txBody>
          <a:bodyPr>
            <a:normAutofit/>
          </a:bodyPr>
          <a:lstStyle>
            <a:lvl1pPr>
              <a:buClr>
                <a:srgbClr val="003399"/>
              </a:buCl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Title 1"/>
          <p:cNvSpPr>
            <a:spLocks noGrp="1"/>
          </p:cNvSpPr>
          <p:nvPr>
            <p:ph type="title"/>
          </p:nvPr>
        </p:nvSpPr>
        <p:spPr>
          <a:xfrm>
            <a:off x="779463" y="4736"/>
            <a:ext cx="7583487" cy="1044388"/>
          </a:xfrm>
        </p:spPr>
        <p:txBody>
          <a:bodyPr/>
          <a:lstStyle>
            <a:lvl1pPr>
              <a:defRPr sz="3600" b="1">
                <a:solidFill>
                  <a:srgbClr val="003399"/>
                </a:solidFill>
              </a:defRPr>
            </a:lvl1pPr>
          </a:lstStyle>
          <a:p>
            <a:r>
              <a:rPr lang="en-US" smtClean="0"/>
              <a:t>Click to edit Master title style</a:t>
            </a:r>
            <a:endParaRPr dirty="0"/>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prstClr val="black"/>
              </a:solidFill>
            </a:endParaRPr>
          </a:p>
        </p:txBody>
      </p:sp>
      <p:sp>
        <p:nvSpPr>
          <p:cNvPr id="6"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DDCD569-D0B3-6E49-A4DE-07583D3694E3}" type="slidenum">
              <a:rPr lang="en-US">
                <a:solidFill>
                  <a:prstClr val="black"/>
                </a:solidFill>
                <a:latin typeface="Arial" charset="0"/>
                <a:ea typeface="ＭＳ Ｐゴシック" charset="0"/>
              </a:rPr>
              <a:pPr defTabSz="457200" fontAlgn="base">
                <a:spcBef>
                  <a:spcPct val="0"/>
                </a:spcBef>
                <a:spcAft>
                  <a:spcPct val="0"/>
                </a:spcAft>
                <a:defRPr/>
              </a:pPr>
              <a:t>‹Nr.›</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1276942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8" name="Title 1"/>
          <p:cNvSpPr>
            <a:spLocks noGrp="1"/>
          </p:cNvSpPr>
          <p:nvPr>
            <p:ph type="title"/>
          </p:nvPr>
        </p:nvSpPr>
        <p:spPr>
          <a:xfrm>
            <a:off x="779463" y="4736"/>
            <a:ext cx="7583487" cy="1044388"/>
          </a:xfrm>
        </p:spPr>
        <p:txBody>
          <a:bodyPr/>
          <a:lstStyle>
            <a:lvl1pPr>
              <a:defRPr>
                <a:solidFill>
                  <a:srgbClr val="003399"/>
                </a:solidFill>
              </a:defRPr>
            </a:lvl1pPr>
          </a:lstStyle>
          <a:p>
            <a:r>
              <a:rPr lang="en-US" smtClean="0"/>
              <a:t>Click to edit Master title style</a:t>
            </a:r>
            <a:endParaRPr dirty="0"/>
          </a:p>
        </p:txBody>
      </p:sp>
      <p:sp>
        <p:nvSpPr>
          <p:cNvPr id="3" name="Footer Placeholder 4"/>
          <p:cNvSpPr>
            <a:spLocks noGrp="1"/>
          </p:cNvSpPr>
          <p:nvPr>
            <p:ph type="ftr" sz="quarter" idx="10"/>
          </p:nvPr>
        </p:nvSpPr>
        <p:spPr>
          <a:xfrm>
            <a:off x="3124200" y="6356350"/>
            <a:ext cx="2895600" cy="365125"/>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prstClr val="black"/>
              </a:solidFill>
            </a:endParaRPr>
          </a:p>
        </p:txBody>
      </p:sp>
      <p:sp>
        <p:nvSpPr>
          <p:cNvPr id="4"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66DDEE51-57AF-CB48-A982-0AFA61B4E57D}" type="slidenum">
              <a:rPr lang="en-US">
                <a:solidFill>
                  <a:prstClr val="black"/>
                </a:solidFill>
                <a:latin typeface="Arial" charset="0"/>
                <a:ea typeface="ＭＳ Ｐゴシック" charset="0"/>
              </a:rPr>
              <a:pPr defTabSz="457200" fontAlgn="base">
                <a:spcBef>
                  <a:spcPct val="0"/>
                </a:spcBef>
                <a:spcAft>
                  <a:spcPct val="0"/>
                </a:spcAft>
                <a:defRPr/>
              </a:pPr>
              <a:t>‹Nr.›</a:t>
            </a:fld>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334171893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idx="10"/>
          </p:nvPr>
        </p:nvSpPr>
        <p:spPr>
          <a:ln/>
        </p:spPr>
        <p:txBody>
          <a:bodyPr/>
          <a:lstStyle>
            <a:lvl1pPr>
              <a:defRPr/>
            </a:lvl1pPr>
          </a:lstStyle>
          <a:p>
            <a:pPr>
              <a:defRPr/>
            </a:pPr>
            <a:endParaRPr lang="es-ES"/>
          </a:p>
        </p:txBody>
      </p:sp>
      <p:sp>
        <p:nvSpPr>
          <p:cNvPr id="5" name="Rectangle 5"/>
          <p:cNvSpPr>
            <a:spLocks noGrp="1" noChangeArrowheads="1"/>
          </p:cNvSpPr>
          <p:nvPr>
            <p:ph type="ftr" idx="11"/>
          </p:nvPr>
        </p:nvSpPr>
        <p:spPr>
          <a:ln/>
        </p:spPr>
        <p:txBody>
          <a:bodyPr/>
          <a:lstStyle>
            <a:lvl1pPr>
              <a:defRPr/>
            </a:lvl1pPr>
          </a:lstStyle>
          <a:p>
            <a:pPr>
              <a:defRPr/>
            </a:pPr>
            <a:endParaRPr lang="es-ES"/>
          </a:p>
        </p:txBody>
      </p:sp>
      <p:sp>
        <p:nvSpPr>
          <p:cNvPr id="6" name="Rectangle 6"/>
          <p:cNvSpPr>
            <a:spLocks noGrp="1" noChangeArrowheads="1"/>
          </p:cNvSpPr>
          <p:nvPr>
            <p:ph type="sldNum" idx="12"/>
          </p:nvPr>
        </p:nvSpPr>
        <p:spPr>
          <a:ln/>
        </p:spPr>
        <p:txBody>
          <a:bodyPr/>
          <a:lstStyle>
            <a:lvl1pPr>
              <a:defRPr/>
            </a:lvl1pPr>
          </a:lstStyle>
          <a:p>
            <a:fld id="{B23E28AD-2B64-794A-81EB-39ABEBEF1358}"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026473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idx="10"/>
          </p:nvPr>
        </p:nvSpPr>
        <p:spPr>
          <a:ln/>
        </p:spPr>
        <p:txBody>
          <a:bodyPr/>
          <a:lstStyle>
            <a:lvl1pPr>
              <a:defRPr/>
            </a:lvl1pPr>
          </a:lstStyle>
          <a:p>
            <a:pPr>
              <a:defRPr/>
            </a:pPr>
            <a:endParaRPr lang="es-ES"/>
          </a:p>
        </p:txBody>
      </p:sp>
      <p:sp>
        <p:nvSpPr>
          <p:cNvPr id="5" name="Rectangle 5"/>
          <p:cNvSpPr>
            <a:spLocks noGrp="1" noChangeArrowheads="1"/>
          </p:cNvSpPr>
          <p:nvPr>
            <p:ph type="ftr" idx="11"/>
          </p:nvPr>
        </p:nvSpPr>
        <p:spPr>
          <a:ln/>
        </p:spPr>
        <p:txBody>
          <a:bodyPr/>
          <a:lstStyle>
            <a:lvl1pPr>
              <a:defRPr/>
            </a:lvl1pPr>
          </a:lstStyle>
          <a:p>
            <a:pPr>
              <a:defRPr/>
            </a:pPr>
            <a:endParaRPr lang="es-ES"/>
          </a:p>
        </p:txBody>
      </p:sp>
      <p:sp>
        <p:nvSpPr>
          <p:cNvPr id="6" name="Rectangle 6"/>
          <p:cNvSpPr>
            <a:spLocks noGrp="1" noChangeArrowheads="1"/>
          </p:cNvSpPr>
          <p:nvPr>
            <p:ph type="sldNum" idx="12"/>
          </p:nvPr>
        </p:nvSpPr>
        <p:spPr>
          <a:ln/>
        </p:spPr>
        <p:txBody>
          <a:bodyPr/>
          <a:lstStyle>
            <a:lvl1pPr>
              <a:defRPr/>
            </a:lvl1pPr>
          </a:lstStyle>
          <a:p>
            <a:fld id="{4093BDD7-3DF5-5741-B4F1-FB65CD2C3BD4}"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4243181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idx="10"/>
          </p:nvPr>
        </p:nvSpPr>
        <p:spPr>
          <a:ln/>
        </p:spPr>
        <p:txBody>
          <a:bodyPr/>
          <a:lstStyle>
            <a:lvl1pPr>
              <a:defRPr/>
            </a:lvl1pPr>
          </a:lstStyle>
          <a:p>
            <a:pPr>
              <a:defRPr/>
            </a:pPr>
            <a:endParaRPr lang="es-ES"/>
          </a:p>
        </p:txBody>
      </p:sp>
      <p:sp>
        <p:nvSpPr>
          <p:cNvPr id="5" name="Rectangle 5"/>
          <p:cNvSpPr>
            <a:spLocks noGrp="1" noChangeArrowheads="1"/>
          </p:cNvSpPr>
          <p:nvPr>
            <p:ph type="ftr" idx="11"/>
          </p:nvPr>
        </p:nvSpPr>
        <p:spPr>
          <a:ln/>
        </p:spPr>
        <p:txBody>
          <a:bodyPr/>
          <a:lstStyle>
            <a:lvl1pPr>
              <a:defRPr/>
            </a:lvl1pPr>
          </a:lstStyle>
          <a:p>
            <a:pPr>
              <a:defRPr/>
            </a:pPr>
            <a:endParaRPr lang="es-ES"/>
          </a:p>
        </p:txBody>
      </p:sp>
      <p:sp>
        <p:nvSpPr>
          <p:cNvPr id="6" name="Rectangle 6"/>
          <p:cNvSpPr>
            <a:spLocks noGrp="1" noChangeArrowheads="1"/>
          </p:cNvSpPr>
          <p:nvPr>
            <p:ph type="sldNum" idx="12"/>
          </p:nvPr>
        </p:nvSpPr>
        <p:spPr>
          <a:ln/>
        </p:spPr>
        <p:txBody>
          <a:bodyPr/>
          <a:lstStyle>
            <a:lvl1pPr>
              <a:defRPr/>
            </a:lvl1pPr>
          </a:lstStyle>
          <a:p>
            <a:fld id="{6F6D8084-F4F5-2C4C-A81E-4E0B8F0BB702}"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659831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idx="10"/>
          </p:nvPr>
        </p:nvSpPr>
        <p:spPr>
          <a:ln/>
        </p:spPr>
        <p:txBody>
          <a:bodyPr/>
          <a:lstStyle>
            <a:lvl1pPr>
              <a:defRPr/>
            </a:lvl1pPr>
          </a:lstStyle>
          <a:p>
            <a:pPr>
              <a:defRPr/>
            </a:pPr>
            <a:endParaRPr lang="es-ES"/>
          </a:p>
        </p:txBody>
      </p:sp>
      <p:sp>
        <p:nvSpPr>
          <p:cNvPr id="6" name="Rectangle 5"/>
          <p:cNvSpPr>
            <a:spLocks noGrp="1" noChangeArrowheads="1"/>
          </p:cNvSpPr>
          <p:nvPr>
            <p:ph type="ftr" idx="11"/>
          </p:nvPr>
        </p:nvSpPr>
        <p:spPr>
          <a:ln/>
        </p:spPr>
        <p:txBody>
          <a:bodyPr/>
          <a:lstStyle>
            <a:lvl1pPr>
              <a:defRPr/>
            </a:lvl1pPr>
          </a:lstStyle>
          <a:p>
            <a:pPr>
              <a:defRPr/>
            </a:pPr>
            <a:endParaRPr lang="es-ES"/>
          </a:p>
        </p:txBody>
      </p:sp>
      <p:sp>
        <p:nvSpPr>
          <p:cNvPr id="7" name="Rectangle 6"/>
          <p:cNvSpPr>
            <a:spLocks noGrp="1" noChangeArrowheads="1"/>
          </p:cNvSpPr>
          <p:nvPr>
            <p:ph type="sldNum" idx="12"/>
          </p:nvPr>
        </p:nvSpPr>
        <p:spPr>
          <a:ln/>
        </p:spPr>
        <p:txBody>
          <a:bodyPr/>
          <a:lstStyle>
            <a:lvl1pPr>
              <a:defRPr/>
            </a:lvl1pPr>
          </a:lstStyle>
          <a:p>
            <a:fld id="{9120C30A-8D0A-A44D-8C5E-7318B1CF45D6}"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320136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idx="10"/>
          </p:nvPr>
        </p:nvSpPr>
        <p:spPr>
          <a:ln/>
        </p:spPr>
        <p:txBody>
          <a:bodyPr/>
          <a:lstStyle>
            <a:lvl1pPr>
              <a:defRPr/>
            </a:lvl1pPr>
          </a:lstStyle>
          <a:p>
            <a:pPr>
              <a:defRPr/>
            </a:pPr>
            <a:endParaRPr lang="es-ES"/>
          </a:p>
        </p:txBody>
      </p:sp>
      <p:sp>
        <p:nvSpPr>
          <p:cNvPr id="8" name="Rectangle 5"/>
          <p:cNvSpPr>
            <a:spLocks noGrp="1" noChangeArrowheads="1"/>
          </p:cNvSpPr>
          <p:nvPr>
            <p:ph type="ftr" idx="11"/>
          </p:nvPr>
        </p:nvSpPr>
        <p:spPr>
          <a:ln/>
        </p:spPr>
        <p:txBody>
          <a:bodyPr/>
          <a:lstStyle>
            <a:lvl1pPr>
              <a:defRPr/>
            </a:lvl1pPr>
          </a:lstStyle>
          <a:p>
            <a:pPr>
              <a:defRPr/>
            </a:pPr>
            <a:endParaRPr lang="es-ES"/>
          </a:p>
        </p:txBody>
      </p:sp>
      <p:sp>
        <p:nvSpPr>
          <p:cNvPr id="9" name="Rectangle 6"/>
          <p:cNvSpPr>
            <a:spLocks noGrp="1" noChangeArrowheads="1"/>
          </p:cNvSpPr>
          <p:nvPr>
            <p:ph type="sldNum" idx="12"/>
          </p:nvPr>
        </p:nvSpPr>
        <p:spPr>
          <a:ln/>
        </p:spPr>
        <p:txBody>
          <a:bodyPr/>
          <a:lstStyle>
            <a:lvl1pPr>
              <a:defRPr/>
            </a:lvl1pPr>
          </a:lstStyle>
          <a:p>
            <a:fld id="{3CBB48BF-391C-904E-8B41-C3BCFE700955}"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4038090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idx="10"/>
          </p:nvPr>
        </p:nvSpPr>
        <p:spPr>
          <a:ln/>
        </p:spPr>
        <p:txBody>
          <a:bodyPr/>
          <a:lstStyle>
            <a:lvl1pPr>
              <a:defRPr/>
            </a:lvl1pPr>
          </a:lstStyle>
          <a:p>
            <a:pPr>
              <a:defRPr/>
            </a:pPr>
            <a:endParaRPr lang="es-ES"/>
          </a:p>
        </p:txBody>
      </p:sp>
      <p:sp>
        <p:nvSpPr>
          <p:cNvPr id="4" name="Rectangle 5"/>
          <p:cNvSpPr>
            <a:spLocks noGrp="1" noChangeArrowheads="1"/>
          </p:cNvSpPr>
          <p:nvPr>
            <p:ph type="ftr" idx="11"/>
          </p:nvPr>
        </p:nvSpPr>
        <p:spPr>
          <a:ln/>
        </p:spPr>
        <p:txBody>
          <a:bodyPr/>
          <a:lstStyle>
            <a:lvl1pPr>
              <a:defRPr/>
            </a:lvl1pPr>
          </a:lstStyle>
          <a:p>
            <a:pPr>
              <a:defRPr/>
            </a:pPr>
            <a:endParaRPr lang="es-ES"/>
          </a:p>
        </p:txBody>
      </p:sp>
      <p:sp>
        <p:nvSpPr>
          <p:cNvPr id="5" name="Rectangle 6"/>
          <p:cNvSpPr>
            <a:spLocks noGrp="1" noChangeArrowheads="1"/>
          </p:cNvSpPr>
          <p:nvPr>
            <p:ph type="sldNum" idx="12"/>
          </p:nvPr>
        </p:nvSpPr>
        <p:spPr>
          <a:ln/>
        </p:spPr>
        <p:txBody>
          <a:bodyPr/>
          <a:lstStyle>
            <a:lvl1pPr>
              <a:defRPr/>
            </a:lvl1pPr>
          </a:lstStyle>
          <a:p>
            <a:fld id="{1A40DC90-A576-474F-9333-A81029799119}"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2936331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s-ES"/>
          </a:p>
        </p:txBody>
      </p:sp>
      <p:sp>
        <p:nvSpPr>
          <p:cNvPr id="3" name="Rectangle 5"/>
          <p:cNvSpPr>
            <a:spLocks noGrp="1" noChangeArrowheads="1"/>
          </p:cNvSpPr>
          <p:nvPr>
            <p:ph type="ftr" idx="11"/>
          </p:nvPr>
        </p:nvSpPr>
        <p:spPr>
          <a:ln/>
        </p:spPr>
        <p:txBody>
          <a:bodyPr/>
          <a:lstStyle>
            <a:lvl1pPr>
              <a:defRPr/>
            </a:lvl1pPr>
          </a:lstStyle>
          <a:p>
            <a:pPr>
              <a:defRPr/>
            </a:pPr>
            <a:endParaRPr lang="es-ES"/>
          </a:p>
        </p:txBody>
      </p:sp>
      <p:sp>
        <p:nvSpPr>
          <p:cNvPr id="4" name="Rectangle 6"/>
          <p:cNvSpPr>
            <a:spLocks noGrp="1" noChangeArrowheads="1"/>
          </p:cNvSpPr>
          <p:nvPr>
            <p:ph type="sldNum" idx="12"/>
          </p:nvPr>
        </p:nvSpPr>
        <p:spPr>
          <a:ln/>
        </p:spPr>
        <p:txBody>
          <a:bodyPr/>
          <a:lstStyle>
            <a:lvl1pPr>
              <a:defRPr/>
            </a:lvl1pPr>
          </a:lstStyle>
          <a:p>
            <a:fld id="{4427776C-04B0-A74F-BAC4-655CEA373D21}"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78345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7CB942CA-E0AF-4735-BC7F-15E6C7E67B12}" type="slidenum">
              <a:rPr lang="es-ES_tradnl"/>
              <a:pPr>
                <a:defRPr/>
              </a:pPr>
              <a:t>‹Nr.›</a:t>
            </a:fld>
            <a:endParaRPr lang="es-ES_tradnl"/>
          </a:p>
        </p:txBody>
      </p:sp>
    </p:spTree>
    <p:extLst>
      <p:ext uri="{BB962C8B-B14F-4D97-AF65-F5344CB8AC3E}">
        <p14:creationId xmlns:p14="http://schemas.microsoft.com/office/powerpoint/2010/main" val="24418471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idx="10"/>
          </p:nvPr>
        </p:nvSpPr>
        <p:spPr>
          <a:ln/>
        </p:spPr>
        <p:txBody>
          <a:bodyPr/>
          <a:lstStyle>
            <a:lvl1pPr>
              <a:defRPr/>
            </a:lvl1pPr>
          </a:lstStyle>
          <a:p>
            <a:pPr>
              <a:defRPr/>
            </a:pPr>
            <a:endParaRPr lang="es-ES"/>
          </a:p>
        </p:txBody>
      </p:sp>
      <p:sp>
        <p:nvSpPr>
          <p:cNvPr id="6" name="Rectangle 5"/>
          <p:cNvSpPr>
            <a:spLocks noGrp="1" noChangeArrowheads="1"/>
          </p:cNvSpPr>
          <p:nvPr>
            <p:ph type="ftr" idx="11"/>
          </p:nvPr>
        </p:nvSpPr>
        <p:spPr>
          <a:ln/>
        </p:spPr>
        <p:txBody>
          <a:bodyPr/>
          <a:lstStyle>
            <a:lvl1pPr>
              <a:defRPr/>
            </a:lvl1pPr>
          </a:lstStyle>
          <a:p>
            <a:pPr>
              <a:defRPr/>
            </a:pPr>
            <a:endParaRPr lang="es-ES"/>
          </a:p>
        </p:txBody>
      </p:sp>
      <p:sp>
        <p:nvSpPr>
          <p:cNvPr id="7" name="Rectangle 6"/>
          <p:cNvSpPr>
            <a:spLocks noGrp="1" noChangeArrowheads="1"/>
          </p:cNvSpPr>
          <p:nvPr>
            <p:ph type="sldNum" idx="12"/>
          </p:nvPr>
        </p:nvSpPr>
        <p:spPr>
          <a:ln/>
        </p:spPr>
        <p:txBody>
          <a:bodyPr/>
          <a:lstStyle>
            <a:lvl1pPr>
              <a:defRPr/>
            </a:lvl1pPr>
          </a:lstStyle>
          <a:p>
            <a:fld id="{75BCCB88-DADA-0A47-BDFB-E9CEF88E09FE}"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382042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idx="10"/>
          </p:nvPr>
        </p:nvSpPr>
        <p:spPr>
          <a:ln/>
        </p:spPr>
        <p:txBody>
          <a:bodyPr/>
          <a:lstStyle>
            <a:lvl1pPr>
              <a:defRPr/>
            </a:lvl1pPr>
          </a:lstStyle>
          <a:p>
            <a:pPr>
              <a:defRPr/>
            </a:pPr>
            <a:endParaRPr lang="es-ES"/>
          </a:p>
        </p:txBody>
      </p:sp>
      <p:sp>
        <p:nvSpPr>
          <p:cNvPr id="6" name="Rectangle 5"/>
          <p:cNvSpPr>
            <a:spLocks noGrp="1" noChangeArrowheads="1"/>
          </p:cNvSpPr>
          <p:nvPr>
            <p:ph type="ftr" idx="11"/>
          </p:nvPr>
        </p:nvSpPr>
        <p:spPr>
          <a:ln/>
        </p:spPr>
        <p:txBody>
          <a:bodyPr/>
          <a:lstStyle>
            <a:lvl1pPr>
              <a:defRPr/>
            </a:lvl1pPr>
          </a:lstStyle>
          <a:p>
            <a:pPr>
              <a:defRPr/>
            </a:pPr>
            <a:endParaRPr lang="es-ES"/>
          </a:p>
        </p:txBody>
      </p:sp>
      <p:sp>
        <p:nvSpPr>
          <p:cNvPr id="7" name="Rectangle 6"/>
          <p:cNvSpPr>
            <a:spLocks noGrp="1" noChangeArrowheads="1"/>
          </p:cNvSpPr>
          <p:nvPr>
            <p:ph type="sldNum" idx="12"/>
          </p:nvPr>
        </p:nvSpPr>
        <p:spPr>
          <a:ln/>
        </p:spPr>
        <p:txBody>
          <a:bodyPr/>
          <a:lstStyle>
            <a:lvl1pPr>
              <a:defRPr/>
            </a:lvl1pPr>
          </a:lstStyle>
          <a:p>
            <a:fld id="{6E97E87E-8325-C949-9F36-66C61545B220}"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16886008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idx="10"/>
          </p:nvPr>
        </p:nvSpPr>
        <p:spPr>
          <a:ln/>
        </p:spPr>
        <p:txBody>
          <a:bodyPr/>
          <a:lstStyle>
            <a:lvl1pPr>
              <a:defRPr/>
            </a:lvl1pPr>
          </a:lstStyle>
          <a:p>
            <a:pPr>
              <a:defRPr/>
            </a:pPr>
            <a:endParaRPr lang="es-ES"/>
          </a:p>
        </p:txBody>
      </p:sp>
      <p:sp>
        <p:nvSpPr>
          <p:cNvPr id="5" name="Rectangle 5"/>
          <p:cNvSpPr>
            <a:spLocks noGrp="1" noChangeArrowheads="1"/>
          </p:cNvSpPr>
          <p:nvPr>
            <p:ph type="ftr" idx="11"/>
          </p:nvPr>
        </p:nvSpPr>
        <p:spPr>
          <a:ln/>
        </p:spPr>
        <p:txBody>
          <a:bodyPr/>
          <a:lstStyle>
            <a:lvl1pPr>
              <a:defRPr/>
            </a:lvl1pPr>
          </a:lstStyle>
          <a:p>
            <a:pPr>
              <a:defRPr/>
            </a:pPr>
            <a:endParaRPr lang="es-ES"/>
          </a:p>
        </p:txBody>
      </p:sp>
      <p:sp>
        <p:nvSpPr>
          <p:cNvPr id="6" name="Rectangle 6"/>
          <p:cNvSpPr>
            <a:spLocks noGrp="1" noChangeArrowheads="1"/>
          </p:cNvSpPr>
          <p:nvPr>
            <p:ph type="sldNum" idx="12"/>
          </p:nvPr>
        </p:nvSpPr>
        <p:spPr>
          <a:ln/>
        </p:spPr>
        <p:txBody>
          <a:bodyPr/>
          <a:lstStyle>
            <a:lvl1pPr>
              <a:defRPr/>
            </a:lvl1pPr>
          </a:lstStyle>
          <a:p>
            <a:fld id="{2F5679C8-9151-BE45-8DC5-F91ADF565598}"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2805267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28588"/>
            <a:ext cx="2055813" cy="5995987"/>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28588"/>
            <a:ext cx="6019800" cy="599598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idx="10"/>
          </p:nvPr>
        </p:nvSpPr>
        <p:spPr>
          <a:ln/>
        </p:spPr>
        <p:txBody>
          <a:bodyPr/>
          <a:lstStyle>
            <a:lvl1pPr>
              <a:defRPr/>
            </a:lvl1pPr>
          </a:lstStyle>
          <a:p>
            <a:pPr>
              <a:defRPr/>
            </a:pPr>
            <a:endParaRPr lang="es-ES"/>
          </a:p>
        </p:txBody>
      </p:sp>
      <p:sp>
        <p:nvSpPr>
          <p:cNvPr id="5" name="Rectangle 5"/>
          <p:cNvSpPr>
            <a:spLocks noGrp="1" noChangeArrowheads="1"/>
          </p:cNvSpPr>
          <p:nvPr>
            <p:ph type="ftr" idx="11"/>
          </p:nvPr>
        </p:nvSpPr>
        <p:spPr>
          <a:ln/>
        </p:spPr>
        <p:txBody>
          <a:bodyPr/>
          <a:lstStyle>
            <a:lvl1pPr>
              <a:defRPr/>
            </a:lvl1pPr>
          </a:lstStyle>
          <a:p>
            <a:pPr>
              <a:defRPr/>
            </a:pPr>
            <a:endParaRPr lang="es-ES"/>
          </a:p>
        </p:txBody>
      </p:sp>
      <p:sp>
        <p:nvSpPr>
          <p:cNvPr id="6" name="Rectangle 6"/>
          <p:cNvSpPr>
            <a:spLocks noGrp="1" noChangeArrowheads="1"/>
          </p:cNvSpPr>
          <p:nvPr>
            <p:ph type="sldNum" idx="12"/>
          </p:nvPr>
        </p:nvSpPr>
        <p:spPr>
          <a:ln/>
        </p:spPr>
        <p:txBody>
          <a:bodyPr/>
          <a:lstStyle>
            <a:lvl1pPr>
              <a:defRPr/>
            </a:lvl1pPr>
          </a:lstStyle>
          <a:p>
            <a:fld id="{CD400970-D9AB-004A-BC8B-02E231FBF61C}" type="slidenum">
              <a:rPr lang="es-ES">
                <a:latin typeface="Arial"/>
                <a:cs typeface="Arial"/>
              </a:rPr>
              <a:pPr/>
              <a:t>‹Nr.›</a:t>
            </a:fld>
            <a:endParaRPr lang="es-ES">
              <a:latin typeface="Arial"/>
              <a:cs typeface="Arial"/>
            </a:endParaRPr>
          </a:p>
        </p:txBody>
      </p:sp>
    </p:spTree>
    <p:extLst>
      <p:ext uri="{BB962C8B-B14F-4D97-AF65-F5344CB8AC3E}">
        <p14:creationId xmlns:p14="http://schemas.microsoft.com/office/powerpoint/2010/main" val="3037889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6300788" y="6475413"/>
            <a:ext cx="2843212" cy="382587"/>
          </a:xfrm>
          <a:prstGeom prst="rect">
            <a:avLst/>
          </a:prstGeom>
          <a:noFill/>
          <a:ln w="9525">
            <a:noFill/>
            <a:miter lim="800000"/>
            <a:headEnd/>
            <a:tailEnd/>
          </a:ln>
        </p:spPr>
      </p:pic>
      <p:pic>
        <p:nvPicPr>
          <p:cNvPr id="5" name="Picture 3"/>
          <p:cNvPicPr>
            <a:picLocks noChangeAspect="1" noChangeArrowheads="1"/>
          </p:cNvPicPr>
          <p:nvPr userDrawn="1"/>
        </p:nvPicPr>
        <p:blipFill>
          <a:blip r:embed="rId3" cstate="print"/>
          <a:srcRect t="5000" b="14999"/>
          <a:stretch>
            <a:fillRect/>
          </a:stretch>
        </p:blipFill>
        <p:spPr bwMode="auto">
          <a:xfrm>
            <a:off x="0" y="836613"/>
            <a:ext cx="6048375" cy="114300"/>
          </a:xfrm>
          <a:prstGeom prst="rect">
            <a:avLst/>
          </a:prstGeom>
          <a:noFill/>
          <a:ln w="9525">
            <a:noFill/>
            <a:miter lim="800000"/>
            <a:headEnd/>
            <a:tailEnd/>
          </a:ln>
        </p:spPr>
      </p:pic>
      <p:pic>
        <p:nvPicPr>
          <p:cNvPr id="6" name="Picture 3"/>
          <p:cNvPicPr>
            <a:picLocks noChangeAspect="1" noChangeArrowheads="1"/>
          </p:cNvPicPr>
          <p:nvPr userDrawn="1"/>
        </p:nvPicPr>
        <p:blipFill>
          <a:blip r:embed="rId3" cstate="print"/>
          <a:srcRect t="5000" b="14999"/>
          <a:stretch>
            <a:fillRect/>
          </a:stretch>
        </p:blipFill>
        <p:spPr bwMode="auto">
          <a:xfrm>
            <a:off x="3095625" y="836613"/>
            <a:ext cx="6048375" cy="114300"/>
          </a:xfrm>
          <a:prstGeom prst="rect">
            <a:avLst/>
          </a:prstGeom>
          <a:noFill/>
          <a:ln w="9525">
            <a:noFill/>
            <a:miter lim="800000"/>
            <a:headEnd/>
            <a:tailEnd/>
          </a:ln>
        </p:spPr>
      </p:pic>
      <p:pic>
        <p:nvPicPr>
          <p:cNvPr id="7" name="Picture 4"/>
          <p:cNvPicPr>
            <a:picLocks noChangeAspect="1" noChangeArrowheads="1"/>
          </p:cNvPicPr>
          <p:nvPr userDrawn="1"/>
        </p:nvPicPr>
        <p:blipFill>
          <a:blip r:embed="rId4" cstate="print"/>
          <a:srcRect l="37274" t="39479" r="13376" b="12640"/>
          <a:stretch>
            <a:fillRect/>
          </a:stretch>
        </p:blipFill>
        <p:spPr bwMode="auto">
          <a:xfrm>
            <a:off x="7764463" y="0"/>
            <a:ext cx="1379537" cy="836613"/>
          </a:xfrm>
          <a:prstGeom prst="rect">
            <a:avLst/>
          </a:prstGeom>
          <a:noFill/>
          <a:ln w="9525">
            <a:noFill/>
            <a:miter lim="800000"/>
            <a:headEnd/>
            <a:tailEnd/>
          </a:ln>
        </p:spPr>
      </p:pic>
      <p:sp>
        <p:nvSpPr>
          <p:cNvPr id="2" name="1 Título"/>
          <p:cNvSpPr>
            <a:spLocks noGrp="1"/>
          </p:cNvSpPr>
          <p:nvPr>
            <p:ph type="ctrTitle"/>
          </p:nvPr>
        </p:nvSpPr>
        <p:spPr>
          <a:xfrm>
            <a:off x="685800" y="2130425"/>
            <a:ext cx="7772400" cy="1470025"/>
          </a:xfrm>
        </p:spPr>
        <p:txBody>
          <a:bodyPr/>
          <a:lstStyle/>
          <a:p>
            <a:r>
              <a:rPr lang="es-ES" dirty="0" smtClean="0"/>
              <a:t>Haga clic para modificar el estilo de título del patrón</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8" name="3 Marcador de fecha"/>
          <p:cNvSpPr>
            <a:spLocks noGrp="1"/>
          </p:cNvSpPr>
          <p:nvPr>
            <p:ph type="dt" sz="half" idx="10"/>
          </p:nvPr>
        </p:nvSpPr>
        <p:spPr/>
        <p:txBody>
          <a:bodyPr/>
          <a:lstStyle>
            <a:lvl1pPr>
              <a:defRPr>
                <a:ea typeface="+mn-ea"/>
                <a:cs typeface="Arial" pitchFamily="34" charset="0"/>
              </a:defRPr>
            </a:lvl1pPr>
          </a:lstStyle>
          <a:p>
            <a:pPr>
              <a:defRPr/>
            </a:pPr>
            <a:fld id="{7033FDDB-6627-41EB-80A1-DB3B4353C685}" type="datetimeFigureOut">
              <a:rPr lang="es-ES"/>
              <a:pPr>
                <a:defRPr/>
              </a:pPr>
              <a:t>26/11/16</a:t>
            </a:fld>
            <a:endParaRPr lang="es-ES"/>
          </a:p>
        </p:txBody>
      </p:sp>
      <p:sp>
        <p:nvSpPr>
          <p:cNvPr id="9"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10"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CD56D146-60C4-493D-B984-45EA75384237}" type="slidenum">
              <a:rPr lang="es-ES"/>
              <a:pPr>
                <a:defRPr/>
              </a:pPr>
              <a:t>‹Nr.›</a:t>
            </a:fld>
            <a:endParaRPr lang="es-ES"/>
          </a:p>
        </p:txBody>
      </p:sp>
    </p:spTree>
    <p:extLst>
      <p:ext uri="{BB962C8B-B14F-4D97-AF65-F5344CB8AC3E}">
        <p14:creationId xmlns:p14="http://schemas.microsoft.com/office/powerpoint/2010/main" val="9097490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mn-ea"/>
                <a:cs typeface="Arial" pitchFamily="34" charset="0"/>
              </a:defRPr>
            </a:lvl1pPr>
          </a:lstStyle>
          <a:p>
            <a:pPr>
              <a:defRPr/>
            </a:pPr>
            <a:fld id="{9A7FFBA3-DAF2-411A-9700-3E21440E9CE9}" type="datetimeFigureOut">
              <a:rPr lang="es-ES"/>
              <a:pPr>
                <a:defRPr/>
              </a:pPr>
              <a:t>26/11/16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6"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9A0154F8-CA7D-4F48-8C39-4B6EF05CB6C2}" type="slidenum">
              <a:rPr lang="es-ES"/>
              <a:pPr>
                <a:defRPr/>
              </a:pPr>
              <a:t>‹Nr.›</a:t>
            </a:fld>
            <a:endParaRPr lang="es-ES"/>
          </a:p>
        </p:txBody>
      </p:sp>
    </p:spTree>
    <p:extLst>
      <p:ext uri="{BB962C8B-B14F-4D97-AF65-F5344CB8AC3E}">
        <p14:creationId xmlns:p14="http://schemas.microsoft.com/office/powerpoint/2010/main" val="42748220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ea typeface="+mn-ea"/>
                <a:cs typeface="Arial" pitchFamily="34" charset="0"/>
              </a:defRPr>
            </a:lvl1pPr>
          </a:lstStyle>
          <a:p>
            <a:pPr>
              <a:defRPr/>
            </a:pPr>
            <a:fld id="{A923E7D9-6F64-4438-B687-F3DDCE1090DA}" type="datetimeFigureOut">
              <a:rPr lang="es-ES"/>
              <a:pPr>
                <a:defRPr/>
              </a:pPr>
              <a:t>26/11/16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6"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35853533-32C7-47F2-B34C-C234EF0C513D}" type="slidenum">
              <a:rPr lang="es-ES"/>
              <a:pPr>
                <a:defRPr/>
              </a:pPr>
              <a:t>‹Nr.›</a:t>
            </a:fld>
            <a:endParaRPr lang="es-ES"/>
          </a:p>
        </p:txBody>
      </p:sp>
    </p:spTree>
    <p:extLst>
      <p:ext uri="{BB962C8B-B14F-4D97-AF65-F5344CB8AC3E}">
        <p14:creationId xmlns:p14="http://schemas.microsoft.com/office/powerpoint/2010/main" val="3253227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ea typeface="+mn-ea"/>
                <a:cs typeface="Arial" pitchFamily="34" charset="0"/>
              </a:defRPr>
            </a:lvl1pPr>
          </a:lstStyle>
          <a:p>
            <a:pPr>
              <a:defRPr/>
            </a:pPr>
            <a:fld id="{FE12ACE3-26F7-418B-8AE1-E352984E2D87}" type="datetimeFigureOut">
              <a:rPr lang="es-ES"/>
              <a:pPr>
                <a:defRPr/>
              </a:pPr>
              <a:t>26/11/16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7"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CED896C8-FF6E-41F6-8424-2FD9E81B89FB}" type="slidenum">
              <a:rPr lang="es-ES"/>
              <a:pPr>
                <a:defRPr/>
              </a:pPr>
              <a:t>‹Nr.›</a:t>
            </a:fld>
            <a:endParaRPr lang="es-ES"/>
          </a:p>
        </p:txBody>
      </p:sp>
    </p:spTree>
    <p:extLst>
      <p:ext uri="{BB962C8B-B14F-4D97-AF65-F5344CB8AC3E}">
        <p14:creationId xmlns:p14="http://schemas.microsoft.com/office/powerpoint/2010/main" val="28163965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ea typeface="+mn-ea"/>
                <a:cs typeface="Arial" pitchFamily="34" charset="0"/>
              </a:defRPr>
            </a:lvl1pPr>
          </a:lstStyle>
          <a:p>
            <a:pPr>
              <a:defRPr/>
            </a:pPr>
            <a:fld id="{F107C4CC-4E9D-4FD4-AFAB-5D52FA85015F}" type="datetimeFigureOut">
              <a:rPr lang="es-ES"/>
              <a:pPr>
                <a:defRPr/>
              </a:pPr>
              <a:t>26/11/16</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9"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4EA41ABD-44E0-4F6C-A657-3F91608DFEBD}" type="slidenum">
              <a:rPr lang="es-ES"/>
              <a:pPr>
                <a:defRPr/>
              </a:pPr>
              <a:t>‹Nr.›</a:t>
            </a:fld>
            <a:endParaRPr lang="es-ES"/>
          </a:p>
        </p:txBody>
      </p:sp>
    </p:spTree>
    <p:extLst>
      <p:ext uri="{BB962C8B-B14F-4D97-AF65-F5344CB8AC3E}">
        <p14:creationId xmlns:p14="http://schemas.microsoft.com/office/powerpoint/2010/main" val="2503333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ea typeface="+mn-ea"/>
                <a:cs typeface="Arial" pitchFamily="34" charset="0"/>
              </a:defRPr>
            </a:lvl1pPr>
          </a:lstStyle>
          <a:p>
            <a:pPr>
              <a:defRPr/>
            </a:pPr>
            <a:fld id="{2902D71B-6F45-4A00-9FD6-97E74C7517F0}" type="datetimeFigureOut">
              <a:rPr lang="es-ES"/>
              <a:pPr>
                <a:defRPr/>
              </a:pPr>
              <a:t>26/11/16</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5"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357F04A2-3D55-43A2-83A1-95BBE05C0CB4}" type="slidenum">
              <a:rPr lang="es-ES"/>
              <a:pPr>
                <a:defRPr/>
              </a:pPr>
              <a:t>‹Nr.›</a:t>
            </a:fld>
            <a:endParaRPr lang="es-ES"/>
          </a:p>
        </p:txBody>
      </p:sp>
    </p:spTree>
    <p:extLst>
      <p:ext uri="{BB962C8B-B14F-4D97-AF65-F5344CB8AC3E}">
        <p14:creationId xmlns:p14="http://schemas.microsoft.com/office/powerpoint/2010/main" val="387466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6" name="5 Marcador de pie de página"/>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charset="0"/>
                <a:cs typeface="Arial" charset="0"/>
              </a:defRPr>
            </a:lvl1pPr>
          </a:lstStyle>
          <a:p>
            <a:pPr>
              <a:defRPr/>
            </a:pPr>
            <a:fld id="{563BB9E4-9B4B-444D-9C13-0345B97E2674}" type="slidenum">
              <a:rPr lang="es-ES_tradnl"/>
              <a:pPr>
                <a:defRPr/>
              </a:pPr>
              <a:t>‹Nr.›</a:t>
            </a:fld>
            <a:endParaRPr lang="es-ES_tradnl"/>
          </a:p>
        </p:txBody>
      </p:sp>
    </p:spTree>
    <p:extLst>
      <p:ext uri="{BB962C8B-B14F-4D97-AF65-F5344CB8AC3E}">
        <p14:creationId xmlns:p14="http://schemas.microsoft.com/office/powerpoint/2010/main" val="2594770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ea typeface="+mn-ea"/>
                <a:cs typeface="Arial" pitchFamily="34" charset="0"/>
              </a:defRPr>
            </a:lvl1pPr>
          </a:lstStyle>
          <a:p>
            <a:pPr>
              <a:defRPr/>
            </a:pPr>
            <a:fld id="{5FBE94BB-EACA-4CC3-A907-CB07C1D24FBA}" type="datetimeFigureOut">
              <a:rPr lang="es-ES"/>
              <a:pPr>
                <a:defRPr/>
              </a:pPr>
              <a:t>26/11/16</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4"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C5E03676-9078-4CD5-A716-3F04185F2312}" type="slidenum">
              <a:rPr lang="es-ES"/>
              <a:pPr>
                <a:defRPr/>
              </a:pPr>
              <a:t>‹Nr.›</a:t>
            </a:fld>
            <a:endParaRPr lang="es-ES"/>
          </a:p>
        </p:txBody>
      </p:sp>
    </p:spTree>
    <p:extLst>
      <p:ext uri="{BB962C8B-B14F-4D97-AF65-F5344CB8AC3E}">
        <p14:creationId xmlns:p14="http://schemas.microsoft.com/office/powerpoint/2010/main" val="8808130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ea typeface="+mn-ea"/>
                <a:cs typeface="Arial" pitchFamily="34" charset="0"/>
              </a:defRPr>
            </a:lvl1pPr>
          </a:lstStyle>
          <a:p>
            <a:pPr>
              <a:defRPr/>
            </a:pPr>
            <a:fld id="{5DB5CA7C-0698-455E-BF3A-1D74A0701BC1}" type="datetimeFigureOut">
              <a:rPr lang="es-ES"/>
              <a:pPr>
                <a:defRPr/>
              </a:pPr>
              <a:t>26/11/16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7"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531853AE-95E1-402F-A9AF-A1426F1EE4C0}" type="slidenum">
              <a:rPr lang="es-ES"/>
              <a:pPr>
                <a:defRPr/>
              </a:pPr>
              <a:t>‹Nr.›</a:t>
            </a:fld>
            <a:endParaRPr lang="es-ES"/>
          </a:p>
        </p:txBody>
      </p:sp>
    </p:spTree>
    <p:extLst>
      <p:ext uri="{BB962C8B-B14F-4D97-AF65-F5344CB8AC3E}">
        <p14:creationId xmlns:p14="http://schemas.microsoft.com/office/powerpoint/2010/main" val="2620504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ea typeface="+mn-ea"/>
                <a:cs typeface="Arial" pitchFamily="34" charset="0"/>
              </a:defRPr>
            </a:lvl1pPr>
          </a:lstStyle>
          <a:p>
            <a:pPr>
              <a:defRPr/>
            </a:pPr>
            <a:fld id="{CE5E07C0-F1F1-4539-A8CE-C4A3F5AE7A40}" type="datetimeFigureOut">
              <a:rPr lang="es-ES"/>
              <a:pPr>
                <a:defRPr/>
              </a:pPr>
              <a:t>26/11/16</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7"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11AFC421-E0EE-4A98-AC35-A8DA4560144B}" type="slidenum">
              <a:rPr lang="es-ES"/>
              <a:pPr>
                <a:defRPr/>
              </a:pPr>
              <a:t>‹Nr.›</a:t>
            </a:fld>
            <a:endParaRPr lang="es-ES"/>
          </a:p>
        </p:txBody>
      </p:sp>
    </p:spTree>
    <p:extLst>
      <p:ext uri="{BB962C8B-B14F-4D97-AF65-F5344CB8AC3E}">
        <p14:creationId xmlns:p14="http://schemas.microsoft.com/office/powerpoint/2010/main" val="24636513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mn-ea"/>
                <a:cs typeface="Arial" pitchFamily="34" charset="0"/>
              </a:defRPr>
            </a:lvl1pPr>
          </a:lstStyle>
          <a:p>
            <a:pPr>
              <a:defRPr/>
            </a:pPr>
            <a:fld id="{0991F0DE-D7B3-494F-8C53-BDBE979798C7}" type="datetimeFigureOut">
              <a:rPr lang="es-ES"/>
              <a:pPr>
                <a:defRPr/>
              </a:pPr>
              <a:t>26/11/16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6"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2579B9CD-63ED-46F0-8B0B-579614E531C5}" type="slidenum">
              <a:rPr lang="es-ES"/>
              <a:pPr>
                <a:defRPr/>
              </a:pPr>
              <a:t>‹Nr.›</a:t>
            </a:fld>
            <a:endParaRPr lang="es-ES"/>
          </a:p>
        </p:txBody>
      </p:sp>
    </p:spTree>
    <p:extLst>
      <p:ext uri="{BB962C8B-B14F-4D97-AF65-F5344CB8AC3E}">
        <p14:creationId xmlns:p14="http://schemas.microsoft.com/office/powerpoint/2010/main" val="2341419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mn-ea"/>
                <a:cs typeface="Arial" pitchFamily="34" charset="0"/>
              </a:defRPr>
            </a:lvl1pPr>
          </a:lstStyle>
          <a:p>
            <a:pPr>
              <a:defRPr/>
            </a:pPr>
            <a:fld id="{1D84E86E-A273-474D-9CB3-E5462D87C712}" type="datetimeFigureOut">
              <a:rPr lang="es-ES"/>
              <a:pPr>
                <a:defRPr/>
              </a:pPr>
              <a:t>26/11/16</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latin typeface="Calibri"/>
            </a:endParaRPr>
          </a:p>
        </p:txBody>
      </p:sp>
      <p:sp>
        <p:nvSpPr>
          <p:cNvPr id="6" name="5 Marcador de número de diapositiva"/>
          <p:cNvSpPr>
            <a:spLocks noGrp="1"/>
          </p:cNvSpPr>
          <p:nvPr>
            <p:ph type="sldNum" sz="quarter" idx="12"/>
          </p:nvPr>
        </p:nvSpPr>
        <p:spPr/>
        <p:txBody>
          <a:bodyPr/>
          <a:lstStyle>
            <a:lvl1pPr>
              <a:defRPr>
                <a:ea typeface="+mn-ea"/>
                <a:cs typeface="Arial" pitchFamily="34" charset="0"/>
              </a:defRPr>
            </a:lvl1pPr>
          </a:lstStyle>
          <a:p>
            <a:pPr>
              <a:defRPr/>
            </a:pPr>
            <a:fld id="{4EA662F4-E41B-4078-B534-03F8E0ED5117}" type="slidenum">
              <a:rPr lang="es-ES"/>
              <a:pPr>
                <a:defRPr/>
              </a:pPr>
              <a:t>‹Nr.›</a:t>
            </a:fld>
            <a:endParaRPr lang="es-ES"/>
          </a:p>
        </p:txBody>
      </p:sp>
    </p:spTree>
    <p:extLst>
      <p:ext uri="{BB962C8B-B14F-4D97-AF65-F5344CB8AC3E}">
        <p14:creationId xmlns:p14="http://schemas.microsoft.com/office/powerpoint/2010/main" val="26190187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9462" y="1291280"/>
            <a:ext cx="3657600" cy="461508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endParaRPr dirty="0"/>
          </a:p>
        </p:txBody>
      </p:sp>
      <p:sp>
        <p:nvSpPr>
          <p:cNvPr id="4" name="Content Placeholder 3"/>
          <p:cNvSpPr>
            <a:spLocks noGrp="1"/>
          </p:cNvSpPr>
          <p:nvPr>
            <p:ph sz="half" idx="2"/>
          </p:nvPr>
        </p:nvSpPr>
        <p:spPr>
          <a:xfrm>
            <a:off x="4688541" y="1291280"/>
            <a:ext cx="3657600" cy="461508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endParaRPr dirty="0"/>
          </a:p>
        </p:txBody>
      </p:sp>
      <p:sp>
        <p:nvSpPr>
          <p:cNvPr id="10" name="Title 1"/>
          <p:cNvSpPr>
            <a:spLocks noGrp="1"/>
          </p:cNvSpPr>
          <p:nvPr>
            <p:ph type="title"/>
          </p:nvPr>
        </p:nvSpPr>
        <p:spPr>
          <a:xfrm>
            <a:off x="779463" y="4736"/>
            <a:ext cx="7583487" cy="1044388"/>
          </a:xfrm>
        </p:spPr>
        <p:txBody>
          <a:bodyPr/>
          <a:lstStyle>
            <a:lvl1pPr>
              <a:defRPr>
                <a:solidFill>
                  <a:srgbClr val="003399"/>
                </a:solidFill>
              </a:defRPr>
            </a:lvl1pPr>
          </a:lstStyle>
          <a:p>
            <a:r>
              <a:rPr lang="en-US" dirty="0" smtClean="0"/>
              <a:t>Click to edit Master title style</a:t>
            </a:r>
            <a:endParaRPr dirty="0"/>
          </a:p>
        </p:txBody>
      </p:sp>
      <p:sp>
        <p:nvSpPr>
          <p:cNvPr id="5" name="Footer Placeholder 4"/>
          <p:cNvSpPr>
            <a:spLocks noGrp="1"/>
          </p:cNvSpPr>
          <p:nvPr>
            <p:ph type="ftr" sz="quarter" idx="10"/>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1"/>
          </p:nvPr>
        </p:nvSpPr>
        <p:spPr/>
        <p:txBody>
          <a:bodyPr/>
          <a:lstStyle>
            <a:lvl1pPr>
              <a:defRPr>
                <a:ea typeface="+mn-ea"/>
                <a:cs typeface="Arial" pitchFamily="34" charset="0"/>
              </a:defRPr>
            </a:lvl1pPr>
          </a:lstStyle>
          <a:p>
            <a:pPr>
              <a:defRPr/>
            </a:pPr>
            <a:fld id="{473C3414-6FBB-4315-9999-C87FB9C8FB1E}" type="slidenum">
              <a:rPr lang="en-US"/>
              <a:pPr>
                <a:defRPr/>
              </a:pPr>
              <a:t>‹Nr.›</a:t>
            </a:fld>
            <a:endParaRPr lang="en-US"/>
          </a:p>
        </p:txBody>
      </p:sp>
    </p:spTree>
    <p:extLst>
      <p:ext uri="{BB962C8B-B14F-4D97-AF65-F5344CB8AC3E}">
        <p14:creationId xmlns:p14="http://schemas.microsoft.com/office/powerpoint/2010/main" val="115403078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9462" y="1291280"/>
            <a:ext cx="3657600" cy="4615083"/>
          </a:xfrm>
        </p:spPr>
        <p:txBody>
          <a:bodyPr>
            <a:normAutofit/>
          </a:bodyPr>
          <a:lstStyle>
            <a:lvl1pPr>
              <a:buClr>
                <a:srgbClr val="003399"/>
              </a:buCl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88541" y="1291280"/>
            <a:ext cx="3657600" cy="4615083"/>
          </a:xfrm>
        </p:spPr>
        <p:txBody>
          <a:bodyPr>
            <a:normAutofit/>
          </a:bodyPr>
          <a:lstStyle>
            <a:lvl1pPr>
              <a:buClr>
                <a:srgbClr val="003399"/>
              </a:buCl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Title 1"/>
          <p:cNvSpPr>
            <a:spLocks noGrp="1"/>
          </p:cNvSpPr>
          <p:nvPr>
            <p:ph type="title"/>
          </p:nvPr>
        </p:nvSpPr>
        <p:spPr>
          <a:xfrm>
            <a:off x="779463" y="4736"/>
            <a:ext cx="7583487" cy="1044388"/>
          </a:xfrm>
        </p:spPr>
        <p:txBody>
          <a:bodyPr/>
          <a:lstStyle>
            <a:lvl1pPr>
              <a:defRPr sz="3600" b="1">
                <a:solidFill>
                  <a:srgbClr val="003399"/>
                </a:solidFill>
              </a:defRPr>
            </a:lvl1pPr>
          </a:lstStyle>
          <a:p>
            <a:r>
              <a:rPr lang="en-US" smtClean="0"/>
              <a:t>Click to edit Master title style</a:t>
            </a:r>
            <a:endParaRPr dirty="0"/>
          </a:p>
        </p:txBody>
      </p:sp>
      <p:sp>
        <p:nvSpPr>
          <p:cNvPr id="5" name="Footer Placeholder 4"/>
          <p:cNvSpPr>
            <a:spLocks noGrp="1"/>
          </p:cNvSpPr>
          <p:nvPr>
            <p:ph type="ftr" sz="quarter" idx="10"/>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1"/>
          </p:nvPr>
        </p:nvSpPr>
        <p:spPr/>
        <p:txBody>
          <a:bodyPr/>
          <a:lstStyle>
            <a:lvl1pPr>
              <a:defRPr>
                <a:ea typeface="+mn-ea"/>
                <a:cs typeface="Arial" pitchFamily="34" charset="0"/>
              </a:defRPr>
            </a:lvl1pPr>
          </a:lstStyle>
          <a:p>
            <a:pPr>
              <a:defRPr/>
            </a:pPr>
            <a:fld id="{D89D0913-0182-47AE-84FE-7E080A6E722C}" type="slidenum">
              <a:rPr lang="en-US"/>
              <a:pPr>
                <a:defRPr/>
              </a:pPr>
              <a:t>‹Nr.›</a:t>
            </a:fld>
            <a:endParaRPr lang="en-US"/>
          </a:p>
        </p:txBody>
      </p:sp>
    </p:spTree>
    <p:extLst>
      <p:ext uri="{BB962C8B-B14F-4D97-AF65-F5344CB8AC3E}">
        <p14:creationId xmlns:p14="http://schemas.microsoft.com/office/powerpoint/2010/main" val="1604208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8" name="Title 1"/>
          <p:cNvSpPr>
            <a:spLocks noGrp="1"/>
          </p:cNvSpPr>
          <p:nvPr>
            <p:ph type="title"/>
          </p:nvPr>
        </p:nvSpPr>
        <p:spPr>
          <a:xfrm>
            <a:off x="779463" y="4736"/>
            <a:ext cx="7583487" cy="1044388"/>
          </a:xfrm>
        </p:spPr>
        <p:txBody>
          <a:bodyPr/>
          <a:lstStyle>
            <a:lvl1pPr>
              <a:defRPr>
                <a:solidFill>
                  <a:srgbClr val="003399"/>
                </a:solidFill>
              </a:defRPr>
            </a:lvl1pPr>
          </a:lstStyle>
          <a:p>
            <a:r>
              <a:rPr lang="en-US" smtClean="0"/>
              <a:t>Click to edit Master title style</a:t>
            </a:r>
            <a:endParaRPr dirty="0"/>
          </a:p>
        </p:txBody>
      </p:sp>
      <p:sp>
        <p:nvSpPr>
          <p:cNvPr id="3" name="Footer Placeholder 4"/>
          <p:cNvSpPr>
            <a:spLocks noGrp="1"/>
          </p:cNvSpPr>
          <p:nvPr>
            <p:ph type="ftr" sz="quarter" idx="10"/>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1"/>
          </p:nvPr>
        </p:nvSpPr>
        <p:spPr/>
        <p:txBody>
          <a:bodyPr/>
          <a:lstStyle>
            <a:lvl1pPr>
              <a:defRPr>
                <a:ea typeface="+mn-ea"/>
                <a:cs typeface="Arial" pitchFamily="34" charset="0"/>
              </a:defRPr>
            </a:lvl1pPr>
          </a:lstStyle>
          <a:p>
            <a:pPr>
              <a:defRPr/>
            </a:pPr>
            <a:fld id="{4809AA8A-245D-48BC-BF3D-632F1B733CF5}" type="slidenum">
              <a:rPr lang="en-US"/>
              <a:pPr>
                <a:defRPr/>
              </a:pPr>
              <a:t>‹Nr.›</a:t>
            </a:fld>
            <a:endParaRPr lang="en-US"/>
          </a:p>
        </p:txBody>
      </p:sp>
    </p:spTree>
    <p:extLst>
      <p:ext uri="{BB962C8B-B14F-4D97-AF65-F5344CB8AC3E}">
        <p14:creationId xmlns:p14="http://schemas.microsoft.com/office/powerpoint/2010/main" val="200956456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p:txBody>
          <a:bodyPr/>
          <a:lstStyle>
            <a:lvl1pPr>
              <a:defRPr/>
            </a:lvl1pPr>
          </a:lstStyle>
          <a:p>
            <a:fld id="{428008FD-6BDF-4B54-8797-C5A19664AFA8}"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4851333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5 Marcador de número de diapositiva"/>
          <p:cNvSpPr>
            <a:spLocks noGrp="1"/>
          </p:cNvSpPr>
          <p:nvPr>
            <p:ph type="sldNum" sz="quarter" idx="12"/>
          </p:nvPr>
        </p:nvSpPr>
        <p:spPr/>
        <p:txBody>
          <a:bodyPr/>
          <a:lstStyle>
            <a:lvl1pPr>
              <a:defRPr/>
            </a:lvl1pPr>
          </a:lstStyle>
          <a:p>
            <a:fld id="{E9FF5DCB-8A5C-4489-B12D-2AED45CC7828}" type="slidenum">
              <a:rPr lang="en-US">
                <a:solidFill>
                  <a:srgbClr val="000000"/>
                </a:solidFill>
                <a:latin typeface="Times New Roman"/>
              </a:rPr>
              <a:pPr/>
              <a:t>‹Nr.›</a:t>
            </a:fld>
            <a:endParaRPr lang="en-US">
              <a:solidFill>
                <a:srgbClr val="000000"/>
              </a:solidFill>
              <a:latin typeface="Times New Roman"/>
            </a:endParaRPr>
          </a:p>
        </p:txBody>
      </p:sp>
    </p:spTree>
    <p:extLst>
      <p:ext uri="{BB962C8B-B14F-4D97-AF65-F5344CB8AC3E}">
        <p14:creationId xmlns:p14="http://schemas.microsoft.com/office/powerpoint/2010/main" val="38859717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0.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1.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2.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Relationship Id="rId14" Type="http://schemas.openxmlformats.org/officeDocument/2006/relationships/slideLayout" Target="../slideLayouts/slideLayout157.xml"/><Relationship Id="rId15" Type="http://schemas.openxmlformats.org/officeDocument/2006/relationships/slideLayout" Target="../slideLayouts/slideLayout158.xml"/><Relationship Id="rId16" Type="http://schemas.openxmlformats.org/officeDocument/2006/relationships/slideLayout" Target="../slideLayouts/slideLayout159.xml"/><Relationship Id="rId17" Type="http://schemas.openxmlformats.org/officeDocument/2006/relationships/slideLayout" Target="../slideLayouts/slideLayout160.xml"/><Relationship Id="rId18" Type="http://schemas.openxmlformats.org/officeDocument/2006/relationships/slideLayout" Target="../slideLayouts/slideLayout161.xml"/><Relationship Id="rId19" Type="http://schemas.openxmlformats.org/officeDocument/2006/relationships/theme" Target="../theme/theme13.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slideLayout" Target="../slideLayouts/slideLayout174.xml"/><Relationship Id="rId14" Type="http://schemas.openxmlformats.org/officeDocument/2006/relationships/slideLayout" Target="../slideLayouts/slideLayout175.xml"/><Relationship Id="rId15" Type="http://schemas.openxmlformats.org/officeDocument/2006/relationships/slideLayout" Target="../slideLayouts/slideLayout176.xml"/><Relationship Id="rId16" Type="http://schemas.openxmlformats.org/officeDocument/2006/relationships/slideLayout" Target="../slideLayouts/slideLayout177.xml"/><Relationship Id="rId17" Type="http://schemas.openxmlformats.org/officeDocument/2006/relationships/slideLayout" Target="../slideLayouts/slideLayout178.xml"/><Relationship Id="rId18" Type="http://schemas.openxmlformats.org/officeDocument/2006/relationships/theme" Target="../theme/theme14.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5.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slideLayout" Target="../slideLayouts/slideLayout202.xml"/><Relationship Id="rId14" Type="http://schemas.openxmlformats.org/officeDocument/2006/relationships/slideLayout" Target="../slideLayouts/slideLayout203.xml"/><Relationship Id="rId15" Type="http://schemas.openxmlformats.org/officeDocument/2006/relationships/theme" Target="../theme/theme16.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theme" Target="../theme/theme17.xml"/><Relationship Id="rId10" Type="http://schemas.openxmlformats.org/officeDocument/2006/relationships/image" Target="../media/image14.png"/><Relationship Id="rId1" Type="http://schemas.openxmlformats.org/officeDocument/2006/relationships/slideLayout" Target="../slideLayouts/slideLayout204.xml"/><Relationship Id="rId2" Type="http://schemas.openxmlformats.org/officeDocument/2006/relationships/slideLayout" Target="../slideLayouts/slideLayout205.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slideLayout" Target="../slideLayouts/slideLayout223.xml"/><Relationship Id="rId13" Type="http://schemas.openxmlformats.org/officeDocument/2006/relationships/theme" Target="../theme/theme18.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slideLayout" Target="../slideLayouts/slideLayout236.xml"/><Relationship Id="rId14" Type="http://schemas.openxmlformats.org/officeDocument/2006/relationships/slideLayout" Target="../slideLayouts/slideLayout237.xml"/><Relationship Id="rId15" Type="http://schemas.openxmlformats.org/officeDocument/2006/relationships/theme" Target="../theme/theme19.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0.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1.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theme" Target="../theme/theme22.xml"/><Relationship Id="rId10" Type="http://schemas.openxmlformats.org/officeDocument/2006/relationships/image" Target="../media/image14.png"/><Relationship Id="rId1" Type="http://schemas.openxmlformats.org/officeDocument/2006/relationships/slideLayout" Target="../slideLayouts/slideLayout260.xml"/><Relationship Id="rId2"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slideLayout" Target="../slideLayouts/slideLayout280.xml"/><Relationship Id="rId14" Type="http://schemas.openxmlformats.org/officeDocument/2006/relationships/theme" Target="../theme/theme23.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4.xml"/><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5.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6.xml"/><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theme" Target="../theme/theme27.xml"/><Relationship Id="rId1" Type="http://schemas.openxmlformats.org/officeDocument/2006/relationships/slideLayout" Target="../slideLayouts/slideLayout314.xml"/><Relationship Id="rId2" Type="http://schemas.openxmlformats.org/officeDocument/2006/relationships/slideLayout" Target="../slideLayouts/slideLayout315.xml"/></Relationships>
</file>

<file path=ppt/slideMasters/_rels/slideMaster28.xml.rels><?xml version="1.0" encoding="UTF-8" standalone="yes"?>
<Relationships xmlns="http://schemas.openxmlformats.org/package/2006/relationships"><Relationship Id="rId46" Type="http://schemas.openxmlformats.org/officeDocument/2006/relationships/theme" Target="../theme/theme28.xml"/><Relationship Id="rId20" Type="http://schemas.openxmlformats.org/officeDocument/2006/relationships/slideLayout" Target="../slideLayouts/slideLayout342.xml"/><Relationship Id="rId21" Type="http://schemas.openxmlformats.org/officeDocument/2006/relationships/slideLayout" Target="../slideLayouts/slideLayout343.xml"/><Relationship Id="rId22" Type="http://schemas.openxmlformats.org/officeDocument/2006/relationships/slideLayout" Target="../slideLayouts/slideLayout344.xml"/><Relationship Id="rId23" Type="http://schemas.openxmlformats.org/officeDocument/2006/relationships/slideLayout" Target="../slideLayouts/slideLayout345.xml"/><Relationship Id="rId24" Type="http://schemas.openxmlformats.org/officeDocument/2006/relationships/slideLayout" Target="../slideLayouts/slideLayout346.xml"/><Relationship Id="rId25" Type="http://schemas.openxmlformats.org/officeDocument/2006/relationships/slideLayout" Target="../slideLayouts/slideLayout347.xml"/><Relationship Id="rId26" Type="http://schemas.openxmlformats.org/officeDocument/2006/relationships/slideLayout" Target="../slideLayouts/slideLayout348.xml"/><Relationship Id="rId27" Type="http://schemas.openxmlformats.org/officeDocument/2006/relationships/slideLayout" Target="../slideLayouts/slideLayout349.xml"/><Relationship Id="rId28" Type="http://schemas.openxmlformats.org/officeDocument/2006/relationships/slideLayout" Target="../slideLayouts/slideLayout350.xml"/><Relationship Id="rId29" Type="http://schemas.openxmlformats.org/officeDocument/2006/relationships/slideLayout" Target="../slideLayouts/slideLayout351.xml"/><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30" Type="http://schemas.openxmlformats.org/officeDocument/2006/relationships/slideLayout" Target="../slideLayouts/slideLayout352.xml"/><Relationship Id="rId31" Type="http://schemas.openxmlformats.org/officeDocument/2006/relationships/slideLayout" Target="../slideLayouts/slideLayout353.xml"/><Relationship Id="rId32" Type="http://schemas.openxmlformats.org/officeDocument/2006/relationships/slideLayout" Target="../slideLayouts/slideLayout354.xml"/><Relationship Id="rId9" Type="http://schemas.openxmlformats.org/officeDocument/2006/relationships/slideLayout" Target="../slideLayouts/slideLayout331.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33" Type="http://schemas.openxmlformats.org/officeDocument/2006/relationships/slideLayout" Target="../slideLayouts/slideLayout355.xml"/><Relationship Id="rId34" Type="http://schemas.openxmlformats.org/officeDocument/2006/relationships/slideLayout" Target="../slideLayouts/slideLayout356.xml"/><Relationship Id="rId35" Type="http://schemas.openxmlformats.org/officeDocument/2006/relationships/slideLayout" Target="../slideLayouts/slideLayout357.xml"/><Relationship Id="rId36" Type="http://schemas.openxmlformats.org/officeDocument/2006/relationships/slideLayout" Target="../slideLayouts/slideLayout358.xml"/><Relationship Id="rId10" Type="http://schemas.openxmlformats.org/officeDocument/2006/relationships/slideLayout" Target="../slideLayouts/slideLayout332.xml"/><Relationship Id="rId11" Type="http://schemas.openxmlformats.org/officeDocument/2006/relationships/slideLayout" Target="../slideLayouts/slideLayout333.xml"/><Relationship Id="rId12" Type="http://schemas.openxmlformats.org/officeDocument/2006/relationships/slideLayout" Target="../slideLayouts/slideLayout334.xml"/><Relationship Id="rId13" Type="http://schemas.openxmlformats.org/officeDocument/2006/relationships/slideLayout" Target="../slideLayouts/slideLayout335.xml"/><Relationship Id="rId14" Type="http://schemas.openxmlformats.org/officeDocument/2006/relationships/slideLayout" Target="../slideLayouts/slideLayout336.xml"/><Relationship Id="rId15" Type="http://schemas.openxmlformats.org/officeDocument/2006/relationships/slideLayout" Target="../slideLayouts/slideLayout337.xml"/><Relationship Id="rId16" Type="http://schemas.openxmlformats.org/officeDocument/2006/relationships/slideLayout" Target="../slideLayouts/slideLayout338.xml"/><Relationship Id="rId17" Type="http://schemas.openxmlformats.org/officeDocument/2006/relationships/slideLayout" Target="../slideLayouts/slideLayout339.xml"/><Relationship Id="rId18" Type="http://schemas.openxmlformats.org/officeDocument/2006/relationships/slideLayout" Target="../slideLayouts/slideLayout340.xml"/><Relationship Id="rId19" Type="http://schemas.openxmlformats.org/officeDocument/2006/relationships/slideLayout" Target="../slideLayouts/slideLayout341.xml"/><Relationship Id="rId37" Type="http://schemas.openxmlformats.org/officeDocument/2006/relationships/slideLayout" Target="../slideLayouts/slideLayout359.xml"/><Relationship Id="rId38" Type="http://schemas.openxmlformats.org/officeDocument/2006/relationships/slideLayout" Target="../slideLayouts/slideLayout360.xml"/><Relationship Id="rId39" Type="http://schemas.openxmlformats.org/officeDocument/2006/relationships/slideLayout" Target="../slideLayouts/slideLayout361.xml"/><Relationship Id="rId40" Type="http://schemas.openxmlformats.org/officeDocument/2006/relationships/slideLayout" Target="../slideLayouts/slideLayout362.xml"/><Relationship Id="rId41" Type="http://schemas.openxmlformats.org/officeDocument/2006/relationships/slideLayout" Target="../slideLayouts/slideLayout363.xml"/><Relationship Id="rId42" Type="http://schemas.openxmlformats.org/officeDocument/2006/relationships/slideLayout" Target="../slideLayouts/slideLayout364.xml"/><Relationship Id="rId43" Type="http://schemas.openxmlformats.org/officeDocument/2006/relationships/slideLayout" Target="../slideLayouts/slideLayout365.xml"/><Relationship Id="rId44" Type="http://schemas.openxmlformats.org/officeDocument/2006/relationships/slideLayout" Target="../slideLayouts/slideLayout366.xml"/><Relationship Id="rId45" Type="http://schemas.openxmlformats.org/officeDocument/2006/relationships/slideLayout" Target="../slideLayouts/slideLayout36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78.xml"/><Relationship Id="rId12" Type="http://schemas.openxmlformats.org/officeDocument/2006/relationships/theme" Target="../theme/theme29.xml"/><Relationship Id="rId1" Type="http://schemas.openxmlformats.org/officeDocument/2006/relationships/slideLayout" Target="../slideLayouts/slideLayout368.xml"/><Relationship Id="rId2" Type="http://schemas.openxmlformats.org/officeDocument/2006/relationships/slideLayout" Target="../slideLayouts/slideLayout369.xml"/><Relationship Id="rId3" Type="http://schemas.openxmlformats.org/officeDocument/2006/relationships/slideLayout" Target="../slideLayouts/slideLayout370.xml"/><Relationship Id="rId4" Type="http://schemas.openxmlformats.org/officeDocument/2006/relationships/slideLayout" Target="../slideLayouts/slideLayout371.xml"/><Relationship Id="rId5" Type="http://schemas.openxmlformats.org/officeDocument/2006/relationships/slideLayout" Target="../slideLayouts/slideLayout372.xml"/><Relationship Id="rId6" Type="http://schemas.openxmlformats.org/officeDocument/2006/relationships/slideLayout" Target="../slideLayouts/slideLayout373.xml"/><Relationship Id="rId7" Type="http://schemas.openxmlformats.org/officeDocument/2006/relationships/slideLayout" Target="../slideLayouts/slideLayout374.xml"/><Relationship Id="rId8" Type="http://schemas.openxmlformats.org/officeDocument/2006/relationships/slideLayout" Target="../slideLayouts/slideLayout375.xml"/><Relationship Id="rId9" Type="http://schemas.openxmlformats.org/officeDocument/2006/relationships/slideLayout" Target="../slideLayouts/slideLayout376.xml"/><Relationship Id="rId10" Type="http://schemas.openxmlformats.org/officeDocument/2006/relationships/slideLayout" Target="../slideLayouts/slideLayout37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slideLayout" Target="../slideLayouts/slideLayout390.xml"/><Relationship Id="rId13" Type="http://schemas.openxmlformats.org/officeDocument/2006/relationships/slideLayout" Target="../slideLayouts/slideLayout391.xml"/><Relationship Id="rId14" Type="http://schemas.openxmlformats.org/officeDocument/2006/relationships/slideLayout" Target="../slideLayouts/slideLayout392.xml"/><Relationship Id="rId15" Type="http://schemas.openxmlformats.org/officeDocument/2006/relationships/slideLayout" Target="../slideLayouts/slideLayout393.xml"/><Relationship Id="rId16" Type="http://schemas.openxmlformats.org/officeDocument/2006/relationships/slideLayout" Target="../slideLayouts/slideLayout394.xml"/><Relationship Id="rId17" Type="http://schemas.openxmlformats.org/officeDocument/2006/relationships/slideLayout" Target="../slideLayouts/slideLayout395.xml"/><Relationship Id="rId18" Type="http://schemas.openxmlformats.org/officeDocument/2006/relationships/slideLayout" Target="../slideLayouts/slideLayout396.xml"/><Relationship Id="rId19" Type="http://schemas.openxmlformats.org/officeDocument/2006/relationships/theme" Target="../theme/theme30.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slideLayout" Target="../slideLayouts/slideLayout408.xml"/><Relationship Id="rId13" Type="http://schemas.openxmlformats.org/officeDocument/2006/relationships/theme" Target="../theme/theme31.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19.xml"/><Relationship Id="rId12" Type="http://schemas.openxmlformats.org/officeDocument/2006/relationships/theme" Target="../theme/theme32.xml"/><Relationship Id="rId1" Type="http://schemas.openxmlformats.org/officeDocument/2006/relationships/slideLayout" Target="../slideLayouts/slideLayout409.xml"/><Relationship Id="rId2" Type="http://schemas.openxmlformats.org/officeDocument/2006/relationships/slideLayout" Target="../slideLayouts/slideLayout410.xml"/><Relationship Id="rId3" Type="http://schemas.openxmlformats.org/officeDocument/2006/relationships/slideLayout" Target="../slideLayouts/slideLayout411.xml"/><Relationship Id="rId4" Type="http://schemas.openxmlformats.org/officeDocument/2006/relationships/slideLayout" Target="../slideLayouts/slideLayout412.xml"/><Relationship Id="rId5" Type="http://schemas.openxmlformats.org/officeDocument/2006/relationships/slideLayout" Target="../slideLayouts/slideLayout413.xml"/><Relationship Id="rId6" Type="http://schemas.openxmlformats.org/officeDocument/2006/relationships/slideLayout" Target="../slideLayouts/slideLayout414.xml"/><Relationship Id="rId7" Type="http://schemas.openxmlformats.org/officeDocument/2006/relationships/slideLayout" Target="../slideLayouts/slideLayout415.xml"/><Relationship Id="rId8" Type="http://schemas.openxmlformats.org/officeDocument/2006/relationships/slideLayout" Target="../slideLayouts/slideLayout416.xml"/><Relationship Id="rId9" Type="http://schemas.openxmlformats.org/officeDocument/2006/relationships/slideLayout" Target="../slideLayouts/slideLayout417.xml"/><Relationship Id="rId10" Type="http://schemas.openxmlformats.org/officeDocument/2006/relationships/slideLayout" Target="../slideLayouts/slideLayout418.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33.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41.xml"/><Relationship Id="rId12" Type="http://schemas.openxmlformats.org/officeDocument/2006/relationships/slideLayout" Target="../slideLayouts/slideLayout442.xml"/><Relationship Id="rId13" Type="http://schemas.openxmlformats.org/officeDocument/2006/relationships/slideLayout" Target="../slideLayouts/slideLayout443.xml"/><Relationship Id="rId14" Type="http://schemas.openxmlformats.org/officeDocument/2006/relationships/theme" Target="../theme/theme34.xml"/><Relationship Id="rId1" Type="http://schemas.openxmlformats.org/officeDocument/2006/relationships/slideLayout" Target="../slideLayouts/slideLayout431.xml"/><Relationship Id="rId2" Type="http://schemas.openxmlformats.org/officeDocument/2006/relationships/slideLayout" Target="../slideLayouts/slideLayout432.xml"/><Relationship Id="rId3" Type="http://schemas.openxmlformats.org/officeDocument/2006/relationships/slideLayout" Target="../slideLayouts/slideLayout433.xml"/><Relationship Id="rId4" Type="http://schemas.openxmlformats.org/officeDocument/2006/relationships/slideLayout" Target="../slideLayouts/slideLayout434.xml"/><Relationship Id="rId5" Type="http://schemas.openxmlformats.org/officeDocument/2006/relationships/slideLayout" Target="../slideLayouts/slideLayout435.xml"/><Relationship Id="rId6" Type="http://schemas.openxmlformats.org/officeDocument/2006/relationships/slideLayout" Target="../slideLayouts/slideLayout436.xml"/><Relationship Id="rId7" Type="http://schemas.openxmlformats.org/officeDocument/2006/relationships/slideLayout" Target="../slideLayouts/slideLayout437.xml"/><Relationship Id="rId8" Type="http://schemas.openxmlformats.org/officeDocument/2006/relationships/slideLayout" Target="../slideLayouts/slideLayout438.xml"/><Relationship Id="rId9" Type="http://schemas.openxmlformats.org/officeDocument/2006/relationships/slideLayout" Target="../slideLayouts/slideLayout439.xml"/><Relationship Id="rId10" Type="http://schemas.openxmlformats.org/officeDocument/2006/relationships/slideLayout" Target="../slideLayouts/slideLayout440.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35.xml"/><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Relationship Id="rId16" Type="http://schemas.openxmlformats.org/officeDocument/2006/relationships/theme" Target="../theme/theme6.xml"/><Relationship Id="rId17" Type="http://schemas.openxmlformats.org/officeDocument/2006/relationships/image" Target="../media/image4.jpe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theme" Target="../theme/theme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9.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0000B0"/>
          </a:fgClr>
          <a:bgClr>
            <a:srgbClr val="000051"/>
          </a:bgClr>
        </a:patt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charset="0"/>
                <a:cs typeface="+mn-cs"/>
              </a:defRPr>
            </a:lvl1pPr>
          </a:lstStyle>
          <a:p>
            <a:pPr fontAlgn="base">
              <a:spcBef>
                <a:spcPct val="0"/>
              </a:spcBef>
              <a:spcAft>
                <a:spcPct val="0"/>
              </a:spcAft>
              <a:defRPr/>
            </a:pPr>
            <a:endParaRPr lang="es-ES_tradnl"/>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charset="0"/>
                <a:cs typeface="+mn-cs"/>
              </a:defRPr>
            </a:lvl1pPr>
          </a:lstStyle>
          <a:p>
            <a:pPr fontAlgn="base">
              <a:spcBef>
                <a:spcPct val="0"/>
              </a:spcBef>
              <a:spcAft>
                <a:spcPct val="0"/>
              </a:spcAft>
              <a:defRPr/>
            </a:pPr>
            <a:endParaRPr lang="es-ES_tradnl"/>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cs typeface="+mn-cs"/>
              </a:defRPr>
            </a:lvl1pPr>
          </a:lstStyle>
          <a:p>
            <a:pPr fontAlgn="base">
              <a:spcBef>
                <a:spcPct val="0"/>
              </a:spcBef>
              <a:spcAft>
                <a:spcPct val="0"/>
              </a:spcAft>
              <a:defRPr/>
            </a:pPr>
            <a:fld id="{B6D890E5-A9E1-4B1A-B723-4CEAC3FABE48}" type="slidenum">
              <a:rPr lang="es-ES_tradnl"/>
              <a:pPr fontAlgn="base">
                <a:spcBef>
                  <a:spcPct val="0"/>
                </a:spcBef>
                <a:spcAft>
                  <a:spcPct val="0"/>
                </a:spcAft>
                <a:defRPr/>
              </a:pPr>
              <a:t>‹Nr.›</a:t>
            </a:fld>
            <a:endParaRPr lang="es-ES_tradnl"/>
          </a:p>
        </p:txBody>
      </p:sp>
    </p:spTree>
    <p:extLst>
      <p:ext uri="{BB962C8B-B14F-4D97-AF65-F5344CB8AC3E}">
        <p14:creationId xmlns:p14="http://schemas.microsoft.com/office/powerpoint/2010/main" val="906461860"/>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a typeface="+mn-ea"/>
              </a:defRPr>
            </a:lvl1pPr>
          </a:lstStyle>
          <a:p>
            <a:pPr fontAlgn="base">
              <a:spcBef>
                <a:spcPct val="0"/>
              </a:spcBef>
              <a:spcAft>
                <a:spcPct val="0"/>
              </a:spcAft>
              <a:defRPr/>
            </a:pPr>
            <a:endParaRPr lang="es-ES">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mn-ea"/>
              </a:defRPr>
            </a:lvl1pPr>
          </a:lstStyle>
          <a:p>
            <a:pPr fontAlgn="base">
              <a:spcBef>
                <a:spcPct val="0"/>
              </a:spcBef>
              <a:spcAft>
                <a:spcPct val="0"/>
              </a:spcAft>
              <a:defRPr/>
            </a:pPr>
            <a:endParaRPr lang="es-ES">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a typeface="+mn-ea"/>
              </a:defRPr>
            </a:lvl1pPr>
          </a:lstStyle>
          <a:p>
            <a:pPr fontAlgn="base">
              <a:spcBef>
                <a:spcPct val="0"/>
              </a:spcBef>
              <a:spcAft>
                <a:spcPct val="0"/>
              </a:spcAft>
              <a:defRPr/>
            </a:pPr>
            <a:fld id="{7CF6996A-FFD7-4005-B7BA-8F8C0F04579C}" type="slidenum">
              <a:rPr lang="es-ES">
                <a:latin typeface="Arial"/>
                <a:cs typeface="Arial"/>
              </a:rPr>
              <a:pPr fontAlgn="base">
                <a:spcBef>
                  <a:spcPct val="0"/>
                </a:spcBef>
                <a:spcAft>
                  <a:spcPct val="0"/>
                </a:spcAft>
                <a:defRPr/>
              </a:pPr>
              <a:t>‹Nr.›</a:t>
            </a:fld>
            <a:endParaRPr lang="es-ES">
              <a:latin typeface="Arial"/>
              <a:cs typeface="Arial"/>
            </a:endParaRPr>
          </a:p>
        </p:txBody>
      </p:sp>
    </p:spTree>
    <p:extLst>
      <p:ext uri="{BB962C8B-B14F-4D97-AF65-F5344CB8AC3E}">
        <p14:creationId xmlns:p14="http://schemas.microsoft.com/office/powerpoint/2010/main" val="418959211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Rectángulo"/>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latin typeface="Corbel"/>
            </a:endParaRPr>
          </a:p>
        </p:txBody>
      </p:sp>
      <p:sp>
        <p:nvSpPr>
          <p:cNvPr id="7" name="6 Rectángulo"/>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latin typeface="Corbel"/>
            </a:endParaRPr>
          </a:p>
        </p:txBody>
      </p:sp>
      <p:sp>
        <p:nvSpPr>
          <p:cNvPr id="96260" name="1 Marcador de título"/>
          <p:cNvSpPr>
            <a:spLocks noGrp="1"/>
          </p:cNvSpPr>
          <p:nvPr>
            <p:ph type="title"/>
          </p:nvPr>
        </p:nvSpPr>
        <p:spPr bwMode="auto">
          <a:xfrm>
            <a:off x="457200" y="152400"/>
            <a:ext cx="82296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96261" name="2 Marcador de texto"/>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3 Marcador de fecha"/>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b="0">
                <a:solidFill>
                  <a:prstClr val="black">
                    <a:tint val="95000"/>
                  </a:prstClr>
                </a:solidFill>
                <a:latin typeface="+mn-lt"/>
                <a:ea typeface="+mn-ea"/>
                <a:cs typeface="+mn-cs"/>
              </a:defRPr>
            </a:lvl1pPr>
            <a:extLst/>
          </a:lstStyle>
          <a:p>
            <a:pPr>
              <a:defRPr/>
            </a:pPr>
            <a:fld id="{CFCED943-0D88-4348-A8F8-B594AC93E6CC}" type="datetimeFigureOut">
              <a:rPr lang="es-ES">
                <a:latin typeface="Corbel"/>
              </a:rPr>
              <a:pPr>
                <a:defRPr/>
              </a:pPr>
              <a:t>26/11/16</a:t>
            </a:fld>
            <a:endParaRPr lang="es-ES">
              <a:latin typeface="Corbel"/>
            </a:endParaRPr>
          </a:p>
        </p:txBody>
      </p:sp>
      <p:sp>
        <p:nvSpPr>
          <p:cNvPr id="5" name="4 Marcador de pie de página"/>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b="0">
                <a:solidFill>
                  <a:prstClr val="black">
                    <a:tint val="95000"/>
                  </a:prstClr>
                </a:solidFill>
                <a:latin typeface="+mn-lt"/>
                <a:ea typeface="+mn-ea"/>
                <a:cs typeface="+mn-cs"/>
              </a:defRPr>
            </a:lvl1pPr>
            <a:extLst/>
          </a:lstStyle>
          <a:p>
            <a:pPr>
              <a:defRPr/>
            </a:pPr>
            <a:endParaRPr lang="es-ES">
              <a:latin typeface="Corbel"/>
            </a:endParaRPr>
          </a:p>
        </p:txBody>
      </p:sp>
      <p:sp>
        <p:nvSpPr>
          <p:cNvPr id="6" name="5 Marcador de número de diapositiva"/>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b="0">
                <a:solidFill>
                  <a:prstClr val="black">
                    <a:tint val="95000"/>
                  </a:prstClr>
                </a:solidFill>
                <a:latin typeface="+mn-lt"/>
                <a:ea typeface="+mn-ea"/>
                <a:cs typeface="+mn-cs"/>
              </a:defRPr>
            </a:lvl1pPr>
            <a:extLst/>
          </a:lstStyle>
          <a:p>
            <a:pPr>
              <a:defRPr/>
            </a:pPr>
            <a:fld id="{33ECC99A-4830-4ABF-9A84-B64F5798ABE2}" type="slidenum">
              <a:rPr lang="es-ES">
                <a:latin typeface="Corbel"/>
              </a:rPr>
              <a:pPr>
                <a:defRPr/>
              </a:pPr>
              <a:t>‹Nr.›</a:t>
            </a:fld>
            <a:endParaRPr lang="es-ES">
              <a:latin typeface="Corbel"/>
            </a:endParaRPr>
          </a:p>
        </p:txBody>
      </p:sp>
    </p:spTree>
    <p:extLst>
      <p:ext uri="{BB962C8B-B14F-4D97-AF65-F5344CB8AC3E}">
        <p14:creationId xmlns:p14="http://schemas.microsoft.com/office/powerpoint/2010/main" val="1266047319"/>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l" rtl="0" eaLnBrk="0" fontAlgn="base" hangingPunct="0">
        <a:spcBef>
          <a:spcPct val="0"/>
        </a:spcBef>
        <a:spcAft>
          <a:spcPct val="0"/>
        </a:spcAft>
        <a:defRPr sz="4500" b="1">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a:solidFill>
            <a:schemeClr val="tx1"/>
          </a:solidFill>
          <a:latin typeface="+mn-lt"/>
        </a:defRPr>
      </a:lvl2pPr>
      <a:lvl3pPr marL="995363" indent="-228600" algn="l" rtl="0" eaLnBrk="0" fontAlgn="base" hangingPunct="0">
        <a:spcBef>
          <a:spcPct val="20000"/>
        </a:spcBef>
        <a:spcAft>
          <a:spcPct val="0"/>
        </a:spcAft>
        <a:buClr>
          <a:srgbClr val="E66C7D"/>
        </a:buClr>
        <a:buFont typeface="Arial" pitchFamily="34" charset="0"/>
        <a:buChar char="▪"/>
        <a:defRPr sz="2400">
          <a:solidFill>
            <a:schemeClr val="tx1"/>
          </a:solidFill>
          <a:latin typeface="+mn-lt"/>
        </a:defRPr>
      </a:lvl3pPr>
      <a:lvl4pPr marL="1216025" indent="-182563" algn="l" rtl="0" eaLnBrk="0" fontAlgn="base" hangingPunct="0">
        <a:spcBef>
          <a:spcPct val="20000"/>
        </a:spcBef>
        <a:spcAft>
          <a:spcPct val="0"/>
        </a:spcAft>
        <a:buClr>
          <a:srgbClr val="6BB76D"/>
        </a:buClr>
        <a:buFont typeface="Arial" pitchFamily="34" charset="0"/>
        <a:buChar char="▪"/>
        <a:defRPr sz="2000">
          <a:solidFill>
            <a:schemeClr val="tx1"/>
          </a:solidFill>
          <a:latin typeface="+mn-lt"/>
        </a:defRPr>
      </a:lvl4pPr>
      <a:lvl5pPr marL="14255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5pPr>
      <a:lvl6pPr marL="1882775" indent="-182563" algn="l" rtl="0" fontAlgn="base">
        <a:spcBef>
          <a:spcPct val="20000"/>
        </a:spcBef>
        <a:spcAft>
          <a:spcPct val="0"/>
        </a:spcAft>
        <a:buClr>
          <a:srgbClr val="E88651"/>
        </a:buClr>
        <a:buFont typeface="Wingdings 3" pitchFamily="18" charset="2"/>
        <a:buChar char=""/>
        <a:defRPr sz="2000">
          <a:solidFill>
            <a:schemeClr val="tx1"/>
          </a:solidFill>
          <a:latin typeface="+mn-lt"/>
        </a:defRPr>
      </a:lvl6pPr>
      <a:lvl7pPr marL="2339975" indent="-182563" algn="l" rtl="0" fontAlgn="base">
        <a:spcBef>
          <a:spcPct val="20000"/>
        </a:spcBef>
        <a:spcAft>
          <a:spcPct val="0"/>
        </a:spcAft>
        <a:buClr>
          <a:srgbClr val="E88651"/>
        </a:buClr>
        <a:buFont typeface="Wingdings 3" pitchFamily="18" charset="2"/>
        <a:buChar char=""/>
        <a:defRPr sz="2000">
          <a:solidFill>
            <a:schemeClr val="tx1"/>
          </a:solidFill>
          <a:latin typeface="+mn-lt"/>
        </a:defRPr>
      </a:lvl7pPr>
      <a:lvl8pPr marL="2797175" indent="-182563" algn="l" rtl="0" fontAlgn="base">
        <a:spcBef>
          <a:spcPct val="20000"/>
        </a:spcBef>
        <a:spcAft>
          <a:spcPct val="0"/>
        </a:spcAft>
        <a:buClr>
          <a:srgbClr val="E88651"/>
        </a:buClr>
        <a:buFont typeface="Wingdings 3" pitchFamily="18" charset="2"/>
        <a:buChar char=""/>
        <a:defRPr sz="2000">
          <a:solidFill>
            <a:schemeClr val="tx1"/>
          </a:solidFill>
          <a:latin typeface="+mn-lt"/>
        </a:defRPr>
      </a:lvl8pPr>
      <a:lvl9pPr marL="3254375" indent="-182563" algn="l" rtl="0" fontAlgn="base">
        <a:spcBef>
          <a:spcPct val="20000"/>
        </a:spcBef>
        <a:spcAft>
          <a:spcPct val="0"/>
        </a:spcAft>
        <a:buClr>
          <a:srgbClr val="E88651"/>
        </a:buClr>
        <a:buFont typeface="Wingdings 3" pitchFamily="18"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76317240"/>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755650" y="676275"/>
            <a:ext cx="8005763" cy="4984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GB" smtClean="0"/>
          </a:p>
        </p:txBody>
      </p:sp>
      <p:sp>
        <p:nvSpPr>
          <p:cNvPr id="4099" name="Text Placeholder 2"/>
          <p:cNvSpPr>
            <a:spLocks noGrp="1"/>
          </p:cNvSpPr>
          <p:nvPr>
            <p:ph type="body" idx="1"/>
          </p:nvPr>
        </p:nvSpPr>
        <p:spPr bwMode="auto">
          <a:xfrm>
            <a:off x="755650" y="1366838"/>
            <a:ext cx="8005763" cy="4127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757238" y="6557963"/>
            <a:ext cx="1833562" cy="142875"/>
          </a:xfrm>
          <a:prstGeom prst="rect">
            <a:avLst/>
          </a:prstGeom>
        </p:spPr>
        <p:txBody>
          <a:bodyPr vert="horz" wrap="square" lIns="0" tIns="0" rIns="0" bIns="0" numCol="1" anchor="ctr" anchorCtr="0" compatLnSpc="1">
            <a:prstTxWarp prst="textNoShape">
              <a:avLst/>
            </a:prstTxWarp>
          </a:bodyPr>
          <a:lstStyle>
            <a:lvl1pPr>
              <a:defRPr sz="800">
                <a:solidFill>
                  <a:srgbClr val="8F8F8F"/>
                </a:solidFill>
              </a:defRPr>
            </a:lvl1pPr>
          </a:lstStyle>
          <a:p>
            <a:pPr defTabSz="457200" fontAlgn="base">
              <a:spcBef>
                <a:spcPct val="0"/>
              </a:spcBef>
              <a:spcAft>
                <a:spcPct val="0"/>
              </a:spcAft>
              <a:defRPr/>
            </a:pPr>
            <a:fld id="{A48B8E09-1A1F-4E49-A545-7196622E9AB6}" type="datetimeFigureOut">
              <a:rPr lang="en-GB">
                <a:latin typeface="Arial"/>
                <a:cs typeface="Arial" pitchFamily="34" charset="0"/>
                <a:sym typeface="Helvetica Neue"/>
              </a:rPr>
              <a:pPr defTabSz="457200" fontAlgn="base">
                <a:spcBef>
                  <a:spcPct val="0"/>
                </a:spcBef>
                <a:spcAft>
                  <a:spcPct val="0"/>
                </a:spcAft>
                <a:defRPr/>
              </a:pPr>
              <a:t>26/11/16</a:t>
            </a:fld>
            <a:endParaRPr lang="en-GB">
              <a:latin typeface="Arial"/>
              <a:cs typeface="Arial" pitchFamily="34" charset="0"/>
              <a:sym typeface="Helvetica Neue"/>
            </a:endParaRPr>
          </a:p>
        </p:txBody>
      </p:sp>
      <p:sp>
        <p:nvSpPr>
          <p:cNvPr id="5" name="Footer Placeholder 4"/>
          <p:cNvSpPr>
            <a:spLocks noGrp="1"/>
          </p:cNvSpPr>
          <p:nvPr>
            <p:ph type="ftr" sz="quarter" idx="3"/>
          </p:nvPr>
        </p:nvSpPr>
        <p:spPr>
          <a:xfrm>
            <a:off x="3124200" y="6557963"/>
            <a:ext cx="2895600" cy="142875"/>
          </a:xfrm>
          <a:prstGeom prst="rect">
            <a:avLst/>
          </a:prstGeom>
        </p:spPr>
        <p:txBody>
          <a:bodyPr vert="horz" wrap="square" lIns="0" tIns="0" rIns="0" bIns="0" numCol="1" anchor="ctr" anchorCtr="0" compatLnSpc="1">
            <a:prstTxWarp prst="textNoShape">
              <a:avLst/>
            </a:prstTxWarp>
          </a:bodyPr>
          <a:lstStyle>
            <a:lvl1pPr algn="ctr">
              <a:defRPr sz="800">
                <a:solidFill>
                  <a:srgbClr val="8F8F8F"/>
                </a:solidFill>
              </a:defRPr>
            </a:lvl1pPr>
          </a:lstStyle>
          <a:p>
            <a:pPr defTabSz="457200" fontAlgn="base">
              <a:spcBef>
                <a:spcPct val="0"/>
              </a:spcBef>
              <a:spcAft>
                <a:spcPct val="0"/>
              </a:spcAft>
              <a:defRPr/>
            </a:pPr>
            <a:endParaRPr lang="en-GB">
              <a:latin typeface="Arial"/>
              <a:cs typeface="Arial" pitchFamily="34" charset="0"/>
              <a:sym typeface="Helvetica Neue"/>
            </a:endParaRPr>
          </a:p>
        </p:txBody>
      </p:sp>
      <p:sp>
        <p:nvSpPr>
          <p:cNvPr id="6" name="Slide Number Placeholder 5"/>
          <p:cNvSpPr>
            <a:spLocks noGrp="1"/>
          </p:cNvSpPr>
          <p:nvPr>
            <p:ph type="sldNum" sz="quarter" idx="4"/>
          </p:nvPr>
        </p:nvSpPr>
        <p:spPr>
          <a:xfrm>
            <a:off x="8513763" y="6557963"/>
            <a:ext cx="247650" cy="142875"/>
          </a:xfrm>
          <a:prstGeom prst="rect">
            <a:avLst/>
          </a:prstGeom>
        </p:spPr>
        <p:txBody>
          <a:bodyPr vert="horz" wrap="square" lIns="0" tIns="0" rIns="0" bIns="0" numCol="1" anchor="ctr" anchorCtr="0" compatLnSpc="1">
            <a:prstTxWarp prst="textNoShape">
              <a:avLst/>
            </a:prstTxWarp>
          </a:bodyPr>
          <a:lstStyle>
            <a:lvl1pPr algn="r">
              <a:defRPr sz="800">
                <a:solidFill>
                  <a:srgbClr val="8F8F8F"/>
                </a:solidFill>
              </a:defRPr>
            </a:lvl1pPr>
          </a:lstStyle>
          <a:p>
            <a:pPr defTabSz="457200" fontAlgn="base">
              <a:spcBef>
                <a:spcPct val="0"/>
              </a:spcBef>
              <a:spcAft>
                <a:spcPct val="0"/>
              </a:spcAft>
              <a:defRPr/>
            </a:pPr>
            <a:fld id="{04AD564C-AB13-4877-9BFF-58CB7C5F1230}" type="slidenum">
              <a:rPr lang="en-GB">
                <a:latin typeface="Arial"/>
                <a:cs typeface="Arial" pitchFamily="34" charset="0"/>
                <a:sym typeface="Helvetica Neue"/>
              </a:rPr>
              <a:pPr defTabSz="457200" fontAlgn="base">
                <a:spcBef>
                  <a:spcPct val="0"/>
                </a:spcBef>
                <a:spcAft>
                  <a:spcPct val="0"/>
                </a:spcAft>
                <a:defRPr/>
              </a:pPr>
              <a:t>‹Nr.›</a:t>
            </a:fld>
            <a:endParaRPr lang="en-GB">
              <a:latin typeface="Arial"/>
              <a:cs typeface="Arial" pitchFamily="34" charset="0"/>
              <a:sym typeface="Helvetica Neue"/>
            </a:endParaRPr>
          </a:p>
        </p:txBody>
      </p:sp>
    </p:spTree>
    <p:extLst>
      <p:ext uri="{BB962C8B-B14F-4D97-AF65-F5344CB8AC3E}">
        <p14:creationId xmlns:p14="http://schemas.microsoft.com/office/powerpoint/2010/main" val="91298696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Lst>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3200" b="1" kern="1200">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Arial" pitchFamily="34" charset="0"/>
        </a:defRPr>
      </a:lvl2pPr>
      <a:lvl3pPr algn="l" rtl="0" eaLnBrk="0" fontAlgn="base" hangingPunct="0">
        <a:lnSpc>
          <a:spcPct val="85000"/>
        </a:lnSpc>
        <a:spcBef>
          <a:spcPct val="0"/>
        </a:spcBef>
        <a:spcAft>
          <a:spcPct val="0"/>
        </a:spcAft>
        <a:defRPr sz="3200" b="1">
          <a:solidFill>
            <a:schemeClr val="tx2"/>
          </a:solidFill>
          <a:latin typeface="Arial" pitchFamily="34" charset="0"/>
        </a:defRPr>
      </a:lvl3pPr>
      <a:lvl4pPr algn="l" rtl="0" eaLnBrk="0" fontAlgn="base" hangingPunct="0">
        <a:lnSpc>
          <a:spcPct val="85000"/>
        </a:lnSpc>
        <a:spcBef>
          <a:spcPct val="0"/>
        </a:spcBef>
        <a:spcAft>
          <a:spcPct val="0"/>
        </a:spcAft>
        <a:defRPr sz="3200" b="1">
          <a:solidFill>
            <a:schemeClr val="tx2"/>
          </a:solidFill>
          <a:latin typeface="Arial" pitchFamily="34" charset="0"/>
        </a:defRPr>
      </a:lvl4pPr>
      <a:lvl5pPr algn="l" rtl="0" eaLnBrk="0" fontAlgn="base" hangingPunct="0">
        <a:lnSpc>
          <a:spcPct val="85000"/>
        </a:lnSpc>
        <a:spcBef>
          <a:spcPct val="0"/>
        </a:spcBef>
        <a:spcAft>
          <a:spcPct val="0"/>
        </a:spcAft>
        <a:defRPr sz="3200" b="1">
          <a:solidFill>
            <a:schemeClr val="tx2"/>
          </a:solidFill>
          <a:latin typeface="Arial" pitchFamily="34" charset="0"/>
        </a:defRPr>
      </a:lvl5pPr>
      <a:lvl6pPr marL="457200" algn="l" rtl="0" fontAlgn="base">
        <a:lnSpc>
          <a:spcPct val="85000"/>
        </a:lnSpc>
        <a:spcBef>
          <a:spcPct val="0"/>
        </a:spcBef>
        <a:spcAft>
          <a:spcPct val="0"/>
        </a:spcAft>
        <a:defRPr sz="3200" b="1">
          <a:solidFill>
            <a:schemeClr val="tx2"/>
          </a:solidFill>
          <a:latin typeface="Arial" pitchFamily="34" charset="0"/>
        </a:defRPr>
      </a:lvl6pPr>
      <a:lvl7pPr marL="914400" algn="l" rtl="0" fontAlgn="base">
        <a:lnSpc>
          <a:spcPct val="85000"/>
        </a:lnSpc>
        <a:spcBef>
          <a:spcPct val="0"/>
        </a:spcBef>
        <a:spcAft>
          <a:spcPct val="0"/>
        </a:spcAft>
        <a:defRPr sz="3200" b="1">
          <a:solidFill>
            <a:schemeClr val="tx2"/>
          </a:solidFill>
          <a:latin typeface="Arial" pitchFamily="34" charset="0"/>
        </a:defRPr>
      </a:lvl7pPr>
      <a:lvl8pPr marL="1371600" algn="l" rtl="0" fontAlgn="base">
        <a:lnSpc>
          <a:spcPct val="85000"/>
        </a:lnSpc>
        <a:spcBef>
          <a:spcPct val="0"/>
        </a:spcBef>
        <a:spcAft>
          <a:spcPct val="0"/>
        </a:spcAft>
        <a:defRPr sz="3200" b="1">
          <a:solidFill>
            <a:schemeClr val="tx2"/>
          </a:solidFill>
          <a:latin typeface="Arial" pitchFamily="34" charset="0"/>
        </a:defRPr>
      </a:lvl8pPr>
      <a:lvl9pPr marL="1828800" algn="l" rtl="0" fontAlgn="base">
        <a:lnSpc>
          <a:spcPct val="85000"/>
        </a:lnSpc>
        <a:spcBef>
          <a:spcPct val="0"/>
        </a:spcBef>
        <a:spcAft>
          <a:spcPct val="0"/>
        </a:spcAft>
        <a:defRPr sz="3200" b="1">
          <a:solidFill>
            <a:schemeClr val="tx2"/>
          </a:solidFill>
          <a:latin typeface="Arial" pitchFamily="34" charset="0"/>
        </a:defRPr>
      </a:lvl9pPr>
    </p:titleStyle>
    <p:bodyStyle>
      <a:lvl1pPr marL="342900" indent="-342900" algn="l" rtl="0" eaLnBrk="0" fontAlgn="base" hangingPunct="0">
        <a:spcBef>
          <a:spcPts val="600"/>
        </a:spcBef>
        <a:spcAft>
          <a:spcPct val="0"/>
        </a:spcAft>
        <a:buFont typeface="Arial" pitchFamily="34" charset="0"/>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192088"/>
            <a:ext cx="7696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1" y="13858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53152017"/>
      </p:ext>
    </p:extLst>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Lst>
  <p:hf hdr="0" ftr="0" dt="0"/>
  <p:txStyles>
    <p:titleStyle>
      <a:lvl1pPr algn="l" rtl="0" eaLnBrk="0" fontAlgn="base" hangingPunct="0">
        <a:lnSpc>
          <a:spcPct val="85000"/>
        </a:lnSpc>
        <a:spcBef>
          <a:spcPct val="0"/>
        </a:spcBef>
        <a:spcAft>
          <a:spcPct val="0"/>
        </a:spcAft>
        <a:defRPr sz="3200" b="1">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Calibri" pitchFamily="34" charset="0"/>
        </a:defRPr>
      </a:lvl2pPr>
      <a:lvl3pPr algn="l" rtl="0" eaLnBrk="0" fontAlgn="base" hangingPunct="0">
        <a:lnSpc>
          <a:spcPct val="85000"/>
        </a:lnSpc>
        <a:spcBef>
          <a:spcPct val="0"/>
        </a:spcBef>
        <a:spcAft>
          <a:spcPct val="0"/>
        </a:spcAft>
        <a:defRPr sz="3200" b="1">
          <a:solidFill>
            <a:schemeClr val="tx2"/>
          </a:solidFill>
          <a:latin typeface="Calibri" pitchFamily="34" charset="0"/>
        </a:defRPr>
      </a:lvl3pPr>
      <a:lvl4pPr algn="l" rtl="0" eaLnBrk="0" fontAlgn="base" hangingPunct="0">
        <a:lnSpc>
          <a:spcPct val="85000"/>
        </a:lnSpc>
        <a:spcBef>
          <a:spcPct val="0"/>
        </a:spcBef>
        <a:spcAft>
          <a:spcPct val="0"/>
        </a:spcAft>
        <a:defRPr sz="3200" b="1">
          <a:solidFill>
            <a:schemeClr val="tx2"/>
          </a:solidFill>
          <a:latin typeface="Calibri" pitchFamily="34" charset="0"/>
        </a:defRPr>
      </a:lvl4pPr>
      <a:lvl5pPr algn="l" rtl="0" eaLnBrk="0" fontAlgn="base" hangingPunct="0">
        <a:lnSpc>
          <a:spcPct val="85000"/>
        </a:lnSpc>
        <a:spcBef>
          <a:spcPct val="0"/>
        </a:spcBef>
        <a:spcAft>
          <a:spcPct val="0"/>
        </a:spcAft>
        <a:defRPr sz="3200" b="1">
          <a:solidFill>
            <a:schemeClr val="tx2"/>
          </a:solidFill>
          <a:latin typeface="Calibri" pitchFamily="34" charset="0"/>
        </a:defRPr>
      </a:lvl5pPr>
      <a:lvl6pPr marL="457200" algn="l" rtl="0" eaLnBrk="0" fontAlgn="base" hangingPunct="0">
        <a:lnSpc>
          <a:spcPct val="85000"/>
        </a:lnSpc>
        <a:spcBef>
          <a:spcPct val="0"/>
        </a:spcBef>
        <a:spcAft>
          <a:spcPct val="0"/>
        </a:spcAft>
        <a:defRPr sz="3200" b="1">
          <a:solidFill>
            <a:schemeClr val="tx2"/>
          </a:solidFill>
          <a:latin typeface="Calibri" pitchFamily="34" charset="0"/>
        </a:defRPr>
      </a:lvl6pPr>
      <a:lvl7pPr marL="914400" algn="l" rtl="0" eaLnBrk="0" fontAlgn="base" hangingPunct="0">
        <a:lnSpc>
          <a:spcPct val="85000"/>
        </a:lnSpc>
        <a:spcBef>
          <a:spcPct val="0"/>
        </a:spcBef>
        <a:spcAft>
          <a:spcPct val="0"/>
        </a:spcAft>
        <a:defRPr sz="3200" b="1">
          <a:solidFill>
            <a:schemeClr val="tx2"/>
          </a:solidFill>
          <a:latin typeface="Calibri" pitchFamily="34" charset="0"/>
        </a:defRPr>
      </a:lvl7pPr>
      <a:lvl8pPr marL="1371600" algn="l" rtl="0" eaLnBrk="0" fontAlgn="base" hangingPunct="0">
        <a:lnSpc>
          <a:spcPct val="85000"/>
        </a:lnSpc>
        <a:spcBef>
          <a:spcPct val="0"/>
        </a:spcBef>
        <a:spcAft>
          <a:spcPct val="0"/>
        </a:spcAft>
        <a:defRPr sz="3200" b="1">
          <a:solidFill>
            <a:schemeClr val="tx2"/>
          </a:solidFill>
          <a:latin typeface="Calibri" pitchFamily="34" charset="0"/>
        </a:defRPr>
      </a:lvl8pPr>
      <a:lvl9pPr marL="1828800" algn="l" rtl="0" eaLnBrk="0" fontAlgn="base" hangingPunct="0">
        <a:lnSpc>
          <a:spcPct val="85000"/>
        </a:lnSpc>
        <a:spcBef>
          <a:spcPct val="0"/>
        </a:spcBef>
        <a:spcAft>
          <a:spcPct val="0"/>
        </a:spcAft>
        <a:defRPr sz="3200" b="1">
          <a:solidFill>
            <a:schemeClr val="tx2"/>
          </a:solidFill>
          <a:latin typeface="Calibri" pitchFamily="34" charset="0"/>
        </a:defRPr>
      </a:lvl9pPr>
    </p:titleStyle>
    <p:bodyStyle>
      <a:lvl1pPr marL="342900" indent="-342900" algn="l" rtl="0" eaLnBrk="0" fontAlgn="base" hangingPunct="0">
        <a:spcBef>
          <a:spcPct val="40000"/>
        </a:spcBef>
        <a:spcAft>
          <a:spcPct val="0"/>
        </a:spcAft>
        <a:buFont typeface="Arial" pitchFamily="34" charset="0"/>
        <a:buChar char="•"/>
        <a:defRPr sz="2800">
          <a:solidFill>
            <a:srgbClr val="F2F2F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a:solidFill>
            <a:srgbClr val="F2F2F2"/>
          </a:solidFill>
          <a:latin typeface="+mn-lt"/>
        </a:defRPr>
      </a:lvl2pPr>
      <a:lvl3pPr marL="1143000" indent="-228600" algn="l" rtl="0" eaLnBrk="0" fontAlgn="base" hangingPunct="0">
        <a:spcBef>
          <a:spcPct val="20000"/>
        </a:spcBef>
        <a:spcAft>
          <a:spcPct val="0"/>
        </a:spcAft>
        <a:buFont typeface="Arial" pitchFamily="34" charset="0"/>
        <a:buChar char="•"/>
        <a:defRPr sz="2000">
          <a:solidFill>
            <a:srgbClr val="F2F2F2"/>
          </a:solidFill>
          <a:latin typeface="+mn-lt"/>
        </a:defRPr>
      </a:lvl3pPr>
      <a:lvl4pPr marL="1600200" indent="-228600" algn="l" rtl="0" eaLnBrk="0" fontAlgn="base" hangingPunct="0">
        <a:spcBef>
          <a:spcPct val="20000"/>
        </a:spcBef>
        <a:spcAft>
          <a:spcPct val="0"/>
        </a:spcAft>
        <a:buFont typeface="Arial" pitchFamily="34" charset="0"/>
        <a:buChar char="–"/>
        <a:defRPr>
          <a:solidFill>
            <a:srgbClr val="F2F2F2"/>
          </a:solidFill>
          <a:latin typeface="+mn-lt"/>
        </a:defRPr>
      </a:lvl4pPr>
      <a:lvl5pPr marL="2057400" indent="-228600" algn="l" rtl="0" eaLnBrk="0" fontAlgn="base" hangingPunct="0">
        <a:spcBef>
          <a:spcPct val="20000"/>
        </a:spcBef>
        <a:spcAft>
          <a:spcPct val="0"/>
        </a:spcAft>
        <a:buFont typeface="Arial" pitchFamily="34" charset="0"/>
        <a:buChar char="»"/>
        <a:defRPr>
          <a:solidFill>
            <a:srgbClr val="F2F2F2"/>
          </a:solidFill>
          <a:latin typeface="+mn-lt"/>
        </a:defRPr>
      </a:lvl5pPr>
      <a:lvl6pPr marL="2514600" indent="-228600" algn="l" rtl="0" eaLnBrk="0" fontAlgn="base" hangingPunct="0">
        <a:spcBef>
          <a:spcPct val="20000"/>
        </a:spcBef>
        <a:spcAft>
          <a:spcPct val="0"/>
        </a:spcAft>
        <a:buFont typeface="Arial" pitchFamily="34" charset="0"/>
        <a:buChar char="»"/>
        <a:defRPr>
          <a:solidFill>
            <a:srgbClr val="F2F2F2"/>
          </a:solidFill>
          <a:latin typeface="+mn-lt"/>
        </a:defRPr>
      </a:lvl6pPr>
      <a:lvl7pPr marL="2971800" indent="-228600" algn="l" rtl="0" eaLnBrk="0" fontAlgn="base" hangingPunct="0">
        <a:spcBef>
          <a:spcPct val="20000"/>
        </a:spcBef>
        <a:spcAft>
          <a:spcPct val="0"/>
        </a:spcAft>
        <a:buFont typeface="Arial" pitchFamily="34" charset="0"/>
        <a:buChar char="»"/>
        <a:defRPr>
          <a:solidFill>
            <a:srgbClr val="F2F2F2"/>
          </a:solidFill>
          <a:latin typeface="+mn-lt"/>
        </a:defRPr>
      </a:lvl7pPr>
      <a:lvl8pPr marL="3429000" indent="-228600" algn="l" rtl="0" eaLnBrk="0" fontAlgn="base" hangingPunct="0">
        <a:spcBef>
          <a:spcPct val="20000"/>
        </a:spcBef>
        <a:spcAft>
          <a:spcPct val="0"/>
        </a:spcAft>
        <a:buFont typeface="Arial" pitchFamily="34" charset="0"/>
        <a:buChar char="»"/>
        <a:defRPr>
          <a:solidFill>
            <a:srgbClr val="F2F2F2"/>
          </a:solidFill>
          <a:latin typeface="+mn-lt"/>
        </a:defRPr>
      </a:lvl8pPr>
      <a:lvl9pPr marL="3886200" indent="-228600" algn="l" rtl="0" eaLnBrk="0" fontAlgn="base" hangingPunct="0">
        <a:spcBef>
          <a:spcPct val="20000"/>
        </a:spcBef>
        <a:spcAft>
          <a:spcPct val="0"/>
        </a:spcAft>
        <a:buFont typeface="Arial" pitchFamily="34" charset="0"/>
        <a:buChar char="»"/>
        <a:defRPr>
          <a:solidFill>
            <a:srgbClr val="F2F2F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B"/>
            </a:gs>
            <a:gs pos="100000">
              <a:schemeClr val="bg1"/>
            </a:gs>
          </a:gsLst>
          <a:lin ang="5400000" scaled="1"/>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1463"/>
            <a:ext cx="8229600" cy="1143000"/>
          </a:xfrm>
          <a:prstGeom prst="rect">
            <a:avLst/>
          </a:prstGeom>
          <a:noFill/>
          <a:ln w="12700">
            <a:noFill/>
            <a:miter lim="800000"/>
            <a:headEnd/>
            <a:tailEnd/>
          </a:ln>
        </p:spPr>
        <p:txBody>
          <a:bodyPr vert="horz" wrap="square" lIns="90488" tIns="44450" rIns="90488" bIns="44450" numCol="1" anchor="b" anchorCtr="1" compatLnSpc="1">
            <a:prstTxWarp prst="textNoShape">
              <a:avLst/>
            </a:prstTxWarp>
          </a:bodyPr>
          <a:lstStyle/>
          <a:p>
            <a:pPr lvl="0"/>
            <a:r>
              <a:rPr lang="es-ES_tradnl" smtClean="0"/>
              <a:t>Click to edit Master title style</a:t>
            </a:r>
            <a:br>
              <a:rPr lang="es-ES_tradnl" smtClean="0"/>
            </a:br>
            <a:r>
              <a:rPr lang="es-ES_tradnl" smtClean="0"/>
              <a:t> Click to edit Master title style</a:t>
            </a:r>
          </a:p>
        </p:txBody>
      </p:sp>
      <p:sp>
        <p:nvSpPr>
          <p:cNvPr id="82947" name="Rectangle 3"/>
          <p:cNvSpPr>
            <a:spLocks noGrp="1" noChangeArrowheads="1"/>
          </p:cNvSpPr>
          <p:nvPr>
            <p:ph type="body" idx="1"/>
          </p:nvPr>
        </p:nvSpPr>
        <p:spPr bwMode="auto">
          <a:xfrm>
            <a:off x="457200" y="1600200"/>
            <a:ext cx="8229600" cy="4876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p>
        </p:txBody>
      </p:sp>
    </p:spTree>
    <p:extLst>
      <p:ext uri="{BB962C8B-B14F-4D97-AF65-F5344CB8AC3E}">
        <p14:creationId xmlns:p14="http://schemas.microsoft.com/office/powerpoint/2010/main" val="662250905"/>
      </p:ext>
    </p:extLst>
  </p:cSld>
  <p:clrMap bg1="dk2" tx1="lt1" bg2="dk1"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3200" b="1">
          <a:solidFill>
            <a:srgbClr val="EBE114"/>
          </a:solidFill>
          <a:latin typeface="+mj-lt"/>
          <a:ea typeface="+mj-ea"/>
          <a:cs typeface="+mj-cs"/>
        </a:defRPr>
      </a:lvl1pPr>
      <a:lvl2pPr algn="ctr" rtl="0" eaLnBrk="0" fontAlgn="base" hangingPunct="0">
        <a:spcBef>
          <a:spcPct val="0"/>
        </a:spcBef>
        <a:spcAft>
          <a:spcPct val="0"/>
        </a:spcAft>
        <a:defRPr sz="3200" b="1">
          <a:solidFill>
            <a:srgbClr val="EBE114"/>
          </a:solidFill>
          <a:latin typeface="Arial" pitchFamily="34" charset="0"/>
          <a:cs typeface="Arial" pitchFamily="34" charset="0"/>
        </a:defRPr>
      </a:lvl2pPr>
      <a:lvl3pPr algn="ctr" rtl="0" eaLnBrk="0" fontAlgn="base" hangingPunct="0">
        <a:spcBef>
          <a:spcPct val="0"/>
        </a:spcBef>
        <a:spcAft>
          <a:spcPct val="0"/>
        </a:spcAft>
        <a:defRPr sz="3200" b="1">
          <a:solidFill>
            <a:srgbClr val="EBE114"/>
          </a:solidFill>
          <a:latin typeface="Arial" pitchFamily="34" charset="0"/>
          <a:cs typeface="Arial" pitchFamily="34" charset="0"/>
        </a:defRPr>
      </a:lvl3pPr>
      <a:lvl4pPr algn="ctr" rtl="0" eaLnBrk="0" fontAlgn="base" hangingPunct="0">
        <a:spcBef>
          <a:spcPct val="0"/>
        </a:spcBef>
        <a:spcAft>
          <a:spcPct val="0"/>
        </a:spcAft>
        <a:defRPr sz="3200" b="1">
          <a:solidFill>
            <a:srgbClr val="EBE114"/>
          </a:solidFill>
          <a:latin typeface="Arial" pitchFamily="34" charset="0"/>
          <a:cs typeface="Arial" pitchFamily="34" charset="0"/>
        </a:defRPr>
      </a:lvl4pPr>
      <a:lvl5pPr algn="ctr" rtl="0" eaLnBrk="0" fontAlgn="base" hangingPunct="0">
        <a:spcBef>
          <a:spcPct val="0"/>
        </a:spcBef>
        <a:spcAft>
          <a:spcPct val="0"/>
        </a:spcAft>
        <a:defRPr sz="3200" b="1">
          <a:solidFill>
            <a:srgbClr val="EBE114"/>
          </a:solidFill>
          <a:latin typeface="Arial" pitchFamily="34" charset="0"/>
          <a:cs typeface="Arial" pitchFamily="34" charset="0"/>
        </a:defRPr>
      </a:lvl5pPr>
      <a:lvl6pPr marL="457200" algn="ctr" rtl="0" fontAlgn="base">
        <a:spcBef>
          <a:spcPct val="0"/>
        </a:spcBef>
        <a:spcAft>
          <a:spcPct val="0"/>
        </a:spcAft>
        <a:defRPr sz="3200" b="1">
          <a:solidFill>
            <a:srgbClr val="EBE114"/>
          </a:solidFill>
          <a:latin typeface="Arial" pitchFamily="34" charset="0"/>
          <a:cs typeface="Arial" pitchFamily="34" charset="0"/>
        </a:defRPr>
      </a:lvl6pPr>
      <a:lvl7pPr marL="914400" algn="ctr" rtl="0" fontAlgn="base">
        <a:spcBef>
          <a:spcPct val="0"/>
        </a:spcBef>
        <a:spcAft>
          <a:spcPct val="0"/>
        </a:spcAft>
        <a:defRPr sz="3200" b="1">
          <a:solidFill>
            <a:srgbClr val="EBE114"/>
          </a:solidFill>
          <a:latin typeface="Arial" pitchFamily="34" charset="0"/>
          <a:cs typeface="Arial" pitchFamily="34" charset="0"/>
        </a:defRPr>
      </a:lvl7pPr>
      <a:lvl8pPr marL="1371600" algn="ctr" rtl="0" fontAlgn="base">
        <a:spcBef>
          <a:spcPct val="0"/>
        </a:spcBef>
        <a:spcAft>
          <a:spcPct val="0"/>
        </a:spcAft>
        <a:defRPr sz="3200" b="1">
          <a:solidFill>
            <a:srgbClr val="EBE114"/>
          </a:solidFill>
          <a:latin typeface="Arial" pitchFamily="34" charset="0"/>
          <a:cs typeface="Arial" pitchFamily="34" charset="0"/>
        </a:defRPr>
      </a:lvl8pPr>
      <a:lvl9pPr marL="1828800" algn="ctr" rtl="0" fontAlgn="base">
        <a:spcBef>
          <a:spcPct val="0"/>
        </a:spcBef>
        <a:spcAft>
          <a:spcPct val="0"/>
        </a:spcAft>
        <a:defRPr sz="3200" b="1">
          <a:solidFill>
            <a:srgbClr val="EBE114"/>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EBE114"/>
        </a:buClr>
        <a:buSzPct val="87000"/>
        <a:buFont typeface="Wingdings" pitchFamily="2" charset="2"/>
        <a:buChar char="l"/>
        <a:defRPr sz="2400" b="1">
          <a:solidFill>
            <a:schemeClr val="tx1"/>
          </a:solidFill>
          <a:latin typeface="+mn-lt"/>
          <a:ea typeface="+mn-ea"/>
          <a:cs typeface="+mn-cs"/>
        </a:defRPr>
      </a:lvl1pPr>
      <a:lvl2pPr marL="685800" indent="-228600" algn="l" rtl="0" eaLnBrk="0" fontAlgn="base" hangingPunct="0">
        <a:spcBef>
          <a:spcPct val="20000"/>
        </a:spcBef>
        <a:spcAft>
          <a:spcPct val="0"/>
        </a:spcAft>
        <a:buClr>
          <a:schemeClr val="tx1"/>
        </a:buClr>
        <a:buSzPct val="100000"/>
        <a:buChar char="–"/>
        <a:defRPr sz="2400" b="1">
          <a:solidFill>
            <a:schemeClr val="tx1"/>
          </a:solidFill>
          <a:latin typeface="+mn-lt"/>
          <a:cs typeface="+mn-cs"/>
        </a:defRPr>
      </a:lvl2pPr>
      <a:lvl3pPr marL="1036638" indent="-236538" algn="l" rtl="0" eaLnBrk="0" fontAlgn="base" hangingPunct="0">
        <a:spcBef>
          <a:spcPct val="20000"/>
        </a:spcBef>
        <a:spcAft>
          <a:spcPct val="0"/>
        </a:spcAft>
        <a:buClr>
          <a:srgbClr val="EBE114"/>
        </a:buClr>
        <a:buSzPct val="100000"/>
        <a:buChar char="•"/>
        <a:defRPr sz="2400" b="1">
          <a:solidFill>
            <a:schemeClr val="tx1"/>
          </a:solidFill>
          <a:latin typeface="+mn-lt"/>
          <a:cs typeface="+mn-cs"/>
        </a:defRPr>
      </a:lvl3pPr>
      <a:lvl4pPr marL="1393825" indent="-242888" algn="l" rtl="0" eaLnBrk="0" fontAlgn="base" hangingPunct="0">
        <a:spcBef>
          <a:spcPct val="20000"/>
        </a:spcBef>
        <a:spcAft>
          <a:spcPct val="0"/>
        </a:spcAft>
        <a:buClr>
          <a:schemeClr val="tx1"/>
        </a:buClr>
        <a:buSzPct val="100000"/>
        <a:buChar char="–"/>
        <a:defRPr sz="2400" b="1">
          <a:solidFill>
            <a:schemeClr val="tx1"/>
          </a:solidFill>
          <a:latin typeface="+mn-lt"/>
          <a:cs typeface="+mn-cs"/>
        </a:defRPr>
      </a:lvl4pPr>
      <a:lvl5pPr marL="1981200" indent="-473075" algn="r" rtl="0" eaLnBrk="0" fontAlgn="base" hangingPunct="0">
        <a:spcBef>
          <a:spcPct val="20000"/>
        </a:spcBef>
        <a:spcAft>
          <a:spcPct val="0"/>
        </a:spcAft>
        <a:buChar char="»"/>
        <a:defRPr sz="1200" b="1">
          <a:solidFill>
            <a:schemeClr val="tx1"/>
          </a:solidFill>
          <a:latin typeface="+mn-lt"/>
          <a:cs typeface="+mn-cs"/>
        </a:defRPr>
      </a:lvl5pPr>
      <a:lvl6pPr marL="2438400" indent="-473075" algn="r" rtl="0" fontAlgn="base">
        <a:spcBef>
          <a:spcPct val="20000"/>
        </a:spcBef>
        <a:spcAft>
          <a:spcPct val="0"/>
        </a:spcAft>
        <a:buChar char="»"/>
        <a:defRPr sz="1200" b="1">
          <a:solidFill>
            <a:schemeClr val="tx1"/>
          </a:solidFill>
          <a:latin typeface="+mn-lt"/>
          <a:cs typeface="+mn-cs"/>
        </a:defRPr>
      </a:lvl6pPr>
      <a:lvl7pPr marL="2895600" indent="-473075" algn="r" rtl="0" fontAlgn="base">
        <a:spcBef>
          <a:spcPct val="20000"/>
        </a:spcBef>
        <a:spcAft>
          <a:spcPct val="0"/>
        </a:spcAft>
        <a:buChar char="»"/>
        <a:defRPr sz="1200" b="1">
          <a:solidFill>
            <a:schemeClr val="tx1"/>
          </a:solidFill>
          <a:latin typeface="+mn-lt"/>
          <a:cs typeface="+mn-cs"/>
        </a:defRPr>
      </a:lvl7pPr>
      <a:lvl8pPr marL="3352800" indent="-473075" algn="r" rtl="0" fontAlgn="base">
        <a:spcBef>
          <a:spcPct val="20000"/>
        </a:spcBef>
        <a:spcAft>
          <a:spcPct val="0"/>
        </a:spcAft>
        <a:buChar char="»"/>
        <a:defRPr sz="1200" b="1">
          <a:solidFill>
            <a:schemeClr val="tx1"/>
          </a:solidFill>
          <a:latin typeface="+mn-lt"/>
          <a:cs typeface="+mn-cs"/>
        </a:defRPr>
      </a:lvl8pPr>
      <a:lvl9pPr marL="3810000" indent="-473075" algn="r" rtl="0" fontAlgn="base">
        <a:spcBef>
          <a:spcPct val="20000"/>
        </a:spcBef>
        <a:spcAft>
          <a:spcPct val="0"/>
        </a:spcAft>
        <a:buChar char="»"/>
        <a:defRPr sz="1200" b="1">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167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fontAlgn="base">
              <a:spcBef>
                <a:spcPct val="0"/>
              </a:spcBef>
              <a:spcAft>
                <a:spcPct val="0"/>
              </a:spcAft>
              <a:defRPr/>
            </a:pPr>
            <a:endParaRPr lang="es-ES">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fontAlgn="base">
              <a:spcBef>
                <a:spcPct val="0"/>
              </a:spcBef>
              <a:spcAft>
                <a:spcPct val="0"/>
              </a:spcAft>
              <a:defRPr/>
            </a:pPr>
            <a:endParaRPr lang="es-ES">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mn-ea"/>
                <a:cs typeface="+mn-cs"/>
              </a:defRPr>
            </a:lvl1pPr>
          </a:lstStyle>
          <a:p>
            <a:pPr fontAlgn="base">
              <a:spcBef>
                <a:spcPct val="0"/>
              </a:spcBef>
              <a:spcAft>
                <a:spcPct val="0"/>
              </a:spcAft>
              <a:defRPr/>
            </a:pPr>
            <a:fld id="{C1EBE8CC-0756-4F96-A33C-FC1C99B9C089}" type="slidenum">
              <a:rPr lang="es-ES">
                <a:latin typeface="Arial"/>
                <a:cs typeface="Arial"/>
              </a:rPr>
              <a:pPr fontAlgn="base">
                <a:spcBef>
                  <a:spcPct val="0"/>
                </a:spcBef>
                <a:spcAft>
                  <a:spcPct val="0"/>
                </a:spcAft>
                <a:defRPr/>
              </a:pPr>
              <a:t>‹Nr.›</a:t>
            </a:fld>
            <a:endParaRPr lang="es-ES">
              <a:latin typeface="Arial"/>
              <a:cs typeface="Arial"/>
            </a:endParaRPr>
          </a:p>
        </p:txBody>
      </p:sp>
    </p:spTree>
    <p:extLst>
      <p:ext uri="{BB962C8B-B14F-4D97-AF65-F5344CB8AC3E}">
        <p14:creationId xmlns:p14="http://schemas.microsoft.com/office/powerpoint/2010/main" val="4072504307"/>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786" r:id="rId12"/>
    <p:sldLayoutId id="2147484787" r:id="rId13"/>
    <p:sldLayoutId id="21474847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641350"/>
          </a:xfrm>
          <a:prstGeom prst="rect">
            <a:avLst/>
          </a:prstGeom>
          <a:gradFill flip="none" rotWithShape="1">
            <a:gsLst>
              <a:gs pos="0">
                <a:schemeClr val="accent6">
                  <a:lumMod val="75000"/>
                </a:schemeClr>
              </a:gs>
              <a:gs pos="60000">
                <a:schemeClr val="bg1"/>
              </a:gs>
              <a:gs pos="100000">
                <a:schemeClr val="bg1"/>
              </a:gs>
            </a:gsLst>
            <a:lin ang="16200000" scaled="1"/>
            <a:tileRect/>
          </a:gradFill>
          <a:ln w="9525" cap="flat" cmpd="sng" algn="ctr">
            <a:noFill/>
            <a:prstDash val="solid"/>
            <a:round/>
            <a:headEnd type="none" w="med" len="med"/>
            <a:tailEnd type="none" w="med" len="med"/>
          </a:ln>
          <a:effectLst/>
        </p:spPr>
        <p:txBody>
          <a:bodyPr/>
          <a:lstStyle/>
          <a:p>
            <a:pPr fontAlgn="base">
              <a:lnSpc>
                <a:spcPct val="90000"/>
              </a:lnSpc>
              <a:spcBef>
                <a:spcPct val="35000"/>
              </a:spcBef>
              <a:spcAft>
                <a:spcPct val="25000"/>
              </a:spcAft>
              <a:buClr>
                <a:srgbClr val="8B3D9A"/>
              </a:buClr>
              <a:buFont typeface="Arial" charset="0"/>
              <a:buChar char="•"/>
              <a:defRPr/>
            </a:pPr>
            <a:endParaRPr lang="en-US" b="1" dirty="0">
              <a:solidFill>
                <a:srgbClr val="FFFFFF"/>
              </a:solidFill>
              <a:latin typeface="Arial" charset="0"/>
            </a:endParaRPr>
          </a:p>
        </p:txBody>
      </p:sp>
      <p:pic>
        <p:nvPicPr>
          <p:cNvPr id="1027" name="Picture 7" descr="CCO_ONC_ForPPT.gif"/>
          <p:cNvPicPr>
            <a:picLocks noChangeAspect="1"/>
          </p:cNvPicPr>
          <p:nvPr userDrawn="1"/>
        </p:nvPicPr>
        <p:blipFill>
          <a:blip r:embed="rId10" cstate="print"/>
          <a:srcRect/>
          <a:stretch>
            <a:fillRect/>
          </a:stretch>
        </p:blipFill>
        <p:spPr bwMode="auto">
          <a:xfrm>
            <a:off x="7570788" y="92075"/>
            <a:ext cx="1308100" cy="4619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382588" y="666750"/>
            <a:ext cx="8464550" cy="1103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85763" y="1828800"/>
            <a:ext cx="8455025" cy="454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8"/>
          <p:cNvSpPr>
            <a:spLocks noChangeArrowheads="1"/>
          </p:cNvSpPr>
          <p:nvPr userDrawn="1"/>
        </p:nvSpPr>
        <p:spPr bwMode="auto">
          <a:xfrm>
            <a:off x="287338" y="307975"/>
            <a:ext cx="2125662" cy="276225"/>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fontAlgn="base" hangingPunct="1">
              <a:spcBef>
                <a:spcPct val="0"/>
              </a:spcBef>
              <a:spcAft>
                <a:spcPct val="0"/>
              </a:spcAft>
              <a:defRPr/>
            </a:pPr>
            <a:r>
              <a:rPr lang="en-US" altLang="en-US" sz="1200" b="0" dirty="0" smtClean="0">
                <a:solidFill>
                  <a:srgbClr val="CDCDCF"/>
                </a:solidFill>
              </a:rPr>
              <a:t>clinicaloptions.com/oncology</a:t>
            </a:r>
          </a:p>
        </p:txBody>
      </p:sp>
      <p:sp>
        <p:nvSpPr>
          <p:cNvPr id="1031" name="Text Box 13"/>
          <p:cNvSpPr txBox="1">
            <a:spLocks noChangeArrowheads="1"/>
          </p:cNvSpPr>
          <p:nvPr userDrawn="1"/>
        </p:nvSpPr>
        <p:spPr bwMode="auto">
          <a:xfrm>
            <a:off x="284163" y="69850"/>
            <a:ext cx="7164387" cy="323850"/>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fontAlgn="base" hangingPunct="1">
              <a:spcBef>
                <a:spcPct val="0"/>
              </a:spcBef>
              <a:spcAft>
                <a:spcPct val="0"/>
              </a:spcAft>
              <a:buFont typeface="Arial" charset="0"/>
              <a:buNone/>
              <a:defRPr/>
            </a:pPr>
            <a:r>
              <a:rPr lang="en-US" altLang="en-US" sz="1500" b="0" dirty="0" smtClean="0">
                <a:solidFill>
                  <a:srgbClr val="FFFFFF"/>
                </a:solidFill>
              </a:rPr>
              <a:t>STAMPEDE: Docetaxel Significantly Improves Survival in Prostate Cancer</a:t>
            </a:r>
          </a:p>
        </p:txBody>
      </p:sp>
    </p:spTree>
    <p:extLst>
      <p:ext uri="{BB962C8B-B14F-4D97-AF65-F5344CB8AC3E}">
        <p14:creationId xmlns:p14="http://schemas.microsoft.com/office/powerpoint/2010/main" val="2112559990"/>
      </p:ext>
    </p:extLst>
  </p:cSld>
  <p:clrMap bg1="dk2" tx1="lt1" bg2="dk1"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8B3D9A"/>
        </a:buClr>
        <a:buFont typeface="Arial"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8B3D9A"/>
        </a:buClr>
        <a:buFont typeface="Arial"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8B3D9A"/>
        </a:buClr>
        <a:buFont typeface="Arial"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66"/>
            </a:gs>
            <a:gs pos="100000">
              <a:srgbClr val="000000"/>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userDrawn="1"/>
        </p:nvGrpSpPr>
        <p:grpSpPr bwMode="auto">
          <a:xfrm rot="10800000">
            <a:off x="38100" y="28581"/>
            <a:ext cx="9144000" cy="6856413"/>
            <a:chOff x="0" y="0"/>
            <a:chExt cx="5760" cy="4319"/>
          </a:xfrm>
        </p:grpSpPr>
        <p:sp>
          <p:nvSpPr>
            <p:cNvPr id="16957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48" name="Freeform 4"/>
            <p:cNvSpPr>
              <a:spLocks/>
            </p:cNvSpPr>
            <p:nvPr/>
          </p:nvSpPr>
          <p:spPr bwMode="hidden">
            <a:xfrm>
              <a:off x="176"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49" name="Freeform 5"/>
            <p:cNvSpPr>
              <a:spLocks/>
            </p:cNvSpPr>
            <p:nvPr/>
          </p:nvSpPr>
          <p:spPr bwMode="hidden">
            <a:xfrm>
              <a:off x="27"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0" name="Freeform 6"/>
            <p:cNvSpPr>
              <a:spLocks/>
            </p:cNvSpPr>
            <p:nvPr/>
          </p:nvSpPr>
          <p:spPr bwMode="hidden">
            <a:xfrm>
              <a:off x="4065"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1" name="Freeform 7"/>
            <p:cNvSpPr>
              <a:spLocks/>
            </p:cNvSpPr>
            <p:nvPr/>
          </p:nvSpPr>
          <p:spPr bwMode="hidden">
            <a:xfrm>
              <a:off x="27"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solidFill>
              <a:srgbClr val="00004C">
                <a:alpha val="13000"/>
              </a:srgbClr>
            </a:solidFill>
            <a:ln w="9525" cap="flat" cmpd="sng">
              <a:noFill/>
              <a:prstDash val="solid"/>
              <a:round/>
              <a:headEnd type="none" w="med" len="med"/>
              <a:tailEnd type="none" w="med" len="med"/>
            </a:ln>
            <a:effectLst/>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2" name="Freeform 8"/>
            <p:cNvSpPr>
              <a:spLocks/>
            </p:cNvSpPr>
            <p:nvPr/>
          </p:nvSpPr>
          <p:spPr bwMode="hidden">
            <a:xfrm>
              <a:off x="4811"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3" name="Freeform 9"/>
            <p:cNvSpPr>
              <a:spLocks/>
            </p:cNvSpPr>
            <p:nvPr/>
          </p:nvSpPr>
          <p:spPr bwMode="hidden">
            <a:xfrm>
              <a:off x="3673" y="3788"/>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4" name="Freeform 10"/>
            <p:cNvSpPr>
              <a:spLocks/>
            </p:cNvSpPr>
            <p:nvPr/>
          </p:nvSpPr>
          <p:spPr bwMode="hidden">
            <a:xfrm>
              <a:off x="54" y="3944"/>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5" name="Freeform 11"/>
            <p:cNvSpPr>
              <a:spLocks/>
            </p:cNvSpPr>
            <p:nvPr/>
          </p:nvSpPr>
          <p:spPr bwMode="hidden">
            <a:xfrm>
              <a:off x="2124" y="4016"/>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6" name="Freeform 12"/>
            <p:cNvSpPr>
              <a:spLocks/>
            </p:cNvSpPr>
            <p:nvPr/>
          </p:nvSpPr>
          <p:spPr bwMode="hidden">
            <a:xfrm>
              <a:off x="4381" y="3842"/>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7" name="Freeform 13"/>
            <p:cNvSpPr>
              <a:spLocks/>
            </p:cNvSpPr>
            <p:nvPr/>
          </p:nvSpPr>
          <p:spPr bwMode="hidden">
            <a:xfrm>
              <a:off x="5057" y="3124"/>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8" name="Freeform 14"/>
            <p:cNvSpPr>
              <a:spLocks/>
            </p:cNvSpPr>
            <p:nvPr/>
          </p:nvSpPr>
          <p:spPr bwMode="hidden">
            <a:xfrm>
              <a:off x="27"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9" name="Freeform 15"/>
            <p:cNvSpPr>
              <a:spLocks/>
            </p:cNvSpPr>
            <p:nvPr/>
          </p:nvSpPr>
          <p:spPr bwMode="hidden">
            <a:xfrm>
              <a:off x="5057" y="3022"/>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0" name="Freeform 16"/>
            <p:cNvSpPr>
              <a:spLocks/>
            </p:cNvSpPr>
            <p:nvPr/>
          </p:nvSpPr>
          <p:spPr bwMode="hidden">
            <a:xfrm>
              <a:off x="27"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1" name="Freeform 17"/>
            <p:cNvSpPr>
              <a:spLocks/>
            </p:cNvSpPr>
            <p:nvPr/>
          </p:nvSpPr>
          <p:spPr bwMode="hidden">
            <a:xfrm>
              <a:off x="2348"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2" name="Freeform 18"/>
            <p:cNvSpPr>
              <a:spLocks/>
            </p:cNvSpPr>
            <p:nvPr/>
          </p:nvSpPr>
          <p:spPr bwMode="hidden">
            <a:xfrm>
              <a:off x="5489"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3" name="Freeform 19"/>
            <p:cNvSpPr>
              <a:spLocks/>
            </p:cNvSpPr>
            <p:nvPr/>
          </p:nvSpPr>
          <p:spPr bwMode="hidden">
            <a:xfrm>
              <a:off x="5531"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4" name="Freeform 20"/>
            <p:cNvSpPr>
              <a:spLocks/>
            </p:cNvSpPr>
            <p:nvPr/>
          </p:nvSpPr>
          <p:spPr bwMode="hidden">
            <a:xfrm>
              <a:off x="2508" y="-27"/>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5" name="Freeform 21"/>
            <p:cNvSpPr>
              <a:spLocks/>
            </p:cNvSpPr>
            <p:nvPr/>
          </p:nvSpPr>
          <p:spPr bwMode="hidden">
            <a:xfrm>
              <a:off x="5653" y="2507"/>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6" name="Freeform 22"/>
            <p:cNvSpPr>
              <a:spLocks/>
            </p:cNvSpPr>
            <p:nvPr/>
          </p:nvSpPr>
          <p:spPr bwMode="hidden">
            <a:xfrm>
              <a:off x="3139" y="-27"/>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7" name="Freeform 23"/>
            <p:cNvSpPr>
              <a:spLocks/>
            </p:cNvSpPr>
            <p:nvPr/>
          </p:nvSpPr>
          <p:spPr bwMode="hidden">
            <a:xfrm>
              <a:off x="3515" y="-27"/>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solidFill>
              <a:srgbClr val="00004C">
                <a:alpha val="13000"/>
              </a:srgbClr>
            </a:solidFill>
            <a:ln w="9525" cap="flat" cmpd="sng">
              <a:noFill/>
              <a:prstDash val="solid"/>
              <a:round/>
              <a:headEnd type="none" w="med" len="med"/>
              <a:tailEnd type="none" w="med" len="med"/>
            </a:ln>
            <a:effectLst/>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8" name="Freeform 24"/>
            <p:cNvSpPr>
              <a:spLocks/>
            </p:cNvSpPr>
            <p:nvPr/>
          </p:nvSpPr>
          <p:spPr bwMode="hidden">
            <a:xfrm>
              <a:off x="5701" y="2447"/>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9" name="Freeform 25"/>
            <p:cNvSpPr>
              <a:spLocks/>
            </p:cNvSpPr>
            <p:nvPr/>
          </p:nvSpPr>
          <p:spPr bwMode="hidden">
            <a:xfrm>
              <a:off x="5657" y="823"/>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0" name="Freeform 26"/>
            <p:cNvSpPr>
              <a:spLocks/>
            </p:cNvSpPr>
            <p:nvPr/>
          </p:nvSpPr>
          <p:spPr bwMode="hidden">
            <a:xfrm>
              <a:off x="5161" y="-27"/>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1" name="Freeform 27"/>
            <p:cNvSpPr>
              <a:spLocks/>
            </p:cNvSpPr>
            <p:nvPr/>
          </p:nvSpPr>
          <p:spPr bwMode="hidden">
            <a:xfrm>
              <a:off x="5465" y="-27"/>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2" name="Freeform 28"/>
            <p:cNvSpPr>
              <a:spLocks/>
            </p:cNvSpPr>
            <p:nvPr/>
          </p:nvSpPr>
          <p:spPr bwMode="hidden">
            <a:xfrm>
              <a:off x="5725"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3" name="Freeform 29"/>
            <p:cNvSpPr>
              <a:spLocks/>
            </p:cNvSpPr>
            <p:nvPr/>
          </p:nvSpPr>
          <p:spPr bwMode="hidden">
            <a:xfrm>
              <a:off x="29" y="1574"/>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4" name="Freeform 30"/>
            <p:cNvSpPr>
              <a:spLocks/>
            </p:cNvSpPr>
            <p:nvPr/>
          </p:nvSpPr>
          <p:spPr bwMode="hidden">
            <a:xfrm>
              <a:off x="5781" y="3456"/>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5" name="Freeform 31"/>
            <p:cNvSpPr>
              <a:spLocks/>
            </p:cNvSpPr>
            <p:nvPr/>
          </p:nvSpPr>
          <p:spPr bwMode="hidden">
            <a:xfrm>
              <a:off x="29"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6" name="Freeform 32"/>
            <p:cNvSpPr>
              <a:spLocks/>
            </p:cNvSpPr>
            <p:nvPr/>
          </p:nvSpPr>
          <p:spPr bwMode="hidden">
            <a:xfrm>
              <a:off x="29" y="3150"/>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7" name="Freeform 33"/>
            <p:cNvSpPr>
              <a:spLocks/>
            </p:cNvSpPr>
            <p:nvPr/>
          </p:nvSpPr>
          <p:spPr bwMode="hidden">
            <a:xfrm>
              <a:off x="1324"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8" name="Freeform 34"/>
            <p:cNvSpPr>
              <a:spLocks/>
            </p:cNvSpPr>
            <p:nvPr/>
          </p:nvSpPr>
          <p:spPr bwMode="hidden">
            <a:xfrm>
              <a:off x="3375" y="-27"/>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9" name="Freeform 35"/>
            <p:cNvSpPr>
              <a:spLocks/>
            </p:cNvSpPr>
            <p:nvPr/>
          </p:nvSpPr>
          <p:spPr bwMode="hidden">
            <a:xfrm>
              <a:off x="3977" y="-27"/>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0" name="Freeform 36"/>
            <p:cNvSpPr>
              <a:spLocks/>
            </p:cNvSpPr>
            <p:nvPr/>
          </p:nvSpPr>
          <p:spPr bwMode="hidden">
            <a:xfrm>
              <a:off x="4573" y="-27"/>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1" name="Freeform 37"/>
            <p:cNvSpPr>
              <a:spLocks/>
            </p:cNvSpPr>
            <p:nvPr/>
          </p:nvSpPr>
          <p:spPr bwMode="hidden">
            <a:xfrm>
              <a:off x="4721" y="-27"/>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2" name="Freeform 38"/>
            <p:cNvSpPr>
              <a:spLocks/>
            </p:cNvSpPr>
            <p:nvPr/>
          </p:nvSpPr>
          <p:spPr bwMode="hidden">
            <a:xfrm>
              <a:off x="5035"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grpSp>
          <p:nvGrpSpPr>
            <p:cNvPr id="3" name="Group 39"/>
            <p:cNvGrpSpPr>
              <a:grpSpLocks/>
            </p:cNvGrpSpPr>
            <p:nvPr userDrawn="1"/>
          </p:nvGrpSpPr>
          <p:grpSpPr bwMode="auto">
            <a:xfrm>
              <a:off x="0" y="1632"/>
              <a:ext cx="5758" cy="1858"/>
              <a:chOff x="0" y="1632"/>
              <a:chExt cx="5758" cy="1858"/>
            </a:xfrm>
          </p:grpSpPr>
          <p:sp>
            <p:nvSpPr>
              <p:cNvPr id="1695784" name="Freeform 40"/>
              <p:cNvSpPr>
                <a:spLocks/>
              </p:cNvSpPr>
              <p:nvPr/>
            </p:nvSpPr>
            <p:spPr bwMode="hidden">
              <a:xfrm>
                <a:off x="27"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5" name="Freeform 41"/>
              <p:cNvSpPr>
                <a:spLocks/>
              </p:cNvSpPr>
              <p:nvPr/>
            </p:nvSpPr>
            <p:spPr bwMode="hidden">
              <a:xfrm>
                <a:off x="3700"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grpSp>
      </p:grpSp>
      <p:sp>
        <p:nvSpPr>
          <p:cNvPr id="19459" name="Rectangle 42"/>
          <p:cNvSpPr>
            <a:spLocks noGrp="1" noChangeArrowheads="1"/>
          </p:cNvSpPr>
          <p:nvPr>
            <p:ph type="body" idx="1"/>
          </p:nvPr>
        </p:nvSpPr>
        <p:spPr bwMode="auto">
          <a:xfrm>
            <a:off x="514350" y="1555750"/>
            <a:ext cx="8015288" cy="470376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19460" name="Rectangle 43"/>
          <p:cNvSpPr>
            <a:spLocks noGrp="1" noChangeArrowheads="1"/>
          </p:cNvSpPr>
          <p:nvPr>
            <p:ph type="title"/>
          </p:nvPr>
        </p:nvSpPr>
        <p:spPr bwMode="auto">
          <a:xfrm>
            <a:off x="246063" y="158750"/>
            <a:ext cx="84026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95788" name="Rectangle 44"/>
          <p:cNvSpPr>
            <a:spLocks noChangeArrowheads="1"/>
          </p:cNvSpPr>
          <p:nvPr userDrawn="1"/>
        </p:nvSpPr>
        <p:spPr bwMode="auto">
          <a:xfrm rot="10800000">
            <a:off x="234950" y="1309700"/>
            <a:ext cx="8693150" cy="47625"/>
          </a:xfrm>
          <a:prstGeom prst="rect">
            <a:avLst/>
          </a:prstGeom>
          <a:gradFill rotWithShape="1">
            <a:gsLst>
              <a:gs pos="0">
                <a:schemeClr val="bg1">
                  <a:alpha val="35001"/>
                </a:schemeClr>
              </a:gs>
              <a:gs pos="100000">
                <a:srgbClr val="33CCFF"/>
              </a:gs>
            </a:gsLst>
            <a:lin ang="0" scaled="1"/>
          </a:gradFill>
          <a:ln w="9525">
            <a:noFill/>
            <a:miter lim="800000"/>
            <a:headEnd/>
            <a:tailEnd/>
          </a:ln>
          <a:effectLst/>
        </p:spPr>
        <p:txBody>
          <a:bodyPr wrap="none" lIns="90488" tIns="44450" rIns="90488" bIns="44450" anchor="ct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9" name="Rectangle 45"/>
          <p:cNvSpPr>
            <a:spLocks noGrp="1" noChangeArrowheads="1"/>
          </p:cNvSpPr>
          <p:nvPr>
            <p:ph type="sldNum" sz="quarter" idx="4"/>
          </p:nvPr>
        </p:nvSpPr>
        <p:spPr bwMode="auto">
          <a:xfrm>
            <a:off x="8466138" y="6276975"/>
            <a:ext cx="550862"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FFFF00"/>
                </a:solidFill>
                <a:latin typeface="Arial" pitchFamily="34" charset="0"/>
                <a:ea typeface="ＭＳ Ｐゴシック" pitchFamily="34" charset="-128"/>
                <a:cs typeface="+mn-cs"/>
              </a:defRPr>
            </a:lvl1pPr>
          </a:lstStyle>
          <a:p>
            <a:pPr fontAlgn="base">
              <a:spcAft>
                <a:spcPct val="0"/>
              </a:spcAft>
              <a:defRPr/>
            </a:pPr>
            <a:fld id="{85302AB4-9D46-41FB-9002-9E1E289FD54F}" type="slidenum">
              <a:rPr lang="en-US">
                <a:cs typeface="Arial"/>
              </a:rPr>
              <a:pPr fontAlgn="base">
                <a:spcAft>
                  <a:spcPct val="0"/>
                </a:spcAft>
                <a:defRPr/>
              </a:pPr>
              <a:t>‹Nr.›</a:t>
            </a:fld>
            <a:endParaRPr lang="en-US">
              <a:cs typeface="Arial"/>
            </a:endParaRPr>
          </a:p>
        </p:txBody>
      </p:sp>
    </p:spTree>
    <p:extLst>
      <p:ext uri="{BB962C8B-B14F-4D97-AF65-F5344CB8AC3E}">
        <p14:creationId xmlns:p14="http://schemas.microsoft.com/office/powerpoint/2010/main" val="605957514"/>
      </p:ext>
    </p:extLst>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hf hdr="0" ftr="0" dt="0"/>
  <p:txStyles>
    <p:titleStyle>
      <a:lvl1pPr algn="ctr" rtl="0" eaLnBrk="0" fontAlgn="base" hangingPunct="0">
        <a:lnSpc>
          <a:spcPct val="90000"/>
        </a:lnSpc>
        <a:spcBef>
          <a:spcPct val="0"/>
        </a:spcBef>
        <a:spcAft>
          <a:spcPct val="0"/>
        </a:spcAft>
        <a:defRPr sz="3200" b="1">
          <a:solidFill>
            <a:schemeClr val="tx2"/>
          </a:solidFill>
          <a:latin typeface="+mj-lt"/>
          <a:ea typeface="+mj-ea"/>
          <a:cs typeface="+mj-cs"/>
        </a:defRPr>
      </a:lvl1pPr>
      <a:lvl2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2pPr>
      <a:lvl3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3pPr>
      <a:lvl4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4pPr>
      <a:lvl5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5pPr>
      <a:lvl6pPr marL="457200" algn="ctr" rtl="0" fontAlgn="base">
        <a:lnSpc>
          <a:spcPct val="90000"/>
        </a:lnSpc>
        <a:spcBef>
          <a:spcPct val="0"/>
        </a:spcBef>
        <a:spcAft>
          <a:spcPct val="0"/>
        </a:spcAft>
        <a:defRPr sz="3200" b="1">
          <a:solidFill>
            <a:schemeClr val="tx2"/>
          </a:solidFill>
          <a:latin typeface="Calibri" pitchFamily="34" charset="0"/>
          <a:cs typeface="Arial" pitchFamily="34" charset="0"/>
        </a:defRPr>
      </a:lvl6pPr>
      <a:lvl7pPr marL="914400" algn="ctr" rtl="0" fontAlgn="base">
        <a:lnSpc>
          <a:spcPct val="90000"/>
        </a:lnSpc>
        <a:spcBef>
          <a:spcPct val="0"/>
        </a:spcBef>
        <a:spcAft>
          <a:spcPct val="0"/>
        </a:spcAft>
        <a:defRPr sz="3200" b="1">
          <a:solidFill>
            <a:schemeClr val="tx2"/>
          </a:solidFill>
          <a:latin typeface="Calibri" pitchFamily="34" charset="0"/>
          <a:cs typeface="Arial" pitchFamily="34" charset="0"/>
        </a:defRPr>
      </a:lvl7pPr>
      <a:lvl8pPr marL="1371600" algn="ctr" rtl="0" fontAlgn="base">
        <a:lnSpc>
          <a:spcPct val="90000"/>
        </a:lnSpc>
        <a:spcBef>
          <a:spcPct val="0"/>
        </a:spcBef>
        <a:spcAft>
          <a:spcPct val="0"/>
        </a:spcAft>
        <a:defRPr sz="3200" b="1">
          <a:solidFill>
            <a:schemeClr val="tx2"/>
          </a:solidFill>
          <a:latin typeface="Calibri" pitchFamily="34" charset="0"/>
          <a:cs typeface="Arial" pitchFamily="34" charset="0"/>
        </a:defRPr>
      </a:lvl8pPr>
      <a:lvl9pPr marL="1828800" algn="ctr" rtl="0" fontAlgn="base">
        <a:lnSpc>
          <a:spcPct val="90000"/>
        </a:lnSpc>
        <a:spcBef>
          <a:spcPct val="0"/>
        </a:spcBef>
        <a:spcAft>
          <a:spcPct val="0"/>
        </a:spcAft>
        <a:defRPr sz="3200" b="1">
          <a:solidFill>
            <a:schemeClr val="tx2"/>
          </a:solidFill>
          <a:latin typeface="Calibri" pitchFamily="34" charset="0"/>
          <a:cs typeface="Arial" pitchFamily="34" charset="0"/>
        </a:defRPr>
      </a:lvl9pPr>
    </p:titleStyle>
    <p:bodyStyle>
      <a:lvl1pPr marL="280988" indent="-280988" algn="l" rtl="0" eaLnBrk="0" fontAlgn="base" hangingPunct="0">
        <a:lnSpc>
          <a:spcPct val="90000"/>
        </a:lnSpc>
        <a:spcBef>
          <a:spcPct val="50000"/>
        </a:spcBef>
        <a:spcAft>
          <a:spcPct val="0"/>
        </a:spcAft>
        <a:buClr>
          <a:srgbClr val="FFFF00"/>
        </a:buClr>
        <a:buChar char="•"/>
        <a:defRPr sz="2800">
          <a:solidFill>
            <a:schemeClr val="tx1"/>
          </a:solidFill>
          <a:latin typeface="+mn-lt"/>
          <a:ea typeface="+mn-ea"/>
          <a:cs typeface="+mn-cs"/>
        </a:defRPr>
      </a:lvl1pPr>
      <a:lvl2pPr marL="742950" indent="-347663" algn="l" rtl="0" eaLnBrk="0" fontAlgn="base" hangingPunct="0">
        <a:lnSpc>
          <a:spcPct val="90000"/>
        </a:lnSpc>
        <a:spcBef>
          <a:spcPct val="25000"/>
        </a:spcBef>
        <a:spcAft>
          <a:spcPct val="0"/>
        </a:spcAft>
        <a:buClr>
          <a:srgbClr val="33CCFF"/>
        </a:buClr>
        <a:buFont typeface="Arial" pitchFamily="34" charset="0"/>
        <a:buChar char="–"/>
        <a:defRPr sz="2600">
          <a:solidFill>
            <a:schemeClr val="tx1"/>
          </a:solidFill>
          <a:latin typeface="+mn-lt"/>
          <a:cs typeface="+mn-cs"/>
        </a:defRPr>
      </a:lvl2pPr>
      <a:lvl3pPr marL="1160463" indent="-252413" algn="l" rtl="0" eaLnBrk="0" fontAlgn="base" hangingPunct="0">
        <a:lnSpc>
          <a:spcPct val="90000"/>
        </a:lnSpc>
        <a:spcBef>
          <a:spcPct val="25000"/>
        </a:spcBef>
        <a:spcAft>
          <a:spcPct val="0"/>
        </a:spcAft>
        <a:buClr>
          <a:schemeClr val="tx1"/>
        </a:buClr>
        <a:buChar char="•"/>
        <a:defRPr sz="2200">
          <a:solidFill>
            <a:schemeClr val="tx1"/>
          </a:solidFill>
          <a:latin typeface="+mn-lt"/>
          <a:cs typeface="+mn-cs"/>
        </a:defRPr>
      </a:lvl3pPr>
      <a:lvl4pPr marL="1527175" indent="-228600" algn="l" rtl="0" eaLnBrk="0" fontAlgn="base" hangingPunct="0">
        <a:lnSpc>
          <a:spcPct val="90000"/>
        </a:lnSpc>
        <a:spcBef>
          <a:spcPct val="25000"/>
        </a:spcBef>
        <a:spcAft>
          <a:spcPct val="0"/>
        </a:spcAft>
        <a:buClr>
          <a:schemeClr val="tx1"/>
        </a:buClr>
        <a:buChar char="•"/>
        <a:defRPr sz="2200">
          <a:solidFill>
            <a:schemeClr val="tx1"/>
          </a:solidFill>
          <a:latin typeface="+mn-lt"/>
          <a:cs typeface="+mn-cs"/>
        </a:defRPr>
      </a:lvl4pPr>
      <a:lvl5pPr marL="2057400" indent="-228600" algn="l" rtl="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5pPr>
      <a:lvl6pPr marL="25146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6pPr>
      <a:lvl7pPr marL="29718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7pPr>
      <a:lvl8pPr marL="34290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8pPr>
      <a:lvl9pPr marL="38862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flipV="1">
            <a:off x="0" y="1371600"/>
            <a:ext cx="9144000" cy="5486400"/>
          </a:xfrm>
          <a:prstGeom prst="rect">
            <a:avLst/>
          </a:prstGeom>
          <a:solidFill>
            <a:srgbClr val="1475BE"/>
          </a:solidFill>
          <a:ln w="9525" algn="ctr">
            <a:noFill/>
            <a:miter lim="800000"/>
            <a:headEnd/>
            <a:tailEnd/>
          </a:ln>
          <a:effectLst/>
        </p:spPr>
        <p:txBody>
          <a:bodyPr/>
          <a:lstStyle/>
          <a:p>
            <a:pPr fontAlgn="base">
              <a:spcBef>
                <a:spcPct val="0"/>
              </a:spcBef>
              <a:spcAft>
                <a:spcPct val="0"/>
              </a:spcAft>
              <a:defRPr/>
            </a:pPr>
            <a:endParaRPr lang="es-ES" sz="2400" b="1">
              <a:solidFill>
                <a:srgbClr val="FFFFFF"/>
              </a:solidFill>
              <a:latin typeface="Arial"/>
              <a:ea typeface="ＭＳ Ｐゴシック" charset="-128"/>
              <a:cs typeface="Arial"/>
            </a:endParaRPr>
          </a:p>
        </p:txBody>
      </p:sp>
      <p:sp>
        <p:nvSpPr>
          <p:cNvPr id="13315" name="Rectangle 3"/>
          <p:cNvSpPr>
            <a:spLocks noGrp="1" noChangeArrowheads="1"/>
          </p:cNvSpPr>
          <p:nvPr>
            <p:ph type="body" idx="1"/>
          </p:nvPr>
        </p:nvSpPr>
        <p:spPr bwMode="auto">
          <a:xfrm>
            <a:off x="455617" y="1598613"/>
            <a:ext cx="8226425" cy="411321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Click to edit Master text styles</a:t>
            </a:r>
          </a:p>
          <a:p>
            <a:pPr lvl="2"/>
            <a:r>
              <a:rPr lang="en-US" smtClean="0"/>
              <a:t>Click to edit Master text styles</a:t>
            </a:r>
          </a:p>
          <a:p>
            <a:pPr lvl="3"/>
            <a:r>
              <a:rPr lang="en-US" smtClean="0"/>
              <a:t>Click to edit Master text styles</a:t>
            </a:r>
          </a:p>
          <a:p>
            <a:pPr lvl="4"/>
            <a:r>
              <a:rPr lang="en-US" smtClean="0"/>
              <a:t>Click to edit Master text styles</a:t>
            </a:r>
          </a:p>
        </p:txBody>
      </p:sp>
      <p:sp>
        <p:nvSpPr>
          <p:cNvPr id="13316" name="Rectangle 7"/>
          <p:cNvSpPr>
            <a:spLocks noGrp="1" noChangeArrowheads="1"/>
          </p:cNvSpPr>
          <p:nvPr>
            <p:ph type="title"/>
          </p:nvPr>
        </p:nvSpPr>
        <p:spPr bwMode="auto">
          <a:xfrm>
            <a:off x="455617" y="190500"/>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ftr" sz="quarter" idx="3"/>
          </p:nvPr>
        </p:nvSpPr>
        <p:spPr bwMode="auto">
          <a:xfrm>
            <a:off x="492129" y="6172200"/>
            <a:ext cx="6442075" cy="476250"/>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nSpc>
                <a:spcPct val="90000"/>
              </a:lnSpc>
              <a:defRPr sz="1000" b="0">
                <a:latin typeface="+mn-lt"/>
                <a:cs typeface="+mn-cs"/>
              </a:defRPr>
            </a:lvl1pPr>
          </a:lstStyle>
          <a:p>
            <a:pPr fontAlgn="base">
              <a:spcBef>
                <a:spcPct val="0"/>
              </a:spcBef>
              <a:spcAft>
                <a:spcPct val="0"/>
              </a:spcAft>
              <a:defRPr/>
            </a:pPr>
            <a:endParaRPr lang="en-US">
              <a:solidFill>
                <a:srgbClr val="FFFFFF"/>
              </a:solidFill>
              <a:latin typeface="Arial"/>
              <a:ea typeface="ＭＳ Ｐゴシック" charset="-128"/>
              <a:cs typeface="Arial"/>
            </a:endParaRPr>
          </a:p>
        </p:txBody>
      </p:sp>
    </p:spTree>
    <p:extLst>
      <p:ext uri="{BB962C8B-B14F-4D97-AF65-F5344CB8AC3E}">
        <p14:creationId xmlns:p14="http://schemas.microsoft.com/office/powerpoint/2010/main" val="2879329553"/>
      </p:ext>
    </p:extLst>
  </p:cSld>
  <p:clrMap bg1="dk2" tx1="lt1" bg2="dk1" tx2="lt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Lst>
  <p:transition xmlns:p14="http://schemas.microsoft.com/office/powerpoint/2010/main"/>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2800" b="1">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Arial" pitchFamily="34" charset="0"/>
          <a:cs typeface="Arial" pitchFamily="34" charset="0"/>
        </a:defRPr>
      </a:lvl2pPr>
      <a:lvl3pPr algn="l" rtl="0" eaLnBrk="0" fontAlgn="base" hangingPunct="0">
        <a:lnSpc>
          <a:spcPct val="90000"/>
        </a:lnSpc>
        <a:spcBef>
          <a:spcPct val="0"/>
        </a:spcBef>
        <a:spcAft>
          <a:spcPct val="0"/>
        </a:spcAft>
        <a:defRPr sz="2800" b="1">
          <a:solidFill>
            <a:schemeClr val="bg2"/>
          </a:solidFill>
          <a:latin typeface="Arial" pitchFamily="34" charset="0"/>
          <a:cs typeface="Arial" pitchFamily="34" charset="0"/>
        </a:defRPr>
      </a:lvl3pPr>
      <a:lvl4pPr algn="l" rtl="0" eaLnBrk="0" fontAlgn="base" hangingPunct="0">
        <a:lnSpc>
          <a:spcPct val="90000"/>
        </a:lnSpc>
        <a:spcBef>
          <a:spcPct val="0"/>
        </a:spcBef>
        <a:spcAft>
          <a:spcPct val="0"/>
        </a:spcAft>
        <a:defRPr sz="2800" b="1">
          <a:solidFill>
            <a:schemeClr val="bg2"/>
          </a:solidFill>
          <a:latin typeface="Arial" pitchFamily="34" charset="0"/>
          <a:cs typeface="Arial" pitchFamily="34" charset="0"/>
        </a:defRPr>
      </a:lvl4pPr>
      <a:lvl5pPr algn="l" rtl="0" eaLnBrk="0" fontAlgn="base" hangingPunct="0">
        <a:lnSpc>
          <a:spcPct val="90000"/>
        </a:lnSpc>
        <a:spcBef>
          <a:spcPct val="0"/>
        </a:spcBef>
        <a:spcAft>
          <a:spcPct val="0"/>
        </a:spcAft>
        <a:defRPr sz="2800" b="1">
          <a:solidFill>
            <a:schemeClr val="bg2"/>
          </a:solidFill>
          <a:latin typeface="Arial" pitchFamily="34" charset="0"/>
          <a:cs typeface="Arial" pitchFamily="34" charset="0"/>
        </a:defRPr>
      </a:lvl5pPr>
      <a:lvl6pPr marL="457200" algn="l" rtl="0" fontAlgn="base">
        <a:lnSpc>
          <a:spcPct val="90000"/>
        </a:lnSpc>
        <a:spcBef>
          <a:spcPct val="0"/>
        </a:spcBef>
        <a:spcAft>
          <a:spcPct val="0"/>
        </a:spcAft>
        <a:defRPr sz="2800" b="1">
          <a:solidFill>
            <a:schemeClr val="bg2"/>
          </a:solidFill>
          <a:latin typeface="Arial" pitchFamily="34" charset="0"/>
          <a:cs typeface="Arial" pitchFamily="34" charset="0"/>
        </a:defRPr>
      </a:lvl6pPr>
      <a:lvl7pPr marL="914400" algn="l" rtl="0" fontAlgn="base">
        <a:lnSpc>
          <a:spcPct val="90000"/>
        </a:lnSpc>
        <a:spcBef>
          <a:spcPct val="0"/>
        </a:spcBef>
        <a:spcAft>
          <a:spcPct val="0"/>
        </a:spcAft>
        <a:defRPr sz="2800" b="1">
          <a:solidFill>
            <a:schemeClr val="bg2"/>
          </a:solidFill>
          <a:latin typeface="Arial" pitchFamily="34" charset="0"/>
          <a:cs typeface="Arial" pitchFamily="34" charset="0"/>
        </a:defRPr>
      </a:lvl7pPr>
      <a:lvl8pPr marL="1371600" algn="l" rtl="0" fontAlgn="base">
        <a:lnSpc>
          <a:spcPct val="90000"/>
        </a:lnSpc>
        <a:spcBef>
          <a:spcPct val="0"/>
        </a:spcBef>
        <a:spcAft>
          <a:spcPct val="0"/>
        </a:spcAft>
        <a:defRPr sz="2800" b="1">
          <a:solidFill>
            <a:schemeClr val="bg2"/>
          </a:solidFill>
          <a:latin typeface="Arial" pitchFamily="34" charset="0"/>
          <a:cs typeface="Arial" pitchFamily="34" charset="0"/>
        </a:defRPr>
      </a:lvl8pPr>
      <a:lvl9pPr marL="1828800" algn="l" rtl="0" fontAlgn="base">
        <a:lnSpc>
          <a:spcPct val="90000"/>
        </a:lnSpc>
        <a:spcBef>
          <a:spcPct val="0"/>
        </a:spcBef>
        <a:spcAft>
          <a:spcPct val="0"/>
        </a:spcAft>
        <a:defRPr sz="2800" b="1">
          <a:solidFill>
            <a:schemeClr val="bg2"/>
          </a:solidFill>
          <a:latin typeface="Arial" pitchFamily="34" charset="0"/>
          <a:cs typeface="Arial" pitchFamily="34" charset="0"/>
        </a:defRPr>
      </a:lvl9pPr>
    </p:titleStyle>
    <p:bodyStyle>
      <a:lvl1pPr marL="287338" indent="-287338" algn="l" rtl="0" eaLnBrk="0" fontAlgn="base" hangingPunct="0">
        <a:spcBef>
          <a:spcPct val="20000"/>
        </a:spcBef>
        <a:spcAft>
          <a:spcPct val="0"/>
        </a:spcAft>
        <a:buClr>
          <a:srgbClr val="80CBDA"/>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80CBDA"/>
        </a:buClr>
        <a:buChar char="–"/>
        <a:defRPr sz="2200">
          <a:solidFill>
            <a:schemeClr val="tx1"/>
          </a:solidFill>
          <a:latin typeface="+mn-lt"/>
          <a:cs typeface="+mn-cs"/>
        </a:defRPr>
      </a:lvl2pPr>
      <a:lvl3pPr marL="1143000" indent="-228600" algn="l" rtl="0" eaLnBrk="0" fontAlgn="base" hangingPunct="0">
        <a:spcBef>
          <a:spcPct val="20000"/>
        </a:spcBef>
        <a:spcAft>
          <a:spcPct val="0"/>
        </a:spcAft>
        <a:buClr>
          <a:srgbClr val="80CBDA"/>
        </a:buClr>
        <a:buFont typeface="Wingdings" pitchFamily="2" charset="2"/>
        <a:buChar char="§"/>
        <a:defRPr sz="2000">
          <a:solidFill>
            <a:schemeClr val="tx1"/>
          </a:solidFill>
          <a:latin typeface="+mn-lt"/>
          <a:cs typeface="+mn-cs"/>
        </a:defRPr>
      </a:lvl3pPr>
      <a:lvl4pPr marL="1600200" indent="-228600" algn="l" rtl="0" eaLnBrk="0" fontAlgn="base" hangingPunct="0">
        <a:spcBef>
          <a:spcPct val="20000"/>
        </a:spcBef>
        <a:spcAft>
          <a:spcPct val="0"/>
        </a:spcAft>
        <a:buClr>
          <a:srgbClr val="80CBDA"/>
        </a:buClr>
        <a:buChar char="–"/>
        <a:defRPr>
          <a:solidFill>
            <a:schemeClr val="tx1"/>
          </a:solidFill>
          <a:latin typeface="+mn-lt"/>
          <a:cs typeface="+mn-cs"/>
        </a:defRPr>
      </a:lvl4pPr>
      <a:lvl5pPr marL="2057400" indent="-228600" algn="l" rtl="0" eaLnBrk="0" fontAlgn="base" hangingPunct="0">
        <a:spcBef>
          <a:spcPct val="20000"/>
        </a:spcBef>
        <a:spcAft>
          <a:spcPct val="0"/>
        </a:spcAft>
        <a:buClr>
          <a:srgbClr val="80CBDA"/>
        </a:buClr>
        <a:buFont typeface="Arial" pitchFamily="34" charset="0"/>
        <a:buChar char="»"/>
        <a:defRPr>
          <a:solidFill>
            <a:schemeClr val="tx1"/>
          </a:solidFill>
          <a:latin typeface="+mn-lt"/>
          <a:cs typeface="+mn-cs"/>
        </a:defRPr>
      </a:lvl5pPr>
      <a:lvl6pPr marL="2514600" indent="-228600" algn="l" rtl="0" fontAlgn="base">
        <a:spcBef>
          <a:spcPct val="20000"/>
        </a:spcBef>
        <a:spcAft>
          <a:spcPct val="0"/>
        </a:spcAft>
        <a:buClr>
          <a:srgbClr val="80CBDA"/>
        </a:buClr>
        <a:buFont typeface="Arial" pitchFamily="34" charset="0"/>
        <a:buChar char="»"/>
        <a:defRPr>
          <a:solidFill>
            <a:schemeClr val="tx1"/>
          </a:solidFill>
          <a:latin typeface="+mn-lt"/>
          <a:cs typeface="+mn-cs"/>
        </a:defRPr>
      </a:lvl6pPr>
      <a:lvl7pPr marL="2971800" indent="-228600" algn="l" rtl="0" fontAlgn="base">
        <a:spcBef>
          <a:spcPct val="20000"/>
        </a:spcBef>
        <a:spcAft>
          <a:spcPct val="0"/>
        </a:spcAft>
        <a:buClr>
          <a:srgbClr val="80CBDA"/>
        </a:buClr>
        <a:buFont typeface="Arial" pitchFamily="34" charset="0"/>
        <a:buChar char="»"/>
        <a:defRPr>
          <a:solidFill>
            <a:schemeClr val="tx1"/>
          </a:solidFill>
          <a:latin typeface="+mn-lt"/>
          <a:cs typeface="+mn-cs"/>
        </a:defRPr>
      </a:lvl7pPr>
      <a:lvl8pPr marL="3429000" indent="-228600" algn="l" rtl="0" fontAlgn="base">
        <a:spcBef>
          <a:spcPct val="20000"/>
        </a:spcBef>
        <a:spcAft>
          <a:spcPct val="0"/>
        </a:spcAft>
        <a:buClr>
          <a:srgbClr val="80CBDA"/>
        </a:buClr>
        <a:buFont typeface="Arial" pitchFamily="34" charset="0"/>
        <a:buChar char="»"/>
        <a:defRPr>
          <a:solidFill>
            <a:schemeClr val="tx1"/>
          </a:solidFill>
          <a:latin typeface="+mn-lt"/>
          <a:cs typeface="+mn-cs"/>
        </a:defRPr>
      </a:lvl8pPr>
      <a:lvl9pPr marL="3886200" indent="-228600" algn="l" rtl="0" fontAlgn="base">
        <a:spcBef>
          <a:spcPct val="20000"/>
        </a:spcBef>
        <a:spcAft>
          <a:spcPct val="0"/>
        </a:spcAft>
        <a:buClr>
          <a:srgbClr val="80CBDA"/>
        </a:buClr>
        <a:buFont typeface="Arial" pitchFamily="34" charset="0"/>
        <a:buChar char="»"/>
        <a:defRPr>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defTabSz="457200" fontAlgn="base">
              <a:spcBef>
                <a:spcPct val="0"/>
              </a:spcBef>
              <a:spcAft>
                <a:spcPct val="0"/>
              </a:spcAft>
              <a:defRPr/>
            </a:pPr>
            <a:fld id="{027F47FB-5FC4-489C-A466-F8CBBF365764}" type="datetimeFigureOut">
              <a:rPr lang="en-GB"/>
              <a:pPr defTabSz="457200" fontAlgn="base">
                <a:spcBef>
                  <a:spcPct val="0"/>
                </a:spcBef>
                <a:spcAft>
                  <a:spcPct val="0"/>
                </a:spcAft>
                <a:defRPr/>
              </a:pPr>
              <a:t>26/11/16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defTabSz="457200"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defTabSz="457200" fontAlgn="base">
              <a:spcBef>
                <a:spcPct val="0"/>
              </a:spcBef>
              <a:spcAft>
                <a:spcPct val="0"/>
              </a:spcAft>
              <a:defRPr/>
            </a:pPr>
            <a:fld id="{82AC9940-0069-40DC-B3FC-141E2B25432A}" type="slidenum">
              <a:rPr lang="en-GB"/>
              <a:pPr defTabSz="457200" fontAlgn="base">
                <a:spcBef>
                  <a:spcPct val="0"/>
                </a:spcBef>
                <a:spcAft>
                  <a:spcPct val="0"/>
                </a:spcAft>
                <a:defRPr/>
              </a:pPr>
              <a:t>‹Nr.›</a:t>
            </a:fld>
            <a:endParaRPr lang="en-GB"/>
          </a:p>
        </p:txBody>
      </p:sp>
    </p:spTree>
    <p:extLst>
      <p:ext uri="{BB962C8B-B14F-4D97-AF65-F5344CB8AC3E}">
        <p14:creationId xmlns:p14="http://schemas.microsoft.com/office/powerpoint/2010/main" val="158905104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5" r:id="rId13"/>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000">
          <a:solidFill>
            <a:schemeClr val="tx1"/>
          </a:solidFill>
          <a:latin typeface="Calibri" pitchFamily="34" charset="0"/>
        </a:defRPr>
      </a:lvl6pPr>
      <a:lvl7pPr marL="914400" algn="l" rtl="0" fontAlgn="base">
        <a:spcBef>
          <a:spcPct val="0"/>
        </a:spcBef>
        <a:spcAft>
          <a:spcPct val="0"/>
        </a:spcAft>
        <a:defRPr sz="4000">
          <a:solidFill>
            <a:schemeClr val="tx1"/>
          </a:solidFill>
          <a:latin typeface="Calibri" pitchFamily="34" charset="0"/>
        </a:defRPr>
      </a:lvl7pPr>
      <a:lvl8pPr marL="1371600" algn="l" rtl="0" fontAlgn="base">
        <a:spcBef>
          <a:spcPct val="0"/>
        </a:spcBef>
        <a:spcAft>
          <a:spcPct val="0"/>
        </a:spcAft>
        <a:defRPr sz="4000">
          <a:solidFill>
            <a:schemeClr val="tx1"/>
          </a:solidFill>
          <a:latin typeface="Calibri" pitchFamily="34" charset="0"/>
        </a:defRPr>
      </a:lvl8pPr>
      <a:lvl9pPr marL="1828800" algn="l" rtl="0" fontAlgn="base">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26/11/16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‹Nr.›</a:t>
            </a:fld>
            <a:endParaRPr lang="es-ES">
              <a:solidFill>
                <a:prstClr val="black">
                  <a:tint val="75000"/>
                </a:prstClr>
              </a:solidFill>
            </a:endParaRPr>
          </a:p>
        </p:txBody>
      </p:sp>
    </p:spTree>
    <p:extLst>
      <p:ext uri="{BB962C8B-B14F-4D97-AF65-F5344CB8AC3E}">
        <p14:creationId xmlns:p14="http://schemas.microsoft.com/office/powerpoint/2010/main" val="3149096112"/>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a typeface="+mn-ea"/>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mn-ea"/>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a typeface="+mn-ea"/>
              </a:defRPr>
            </a:lvl1pPr>
          </a:lstStyle>
          <a:p>
            <a:pPr fontAlgn="base">
              <a:spcBef>
                <a:spcPct val="0"/>
              </a:spcBef>
              <a:spcAft>
                <a:spcPct val="0"/>
              </a:spcAft>
              <a:defRPr/>
            </a:pPr>
            <a:fld id="{7CF6996A-FFD7-4005-B7BA-8F8C0F04579C}" type="slidenum">
              <a:rPr lang="es-ES"/>
              <a:pPr fontAlgn="base">
                <a:spcBef>
                  <a:spcPct val="0"/>
                </a:spcBef>
                <a:spcAft>
                  <a:spcPct val="0"/>
                </a:spcAft>
                <a:defRPr/>
              </a:pPr>
              <a:t>‹Nr.›</a:t>
            </a:fld>
            <a:endParaRPr lang="es-ES"/>
          </a:p>
        </p:txBody>
      </p:sp>
    </p:spTree>
    <p:extLst>
      <p:ext uri="{BB962C8B-B14F-4D97-AF65-F5344CB8AC3E}">
        <p14:creationId xmlns:p14="http://schemas.microsoft.com/office/powerpoint/2010/main" val="4189592119"/>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641350"/>
          </a:xfrm>
          <a:prstGeom prst="rect">
            <a:avLst/>
          </a:prstGeom>
          <a:gradFill flip="none" rotWithShape="1">
            <a:gsLst>
              <a:gs pos="0">
                <a:schemeClr val="accent6">
                  <a:lumMod val="75000"/>
                </a:schemeClr>
              </a:gs>
              <a:gs pos="60000">
                <a:schemeClr val="bg1"/>
              </a:gs>
              <a:gs pos="100000">
                <a:schemeClr val="bg1"/>
              </a:gs>
            </a:gsLst>
            <a:lin ang="16200000" scaled="1"/>
            <a:tileRect/>
          </a:gradFill>
          <a:ln w="9525" cap="flat" cmpd="sng" algn="ctr">
            <a:noFill/>
            <a:prstDash val="solid"/>
            <a:round/>
            <a:headEnd type="none" w="med" len="med"/>
            <a:tailEnd type="none" w="med" len="med"/>
          </a:ln>
          <a:effectLst/>
        </p:spPr>
        <p:txBody>
          <a:bodyPr/>
          <a:lstStyle/>
          <a:p>
            <a:pPr fontAlgn="base">
              <a:lnSpc>
                <a:spcPct val="90000"/>
              </a:lnSpc>
              <a:spcBef>
                <a:spcPct val="35000"/>
              </a:spcBef>
              <a:spcAft>
                <a:spcPct val="25000"/>
              </a:spcAft>
              <a:buClr>
                <a:srgbClr val="8B3D9A"/>
              </a:buClr>
              <a:buFont typeface="Arial" charset="0"/>
              <a:buChar char="•"/>
              <a:defRPr/>
            </a:pPr>
            <a:endParaRPr lang="en-US" b="1" dirty="0">
              <a:solidFill>
                <a:srgbClr val="FFFFFF"/>
              </a:solidFill>
            </a:endParaRPr>
          </a:p>
        </p:txBody>
      </p:sp>
      <p:pic>
        <p:nvPicPr>
          <p:cNvPr id="1027" name="Picture 7" descr="CCO_ONC_ForPPT.gif"/>
          <p:cNvPicPr>
            <a:picLocks noChangeAspect="1"/>
          </p:cNvPicPr>
          <p:nvPr userDrawn="1"/>
        </p:nvPicPr>
        <p:blipFill>
          <a:blip r:embed="rId10" cstate="print"/>
          <a:srcRect/>
          <a:stretch>
            <a:fillRect/>
          </a:stretch>
        </p:blipFill>
        <p:spPr bwMode="auto">
          <a:xfrm>
            <a:off x="7570788" y="92075"/>
            <a:ext cx="1308100" cy="4619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382588" y="666750"/>
            <a:ext cx="8464550" cy="1103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85763" y="1828800"/>
            <a:ext cx="8455025" cy="454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8"/>
          <p:cNvSpPr>
            <a:spLocks noChangeArrowheads="1"/>
          </p:cNvSpPr>
          <p:nvPr userDrawn="1"/>
        </p:nvSpPr>
        <p:spPr bwMode="auto">
          <a:xfrm>
            <a:off x="287338" y="307975"/>
            <a:ext cx="2125662" cy="276225"/>
          </a:xfrm>
          <a:prstGeom prst="rect">
            <a:avLst/>
          </a:prstGeom>
          <a:noFill/>
          <a:ln>
            <a:noFill/>
          </a:ln>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fontAlgn="base" hangingPunct="1">
              <a:spcBef>
                <a:spcPct val="0"/>
              </a:spcBef>
              <a:spcAft>
                <a:spcPct val="0"/>
              </a:spcAft>
              <a:defRPr/>
            </a:pPr>
            <a:r>
              <a:rPr lang="en-US" altLang="en-US" sz="1200" b="0" dirty="0" smtClean="0">
                <a:solidFill>
                  <a:srgbClr val="CDCDCF"/>
                </a:solidFill>
              </a:rPr>
              <a:t>clinicaloptions.com/oncology</a:t>
            </a:r>
          </a:p>
        </p:txBody>
      </p:sp>
      <p:sp>
        <p:nvSpPr>
          <p:cNvPr id="1031" name="Text Box 13"/>
          <p:cNvSpPr txBox="1">
            <a:spLocks noChangeArrowheads="1"/>
          </p:cNvSpPr>
          <p:nvPr userDrawn="1"/>
        </p:nvSpPr>
        <p:spPr bwMode="auto">
          <a:xfrm>
            <a:off x="284163" y="69850"/>
            <a:ext cx="7164387" cy="323850"/>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fontAlgn="base" hangingPunct="1">
              <a:spcBef>
                <a:spcPct val="0"/>
              </a:spcBef>
              <a:spcAft>
                <a:spcPct val="0"/>
              </a:spcAft>
              <a:buFont typeface="Arial" charset="0"/>
              <a:buNone/>
              <a:defRPr/>
            </a:pPr>
            <a:r>
              <a:rPr lang="en-US" altLang="en-US" sz="1500" b="0" dirty="0" smtClean="0">
                <a:solidFill>
                  <a:srgbClr val="FFFFFF"/>
                </a:solidFill>
              </a:rPr>
              <a:t>STAMPEDE: Docetaxel Significantly Improves Survival in Prostate Cancer</a:t>
            </a:r>
          </a:p>
        </p:txBody>
      </p:sp>
    </p:spTree>
    <p:extLst>
      <p:ext uri="{BB962C8B-B14F-4D97-AF65-F5344CB8AC3E}">
        <p14:creationId xmlns:p14="http://schemas.microsoft.com/office/powerpoint/2010/main" val="2112559990"/>
      </p:ext>
    </p:extLst>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8B3D9A"/>
        </a:buClr>
        <a:buFont typeface="Arial"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8B3D9A"/>
        </a:buClr>
        <a:buFont typeface="Arial"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8B3D9A"/>
        </a:buClr>
        <a:buFont typeface="Arial"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defTabSz="457200" fontAlgn="base">
              <a:spcBef>
                <a:spcPct val="0"/>
              </a:spcBef>
              <a:spcAft>
                <a:spcPct val="0"/>
              </a:spcAft>
              <a:defRPr/>
            </a:pPr>
            <a:fld id="{027F47FB-5FC4-489C-A466-F8CBBF365764}" type="datetimeFigureOut">
              <a:rPr lang="en-GB"/>
              <a:pPr defTabSz="457200" fontAlgn="base">
                <a:spcBef>
                  <a:spcPct val="0"/>
                </a:spcBef>
                <a:spcAft>
                  <a:spcPct val="0"/>
                </a:spcAft>
                <a:defRPr/>
              </a:pPr>
              <a:t>26/11/16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defTabSz="457200"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defTabSz="457200" fontAlgn="base">
              <a:spcBef>
                <a:spcPct val="0"/>
              </a:spcBef>
              <a:spcAft>
                <a:spcPct val="0"/>
              </a:spcAft>
              <a:defRPr/>
            </a:pPr>
            <a:fld id="{82AC9940-0069-40DC-B3FC-141E2B25432A}" type="slidenum">
              <a:rPr lang="en-GB"/>
              <a:pPr defTabSz="457200" fontAlgn="base">
                <a:spcBef>
                  <a:spcPct val="0"/>
                </a:spcBef>
                <a:spcAft>
                  <a:spcPct val="0"/>
                </a:spcAft>
                <a:defRPr/>
              </a:pPr>
              <a:t>‹Nr.›</a:t>
            </a:fld>
            <a:endParaRPr lang="en-GB"/>
          </a:p>
        </p:txBody>
      </p:sp>
    </p:spTree>
    <p:extLst>
      <p:ext uri="{BB962C8B-B14F-4D97-AF65-F5344CB8AC3E}">
        <p14:creationId xmlns:p14="http://schemas.microsoft.com/office/powerpoint/2010/main" val="1589051045"/>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000">
          <a:solidFill>
            <a:schemeClr val="tx1"/>
          </a:solidFill>
          <a:latin typeface="Calibri" pitchFamily="34" charset="0"/>
        </a:defRPr>
      </a:lvl6pPr>
      <a:lvl7pPr marL="914400" algn="l" rtl="0" fontAlgn="base">
        <a:spcBef>
          <a:spcPct val="0"/>
        </a:spcBef>
        <a:spcAft>
          <a:spcPct val="0"/>
        </a:spcAft>
        <a:defRPr sz="4000">
          <a:solidFill>
            <a:schemeClr val="tx1"/>
          </a:solidFill>
          <a:latin typeface="Calibri" pitchFamily="34" charset="0"/>
        </a:defRPr>
      </a:lvl7pPr>
      <a:lvl8pPr marL="1371600" algn="l" rtl="0" fontAlgn="base">
        <a:spcBef>
          <a:spcPct val="0"/>
        </a:spcBef>
        <a:spcAft>
          <a:spcPct val="0"/>
        </a:spcAft>
        <a:defRPr sz="4000">
          <a:solidFill>
            <a:schemeClr val="tx1"/>
          </a:solidFill>
          <a:latin typeface="Calibri" pitchFamily="34" charset="0"/>
        </a:defRPr>
      </a:lvl8pPr>
      <a:lvl9pPr marL="1828800" algn="l" rtl="0" fontAlgn="base">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2244741735"/>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s-ES" smtClean="0"/>
              <a:t>Haga clic para cambiar el estilo de título	</a:t>
            </a:r>
          </a:p>
        </p:txBody>
      </p:sp>
      <p:sp>
        <p:nvSpPr>
          <p:cNvPr id="882691"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defTabSz="449217" fontAlgn="base">
              <a:spcBef>
                <a:spcPct val="0"/>
              </a:spcBef>
              <a:spcAft>
                <a:spcPct val="0"/>
              </a:spcAft>
              <a:defRPr sz="1400">
                <a:solidFill>
                  <a:srgbClr val="000000"/>
                </a:solidFill>
                <a:latin typeface="Arial" pitchFamily="34" charset="0"/>
                <a:ea typeface="Microsoft YaHei" pitchFamily="34" charset="-122"/>
                <a:cs typeface="+mn-cs"/>
              </a:defRPr>
            </a:lvl1pPr>
          </a:lstStyle>
          <a:p>
            <a:pPr>
              <a:defRPr/>
            </a:pPr>
            <a:endParaRPr lang="es-ES" dirty="0">
              <a:cs typeface="Aria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defTabSz="449217" fontAlgn="base">
              <a:spcBef>
                <a:spcPct val="0"/>
              </a:spcBef>
              <a:spcAft>
                <a:spcPct val="0"/>
              </a:spcAft>
              <a:defRPr sz="1400">
                <a:solidFill>
                  <a:srgbClr val="000000"/>
                </a:solidFill>
                <a:latin typeface="Arial" pitchFamily="34" charset="0"/>
                <a:ea typeface="Microsoft YaHei" pitchFamily="34" charset="-122"/>
                <a:cs typeface="+mn-cs"/>
              </a:defRPr>
            </a:lvl1pPr>
          </a:lstStyle>
          <a:p>
            <a:pPr>
              <a:defRPr/>
            </a:pPr>
            <a:endParaRPr lang="es-ES" dirty="0">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defTabSz="449217" fontAlgn="base">
              <a:spcBef>
                <a:spcPct val="0"/>
              </a:spcBef>
              <a:spcAft>
                <a:spcPct val="0"/>
              </a:spcAft>
              <a:defRPr sz="1400">
                <a:solidFill>
                  <a:srgbClr val="000000"/>
                </a:solidFill>
              </a:defRPr>
            </a:lvl1pPr>
          </a:lstStyle>
          <a:p>
            <a:fld id="{D69A82EE-5A42-413B-8FE6-46B5783E7D89}" type="slidenum">
              <a:rPr lang="es-ES" smtClean="0">
                <a:latin typeface="Arial"/>
                <a:ea typeface="Microsoft YaHei" pitchFamily="34" charset="-122"/>
                <a:cs typeface="Arial"/>
              </a:rPr>
              <a:pPr/>
              <a:t>‹Nr.›</a:t>
            </a:fld>
            <a:endParaRPr lang="es-ES" dirty="0" smtClean="0">
              <a:latin typeface="Arial"/>
              <a:ea typeface="Microsoft YaHei" pitchFamily="34" charset="-122"/>
              <a:cs typeface="Arial"/>
            </a:endParaRPr>
          </a:p>
        </p:txBody>
      </p:sp>
    </p:spTree>
    <p:extLst>
      <p:ext uri="{BB962C8B-B14F-4D97-AF65-F5344CB8AC3E}">
        <p14:creationId xmlns:p14="http://schemas.microsoft.com/office/powerpoint/2010/main" val="153489419"/>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Arial" pitchFamily="34" charset="0"/>
        </a:defRPr>
      </a:lvl5pPr>
      <a:lvl6pPr marL="457154" algn="ctr" rtl="0" fontAlgn="base">
        <a:spcBef>
          <a:spcPct val="0"/>
        </a:spcBef>
        <a:spcAft>
          <a:spcPct val="0"/>
        </a:spcAft>
        <a:defRPr sz="4400">
          <a:solidFill>
            <a:schemeClr val="tx2"/>
          </a:solidFill>
          <a:latin typeface="Arial" pitchFamily="34" charset="0"/>
          <a:cs typeface="Arial" pitchFamily="34" charset="0"/>
        </a:defRPr>
      </a:lvl6pPr>
      <a:lvl7pPr marL="914306" algn="ctr" rtl="0" fontAlgn="base">
        <a:spcBef>
          <a:spcPct val="0"/>
        </a:spcBef>
        <a:spcAft>
          <a:spcPct val="0"/>
        </a:spcAft>
        <a:defRPr sz="4400">
          <a:solidFill>
            <a:schemeClr val="tx2"/>
          </a:solidFill>
          <a:latin typeface="Arial" pitchFamily="34" charset="0"/>
          <a:cs typeface="Arial" pitchFamily="34" charset="0"/>
        </a:defRPr>
      </a:lvl7pPr>
      <a:lvl8pPr marL="1371460" algn="ctr" rtl="0" fontAlgn="base">
        <a:spcBef>
          <a:spcPct val="0"/>
        </a:spcBef>
        <a:spcAft>
          <a:spcPct val="0"/>
        </a:spcAft>
        <a:defRPr sz="4400">
          <a:solidFill>
            <a:schemeClr val="tx2"/>
          </a:solidFill>
          <a:latin typeface="Arial" pitchFamily="34" charset="0"/>
          <a:cs typeface="Arial" pitchFamily="34" charset="0"/>
        </a:defRPr>
      </a:lvl8pPr>
      <a:lvl9pPr marL="1828613"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874" indent="-285722" algn="l" rtl="0" eaLnBrk="0" fontAlgn="base" hangingPunct="0">
        <a:spcBef>
          <a:spcPct val="20000"/>
        </a:spcBef>
        <a:spcAft>
          <a:spcPct val="0"/>
        </a:spcAft>
        <a:buChar char="–"/>
        <a:defRPr sz="2800">
          <a:solidFill>
            <a:schemeClr val="tx1"/>
          </a:solidFill>
          <a:latin typeface="+mn-lt"/>
          <a:ea typeface="Arial" charset="0"/>
          <a:cs typeface="+mn-cs"/>
        </a:defRPr>
      </a:lvl2pPr>
      <a:lvl3pPr marL="1142883" indent="-228576" algn="l" rtl="0" eaLnBrk="0" fontAlgn="base" hangingPunct="0">
        <a:spcBef>
          <a:spcPct val="20000"/>
        </a:spcBef>
        <a:spcAft>
          <a:spcPct val="0"/>
        </a:spcAft>
        <a:buChar char="•"/>
        <a:defRPr sz="2400">
          <a:solidFill>
            <a:schemeClr val="tx1"/>
          </a:solidFill>
          <a:latin typeface="+mn-lt"/>
          <a:ea typeface="Arial" charset="0"/>
          <a:cs typeface="+mn-cs"/>
        </a:defRPr>
      </a:lvl3pPr>
      <a:lvl4pPr marL="1600036" indent="-228576" algn="l" rtl="0" eaLnBrk="0" fontAlgn="base" hangingPunct="0">
        <a:spcBef>
          <a:spcPct val="20000"/>
        </a:spcBef>
        <a:spcAft>
          <a:spcPct val="0"/>
        </a:spcAft>
        <a:buChar char="–"/>
        <a:defRPr sz="2000">
          <a:solidFill>
            <a:schemeClr val="tx1"/>
          </a:solidFill>
          <a:latin typeface="+mn-lt"/>
          <a:ea typeface="Arial" charset="0"/>
          <a:cs typeface="+mn-cs"/>
        </a:defRPr>
      </a:lvl4pPr>
      <a:lvl5pPr marL="2057190" indent="-228576" algn="l" rtl="0" eaLnBrk="0" fontAlgn="base" hangingPunct="0">
        <a:spcBef>
          <a:spcPct val="20000"/>
        </a:spcBef>
        <a:spcAft>
          <a:spcPct val="0"/>
        </a:spcAft>
        <a:buChar char="»"/>
        <a:defRPr sz="2000">
          <a:solidFill>
            <a:schemeClr val="tx1"/>
          </a:solidFill>
          <a:latin typeface="+mn-lt"/>
          <a:ea typeface="Arial" charset="0"/>
          <a:cs typeface="+mn-cs"/>
        </a:defRPr>
      </a:lvl5pPr>
      <a:lvl6pPr marL="2514343" indent="-228576" algn="l" rtl="0" fontAlgn="base">
        <a:spcBef>
          <a:spcPct val="20000"/>
        </a:spcBef>
        <a:spcAft>
          <a:spcPct val="0"/>
        </a:spcAft>
        <a:buChar char="»"/>
        <a:defRPr sz="2000">
          <a:solidFill>
            <a:schemeClr val="tx1"/>
          </a:solidFill>
          <a:latin typeface="+mn-lt"/>
          <a:cs typeface="+mn-cs"/>
        </a:defRPr>
      </a:lvl6pPr>
      <a:lvl7pPr marL="2971496" indent="-228576" algn="l" rtl="0" fontAlgn="base">
        <a:spcBef>
          <a:spcPct val="20000"/>
        </a:spcBef>
        <a:spcAft>
          <a:spcPct val="0"/>
        </a:spcAft>
        <a:buChar char="»"/>
        <a:defRPr sz="2000">
          <a:solidFill>
            <a:schemeClr val="tx1"/>
          </a:solidFill>
          <a:latin typeface="+mn-lt"/>
          <a:cs typeface="+mn-cs"/>
        </a:defRPr>
      </a:lvl7pPr>
      <a:lvl8pPr marL="3428650" indent="-228576" algn="l" rtl="0" fontAlgn="base">
        <a:spcBef>
          <a:spcPct val="20000"/>
        </a:spcBef>
        <a:spcAft>
          <a:spcPct val="0"/>
        </a:spcAft>
        <a:buChar char="»"/>
        <a:defRPr sz="2000">
          <a:solidFill>
            <a:schemeClr val="tx1"/>
          </a:solidFill>
          <a:latin typeface="+mn-lt"/>
          <a:cs typeface="+mn-cs"/>
        </a:defRPr>
      </a:lvl8pPr>
      <a:lvl9pPr marL="3885802" indent="-228576"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914306"/>
            <a:fld id="{7A847CFC-816F-41D0-AAC0-9BF4FEBC753E}" type="datetimeFigureOut">
              <a:rPr lang="es-ES" smtClean="0">
                <a:solidFill>
                  <a:prstClr val="black">
                    <a:tint val="75000"/>
                  </a:prstClr>
                </a:solidFill>
                <a:latin typeface="Calibri"/>
              </a:rPr>
              <a:pPr defTabSz="914306"/>
              <a:t>26/11/16</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914306"/>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a:fld id="{132FADFE-3B8F-471C-ABF0-DBC7717ECBBC}" type="slidenum">
              <a:rPr lang="es-ES" smtClean="0">
                <a:solidFill>
                  <a:prstClr val="black">
                    <a:tint val="75000"/>
                  </a:prstClr>
                </a:solidFill>
                <a:latin typeface="Calibri"/>
              </a:rPr>
              <a:pPr defTabSz="914306"/>
              <a:t>‹Nr.›</a:t>
            </a:fld>
            <a:endParaRPr lang="es-ES">
              <a:solidFill>
                <a:prstClr val="black">
                  <a:tint val="75000"/>
                </a:prstClr>
              </a:solidFill>
              <a:latin typeface="Calibri"/>
            </a:endParaRPr>
          </a:p>
        </p:txBody>
      </p:sp>
    </p:spTree>
    <p:extLst>
      <p:ext uri="{BB962C8B-B14F-4D97-AF65-F5344CB8AC3E}">
        <p14:creationId xmlns:p14="http://schemas.microsoft.com/office/powerpoint/2010/main" val="2619769911"/>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txStyles>
    <p:titleStyle>
      <a:lvl1pPr algn="ctr" defTabSz="914306"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2" algn="l" defTabSz="9143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00" dirty="0" err="1"/>
              <a:t>Texto</a:t>
            </a:r>
            <a:r>
              <a:rPr sz="5600" dirty="0"/>
              <a:t> del </a:t>
            </a:r>
            <a:r>
              <a:rPr sz="5600" dirty="0" err="1"/>
              <a:t>título</a:t>
            </a:r>
            <a:endParaRPr sz="5600" dirty="0"/>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00" dirty="0" err="1"/>
              <a:t>Nivel</a:t>
            </a:r>
            <a:r>
              <a:rPr sz="2500" dirty="0"/>
              <a:t> de </a:t>
            </a:r>
            <a:r>
              <a:rPr sz="2500" dirty="0" err="1"/>
              <a:t>texto</a:t>
            </a:r>
            <a:r>
              <a:rPr sz="2500" dirty="0"/>
              <a:t> 1</a:t>
            </a:r>
          </a:p>
          <a:p>
            <a:pPr lvl="1">
              <a:defRPr sz="1800"/>
            </a:pPr>
            <a:r>
              <a:rPr sz="2500" dirty="0" err="1"/>
              <a:t>Nivel</a:t>
            </a:r>
            <a:r>
              <a:rPr sz="2500" dirty="0"/>
              <a:t> de </a:t>
            </a:r>
            <a:r>
              <a:rPr sz="2500" dirty="0" err="1"/>
              <a:t>texto</a:t>
            </a:r>
            <a:r>
              <a:rPr sz="2500" dirty="0"/>
              <a:t> 2</a:t>
            </a:r>
          </a:p>
          <a:p>
            <a:pPr lvl="2">
              <a:defRPr sz="1800"/>
            </a:pPr>
            <a:r>
              <a:rPr sz="2500" dirty="0" err="1"/>
              <a:t>Nivel</a:t>
            </a:r>
            <a:r>
              <a:rPr sz="2500" dirty="0"/>
              <a:t> de </a:t>
            </a:r>
            <a:r>
              <a:rPr sz="2500" dirty="0" err="1"/>
              <a:t>texto</a:t>
            </a:r>
            <a:r>
              <a:rPr sz="2500" dirty="0"/>
              <a:t> 3</a:t>
            </a:r>
          </a:p>
          <a:p>
            <a:pPr lvl="3">
              <a:defRPr sz="1800"/>
            </a:pPr>
            <a:r>
              <a:rPr sz="2500" dirty="0" err="1"/>
              <a:t>Nivel</a:t>
            </a:r>
            <a:r>
              <a:rPr sz="2500" dirty="0"/>
              <a:t> de </a:t>
            </a:r>
            <a:r>
              <a:rPr sz="2500" dirty="0" err="1"/>
              <a:t>texto</a:t>
            </a:r>
            <a:r>
              <a:rPr sz="2500" dirty="0"/>
              <a:t> 4</a:t>
            </a:r>
          </a:p>
          <a:p>
            <a:pPr lvl="4">
              <a:defRPr sz="1800"/>
            </a:pPr>
            <a:r>
              <a:rPr sz="2500" dirty="0" err="1"/>
              <a:t>Nivel</a:t>
            </a:r>
            <a:r>
              <a:rPr sz="2500" dirty="0"/>
              <a:t> de </a:t>
            </a:r>
            <a:r>
              <a:rPr sz="2500" dirty="0" err="1"/>
              <a:t>texto</a:t>
            </a:r>
            <a:r>
              <a:rPr sz="2500" dirty="0"/>
              <a:t> 5</a:t>
            </a:r>
          </a:p>
        </p:txBody>
      </p:sp>
    </p:spTree>
    <p:extLst>
      <p:ext uri="{BB962C8B-B14F-4D97-AF65-F5344CB8AC3E}">
        <p14:creationId xmlns:p14="http://schemas.microsoft.com/office/powerpoint/2010/main" val="2915560592"/>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Lst>
  <p:transition xmlns:p14="http://schemas.microsoft.com/office/powerpoint/2010/main" spd="med"/>
  <p:txStyles>
    <p:titleStyle>
      <a:lvl1pPr algn="ctr" defTabSz="410709">
        <a:defRPr sz="5600">
          <a:latin typeface="+mn-lt"/>
          <a:ea typeface="+mn-ea"/>
          <a:cs typeface="+mn-cs"/>
          <a:sym typeface="Helvetica Light"/>
        </a:defRPr>
      </a:lvl1pPr>
      <a:lvl2pPr indent="160712" algn="ctr" defTabSz="410709">
        <a:defRPr sz="5600">
          <a:latin typeface="+mn-lt"/>
          <a:ea typeface="+mn-ea"/>
          <a:cs typeface="+mn-cs"/>
          <a:sym typeface="Helvetica Light"/>
        </a:defRPr>
      </a:lvl2pPr>
      <a:lvl3pPr indent="321424" algn="ctr" defTabSz="410709">
        <a:defRPr sz="5600">
          <a:latin typeface="+mn-lt"/>
          <a:ea typeface="+mn-ea"/>
          <a:cs typeface="+mn-cs"/>
          <a:sym typeface="Helvetica Light"/>
        </a:defRPr>
      </a:lvl3pPr>
      <a:lvl4pPr indent="482136" algn="ctr" defTabSz="410709">
        <a:defRPr sz="5600">
          <a:latin typeface="+mn-lt"/>
          <a:ea typeface="+mn-ea"/>
          <a:cs typeface="+mn-cs"/>
          <a:sym typeface="Helvetica Light"/>
        </a:defRPr>
      </a:lvl4pPr>
      <a:lvl5pPr indent="642849" algn="ctr" defTabSz="410709">
        <a:defRPr sz="5600">
          <a:latin typeface="+mn-lt"/>
          <a:ea typeface="+mn-ea"/>
          <a:cs typeface="+mn-cs"/>
          <a:sym typeface="Helvetica Light"/>
        </a:defRPr>
      </a:lvl5pPr>
      <a:lvl6pPr indent="803561" algn="ctr" defTabSz="410709">
        <a:defRPr sz="5600">
          <a:latin typeface="+mn-lt"/>
          <a:ea typeface="+mn-ea"/>
          <a:cs typeface="+mn-cs"/>
          <a:sym typeface="Helvetica Light"/>
        </a:defRPr>
      </a:lvl6pPr>
      <a:lvl7pPr indent="964274" algn="ctr" defTabSz="410709">
        <a:defRPr sz="5600">
          <a:latin typeface="+mn-lt"/>
          <a:ea typeface="+mn-ea"/>
          <a:cs typeface="+mn-cs"/>
          <a:sym typeface="Helvetica Light"/>
        </a:defRPr>
      </a:lvl7pPr>
      <a:lvl8pPr indent="1124987" algn="ctr" defTabSz="410709">
        <a:defRPr sz="5600">
          <a:latin typeface="+mn-lt"/>
          <a:ea typeface="+mn-ea"/>
          <a:cs typeface="+mn-cs"/>
          <a:sym typeface="Helvetica Light"/>
        </a:defRPr>
      </a:lvl8pPr>
      <a:lvl9pPr indent="1285697" algn="ctr" defTabSz="410709">
        <a:defRPr sz="5600">
          <a:latin typeface="+mn-lt"/>
          <a:ea typeface="+mn-ea"/>
          <a:cs typeface="+mn-cs"/>
          <a:sym typeface="Helvetica Light"/>
        </a:defRPr>
      </a:lvl9pPr>
    </p:titleStyle>
    <p:bodyStyle>
      <a:lvl1pPr marL="312496" indent="-312496" defTabSz="410709">
        <a:spcBef>
          <a:spcPts val="2953"/>
        </a:spcBef>
        <a:buSzPct val="75000"/>
        <a:buChar char="•"/>
        <a:defRPr sz="2500">
          <a:latin typeface="+mn-lt"/>
          <a:ea typeface="+mn-ea"/>
          <a:cs typeface="+mn-cs"/>
          <a:sym typeface="Helvetica Light"/>
        </a:defRPr>
      </a:lvl1pPr>
      <a:lvl2pPr marL="624992" indent="-312496" defTabSz="410709">
        <a:spcBef>
          <a:spcPts val="2953"/>
        </a:spcBef>
        <a:buSzPct val="75000"/>
        <a:buChar char="•"/>
        <a:defRPr sz="2500">
          <a:latin typeface="+mn-lt"/>
          <a:ea typeface="+mn-ea"/>
          <a:cs typeface="+mn-cs"/>
          <a:sym typeface="Helvetica Light"/>
        </a:defRPr>
      </a:lvl2pPr>
      <a:lvl3pPr marL="937488" indent="-312496" defTabSz="410709">
        <a:spcBef>
          <a:spcPts val="2953"/>
        </a:spcBef>
        <a:buSzPct val="75000"/>
        <a:buChar char="•"/>
        <a:defRPr sz="2500">
          <a:latin typeface="+mn-lt"/>
          <a:ea typeface="+mn-ea"/>
          <a:cs typeface="+mn-cs"/>
          <a:sym typeface="Helvetica Light"/>
        </a:defRPr>
      </a:lvl3pPr>
      <a:lvl4pPr marL="1249984" indent="-312496" defTabSz="410709">
        <a:spcBef>
          <a:spcPts val="2953"/>
        </a:spcBef>
        <a:buSzPct val="75000"/>
        <a:buChar char="•"/>
        <a:defRPr sz="2500">
          <a:latin typeface="+mn-lt"/>
          <a:ea typeface="+mn-ea"/>
          <a:cs typeface="+mn-cs"/>
          <a:sym typeface="Helvetica Light"/>
        </a:defRPr>
      </a:lvl4pPr>
      <a:lvl5pPr marL="1562480" indent="-312496" defTabSz="410709">
        <a:spcBef>
          <a:spcPts val="2953"/>
        </a:spcBef>
        <a:buSzPct val="75000"/>
        <a:buChar char="•"/>
        <a:defRPr sz="2500">
          <a:latin typeface="+mn-lt"/>
          <a:ea typeface="+mn-ea"/>
          <a:cs typeface="+mn-cs"/>
          <a:sym typeface="Helvetica Light"/>
        </a:defRPr>
      </a:lvl5pPr>
      <a:lvl6pPr marL="1874976" indent="-312496" defTabSz="410709">
        <a:spcBef>
          <a:spcPts val="2953"/>
        </a:spcBef>
        <a:buSzPct val="75000"/>
        <a:buChar char="•"/>
        <a:defRPr sz="2500">
          <a:latin typeface="+mn-lt"/>
          <a:ea typeface="+mn-ea"/>
          <a:cs typeface="+mn-cs"/>
          <a:sym typeface="Helvetica Light"/>
        </a:defRPr>
      </a:lvl6pPr>
      <a:lvl7pPr marL="2187472" indent="-312496" defTabSz="410709">
        <a:spcBef>
          <a:spcPts val="2953"/>
        </a:spcBef>
        <a:buSzPct val="75000"/>
        <a:buChar char="•"/>
        <a:defRPr sz="2500">
          <a:latin typeface="+mn-lt"/>
          <a:ea typeface="+mn-ea"/>
          <a:cs typeface="+mn-cs"/>
          <a:sym typeface="Helvetica Light"/>
        </a:defRPr>
      </a:lvl7pPr>
      <a:lvl8pPr marL="2499968" indent="-312496" defTabSz="410709">
        <a:spcBef>
          <a:spcPts val="2953"/>
        </a:spcBef>
        <a:buSzPct val="75000"/>
        <a:buChar char="•"/>
        <a:defRPr sz="2500">
          <a:latin typeface="+mn-lt"/>
          <a:ea typeface="+mn-ea"/>
          <a:cs typeface="+mn-cs"/>
          <a:sym typeface="Helvetica Light"/>
        </a:defRPr>
      </a:lvl8pPr>
      <a:lvl9pPr marL="2812464" indent="-312496" defTabSz="410709">
        <a:spcBef>
          <a:spcPts val="2953"/>
        </a:spcBef>
        <a:buSzPct val="75000"/>
        <a:buChar char="•"/>
        <a:defRPr sz="2500">
          <a:latin typeface="+mn-lt"/>
          <a:ea typeface="+mn-ea"/>
          <a:cs typeface="+mn-cs"/>
          <a:sym typeface="Helvetica Light"/>
        </a:defRPr>
      </a:lvl9pPr>
    </p:bodyStyle>
    <p:otherStyle>
      <a:lvl1pPr algn="ctr" defTabSz="410709">
        <a:defRPr>
          <a:solidFill>
            <a:schemeClr val="tx1"/>
          </a:solidFill>
          <a:latin typeface="+mn-lt"/>
          <a:ea typeface="+mn-ea"/>
          <a:cs typeface="+mn-cs"/>
          <a:sym typeface="Helvetica Light"/>
        </a:defRPr>
      </a:lvl1pPr>
      <a:lvl2pPr indent="160712" algn="ctr" defTabSz="410709">
        <a:defRPr>
          <a:solidFill>
            <a:schemeClr val="tx1"/>
          </a:solidFill>
          <a:latin typeface="+mn-lt"/>
          <a:ea typeface="+mn-ea"/>
          <a:cs typeface="+mn-cs"/>
          <a:sym typeface="Helvetica Light"/>
        </a:defRPr>
      </a:lvl2pPr>
      <a:lvl3pPr indent="321424" algn="ctr" defTabSz="410709">
        <a:defRPr>
          <a:solidFill>
            <a:schemeClr val="tx1"/>
          </a:solidFill>
          <a:latin typeface="+mn-lt"/>
          <a:ea typeface="+mn-ea"/>
          <a:cs typeface="+mn-cs"/>
          <a:sym typeface="Helvetica Light"/>
        </a:defRPr>
      </a:lvl3pPr>
      <a:lvl4pPr indent="482136" algn="ctr" defTabSz="410709">
        <a:defRPr>
          <a:solidFill>
            <a:schemeClr val="tx1"/>
          </a:solidFill>
          <a:latin typeface="+mn-lt"/>
          <a:ea typeface="+mn-ea"/>
          <a:cs typeface="+mn-cs"/>
          <a:sym typeface="Helvetica Light"/>
        </a:defRPr>
      </a:lvl4pPr>
      <a:lvl5pPr indent="642849" algn="ctr" defTabSz="410709">
        <a:defRPr>
          <a:solidFill>
            <a:schemeClr val="tx1"/>
          </a:solidFill>
          <a:latin typeface="+mn-lt"/>
          <a:ea typeface="+mn-ea"/>
          <a:cs typeface="+mn-cs"/>
          <a:sym typeface="Helvetica Light"/>
        </a:defRPr>
      </a:lvl5pPr>
      <a:lvl6pPr indent="803561" algn="ctr" defTabSz="410709">
        <a:defRPr>
          <a:solidFill>
            <a:schemeClr val="tx1"/>
          </a:solidFill>
          <a:latin typeface="+mn-lt"/>
          <a:ea typeface="+mn-ea"/>
          <a:cs typeface="+mn-cs"/>
          <a:sym typeface="Helvetica Light"/>
        </a:defRPr>
      </a:lvl6pPr>
      <a:lvl7pPr indent="964274" algn="ctr" defTabSz="410709">
        <a:defRPr>
          <a:solidFill>
            <a:schemeClr val="tx1"/>
          </a:solidFill>
          <a:latin typeface="+mn-lt"/>
          <a:ea typeface="+mn-ea"/>
          <a:cs typeface="+mn-cs"/>
          <a:sym typeface="Helvetica Light"/>
        </a:defRPr>
      </a:lvl7pPr>
      <a:lvl8pPr indent="1124987" algn="ctr" defTabSz="410709">
        <a:defRPr>
          <a:solidFill>
            <a:schemeClr val="tx1"/>
          </a:solidFill>
          <a:latin typeface="+mn-lt"/>
          <a:ea typeface="+mn-ea"/>
          <a:cs typeface="+mn-cs"/>
          <a:sym typeface="Helvetica Light"/>
        </a:defRPr>
      </a:lvl8pPr>
      <a:lvl9pPr indent="1285697" algn="ctr" defTabSz="410709">
        <a:defRPr>
          <a:solidFill>
            <a:schemeClr val="tx1"/>
          </a:solidFill>
          <a:latin typeface="+mn-lt"/>
          <a:ea typeface="+mn-ea"/>
          <a:cs typeface="+mn-cs"/>
          <a:sym typeface="Helvetica Light"/>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85A15AC-E89F-4A47-A871-B820BD35E1A1}" type="datetimeFigureOut">
              <a:rPr lang="es-ES" smtClean="0">
                <a:solidFill>
                  <a:prstClr val="black">
                    <a:tint val="75000"/>
                  </a:prstClr>
                </a:solidFill>
                <a:latin typeface="Calibri"/>
              </a:rPr>
              <a:pPr defTabSz="457200"/>
              <a:t>26/11/16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3C65022-6C1E-424B-8AB9-EA809D0AF3EB}" type="slidenum">
              <a:rPr lang="es-ES" smtClean="0">
                <a:solidFill>
                  <a:prstClr val="black">
                    <a:tint val="75000"/>
                  </a:prstClr>
                </a:solidFill>
                <a:latin typeface="Calibri"/>
              </a:rPr>
              <a:pPr defTabSz="457200"/>
              <a:t>‹Nr.›</a:t>
            </a:fld>
            <a:endParaRPr lang="es-ES">
              <a:solidFill>
                <a:prstClr val="black">
                  <a:tint val="75000"/>
                </a:prstClr>
              </a:solidFill>
              <a:latin typeface="Calibri"/>
            </a:endParaRPr>
          </a:p>
        </p:txBody>
      </p:sp>
    </p:spTree>
    <p:extLst>
      <p:ext uri="{BB962C8B-B14F-4D97-AF65-F5344CB8AC3E}">
        <p14:creationId xmlns:p14="http://schemas.microsoft.com/office/powerpoint/2010/main" val="3721850882"/>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 id="2147484717" r:id="rId4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9913"/>
            <a:ext cx="7805737"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71513" y="1906588"/>
            <a:ext cx="7805737"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4214688647"/>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p:titleStyle>
    <p:bodyStyle>
      <a:lvl1pPr marL="430213" indent="-323850" algn="l" defTabSz="457200" rtl="0" fontAlgn="base" hangingPunct="0">
        <a:lnSpc>
          <a:spcPct val="112000"/>
        </a:lnSpc>
        <a:spcBef>
          <a:spcPct val="0"/>
        </a:spcBef>
        <a:spcAft>
          <a:spcPts val="1425"/>
        </a:spcAft>
        <a:buClr>
          <a:srgbClr val="000000"/>
        </a:buClr>
        <a:buSzPct val="45000"/>
        <a:buFont typeface="StarSymbol" charset="0"/>
        <a:buChar char="●"/>
        <a:defRPr sz="3200">
          <a:solidFill>
            <a:srgbClr val="000000"/>
          </a:solidFill>
          <a:latin typeface="+mn-lt"/>
          <a:ea typeface="+mn-ea"/>
          <a:cs typeface="+mn-cs"/>
        </a:defRPr>
      </a:lvl1pPr>
      <a:lvl2pPr marL="862013" indent="-285750" algn="l" defTabSz="457200" rtl="0" fontAlgn="base" hangingPunct="0">
        <a:lnSpc>
          <a:spcPct val="112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57200" rtl="0" fontAlgn="base" hangingPunct="0">
        <a:lnSpc>
          <a:spcPct val="112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57200" rtl="0" fontAlgn="base" hangingPunct="0">
        <a:lnSpc>
          <a:spcPct val="112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354" name="Title Placeholder 1"/>
          <p:cNvSpPr>
            <a:spLocks noGrp="1"/>
          </p:cNvSpPr>
          <p:nvPr>
            <p:ph type="title"/>
          </p:nvPr>
        </p:nvSpPr>
        <p:spPr bwMode="auto">
          <a:xfrm>
            <a:off x="755650" y="676275"/>
            <a:ext cx="8005763" cy="4984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en-GB" smtClean="0"/>
          </a:p>
        </p:txBody>
      </p:sp>
      <p:sp>
        <p:nvSpPr>
          <p:cNvPr id="100355" name="Text Placeholder 2"/>
          <p:cNvSpPr>
            <a:spLocks noGrp="1"/>
          </p:cNvSpPr>
          <p:nvPr>
            <p:ph type="body" idx="1"/>
          </p:nvPr>
        </p:nvSpPr>
        <p:spPr bwMode="auto">
          <a:xfrm>
            <a:off x="755650" y="1366838"/>
            <a:ext cx="8005763" cy="4127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757238" y="6557963"/>
            <a:ext cx="1833562" cy="142875"/>
          </a:xfrm>
          <a:prstGeom prst="rect">
            <a:avLst/>
          </a:prstGeom>
        </p:spPr>
        <p:txBody>
          <a:bodyPr vert="horz" lIns="0" tIns="0" rIns="0" bIns="0" rtlCol="0" anchor="ctr"/>
          <a:lstStyle>
            <a:lvl1pPr algn="l" fontAlgn="auto">
              <a:spcBef>
                <a:spcPts val="0"/>
              </a:spcBef>
              <a:spcAft>
                <a:spcPts val="0"/>
              </a:spcAft>
              <a:defRPr sz="800" b="0">
                <a:solidFill>
                  <a:srgbClr val="333333">
                    <a:tint val="75000"/>
                  </a:srgbClr>
                </a:solidFill>
                <a:latin typeface="Arial"/>
                <a:ea typeface="+mn-ea"/>
              </a:defRPr>
            </a:lvl1pPr>
          </a:lstStyle>
          <a:p>
            <a:pPr>
              <a:defRPr/>
            </a:pPr>
            <a:fld id="{A4F5DF1B-652D-402D-B66B-70943CE0C087}" type="datetimeFigureOut">
              <a:rPr lang="en-GB">
                <a:cs typeface="Arial" pitchFamily="34" charset="0"/>
              </a:rPr>
              <a:pPr>
                <a:defRPr/>
              </a:pPr>
              <a:t>26/11/16</a:t>
            </a:fld>
            <a:endParaRPr lang="en-GB" dirty="0">
              <a:cs typeface="Arial" pitchFamily="34" charset="0"/>
            </a:endParaRPr>
          </a:p>
        </p:txBody>
      </p:sp>
      <p:sp>
        <p:nvSpPr>
          <p:cNvPr id="5" name="Footer Placeholder 4"/>
          <p:cNvSpPr>
            <a:spLocks noGrp="1"/>
          </p:cNvSpPr>
          <p:nvPr>
            <p:ph type="ftr" sz="quarter" idx="3"/>
          </p:nvPr>
        </p:nvSpPr>
        <p:spPr>
          <a:xfrm>
            <a:off x="3124200" y="6557963"/>
            <a:ext cx="2895600" cy="142875"/>
          </a:xfrm>
          <a:prstGeom prst="rect">
            <a:avLst/>
          </a:prstGeom>
        </p:spPr>
        <p:txBody>
          <a:bodyPr vert="horz" lIns="0" tIns="0" rIns="0" bIns="0" rtlCol="0" anchor="ctr"/>
          <a:lstStyle>
            <a:lvl1pPr algn="ctr" fontAlgn="auto">
              <a:spcBef>
                <a:spcPts val="0"/>
              </a:spcBef>
              <a:spcAft>
                <a:spcPts val="0"/>
              </a:spcAft>
              <a:defRPr sz="800" b="0">
                <a:solidFill>
                  <a:srgbClr val="333333">
                    <a:tint val="75000"/>
                  </a:srgbClr>
                </a:solidFill>
                <a:latin typeface="Arial"/>
                <a:ea typeface="+mn-ea"/>
              </a:defRPr>
            </a:lvl1pPr>
          </a:lstStyle>
          <a:p>
            <a:pPr>
              <a:defRPr/>
            </a:pPr>
            <a:endParaRPr lang="en-GB">
              <a:cs typeface="Arial" pitchFamily="34" charset="0"/>
            </a:endParaRPr>
          </a:p>
        </p:txBody>
      </p:sp>
      <p:sp>
        <p:nvSpPr>
          <p:cNvPr id="6" name="Slide Number Placeholder 5"/>
          <p:cNvSpPr>
            <a:spLocks noGrp="1"/>
          </p:cNvSpPr>
          <p:nvPr>
            <p:ph type="sldNum" sz="quarter" idx="4"/>
          </p:nvPr>
        </p:nvSpPr>
        <p:spPr>
          <a:xfrm>
            <a:off x="8513763" y="6557963"/>
            <a:ext cx="247650" cy="142875"/>
          </a:xfrm>
          <a:prstGeom prst="rect">
            <a:avLst/>
          </a:prstGeom>
        </p:spPr>
        <p:txBody>
          <a:bodyPr vert="horz" lIns="0" tIns="0" rIns="0" bIns="0" rtlCol="0" anchor="ctr"/>
          <a:lstStyle>
            <a:lvl1pPr algn="r" fontAlgn="auto">
              <a:spcBef>
                <a:spcPts val="0"/>
              </a:spcBef>
              <a:spcAft>
                <a:spcPts val="0"/>
              </a:spcAft>
              <a:defRPr sz="800" b="0">
                <a:solidFill>
                  <a:srgbClr val="333333">
                    <a:tint val="75000"/>
                  </a:srgbClr>
                </a:solidFill>
                <a:latin typeface="Arial"/>
                <a:ea typeface="+mn-ea"/>
              </a:defRPr>
            </a:lvl1pPr>
          </a:lstStyle>
          <a:p>
            <a:pPr>
              <a:defRPr/>
            </a:pPr>
            <a:fld id="{1F330F6B-E56E-4658-9C15-B4834BD05599}" type="slidenum">
              <a:rPr lang="en-GB">
                <a:cs typeface="Arial" pitchFamily="34" charset="0"/>
              </a:rPr>
              <a:pPr>
                <a:defRPr/>
              </a:pPr>
              <a:t>‹Nr.›</a:t>
            </a:fld>
            <a:endParaRPr lang="en-GB" dirty="0">
              <a:cs typeface="Arial" pitchFamily="34" charset="0"/>
            </a:endParaRPr>
          </a:p>
        </p:txBody>
      </p:sp>
    </p:spTree>
    <p:extLst>
      <p:ext uri="{BB962C8B-B14F-4D97-AF65-F5344CB8AC3E}">
        <p14:creationId xmlns:p14="http://schemas.microsoft.com/office/powerpoint/2010/main" val="50090591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3200" b="1" kern="1200">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Arial" pitchFamily="34" charset="0"/>
        </a:defRPr>
      </a:lvl2pPr>
      <a:lvl3pPr algn="l" rtl="0" eaLnBrk="0" fontAlgn="base" hangingPunct="0">
        <a:lnSpc>
          <a:spcPct val="85000"/>
        </a:lnSpc>
        <a:spcBef>
          <a:spcPct val="0"/>
        </a:spcBef>
        <a:spcAft>
          <a:spcPct val="0"/>
        </a:spcAft>
        <a:defRPr sz="3200" b="1">
          <a:solidFill>
            <a:schemeClr val="tx2"/>
          </a:solidFill>
          <a:latin typeface="Arial" pitchFamily="34" charset="0"/>
        </a:defRPr>
      </a:lvl3pPr>
      <a:lvl4pPr algn="l" rtl="0" eaLnBrk="0" fontAlgn="base" hangingPunct="0">
        <a:lnSpc>
          <a:spcPct val="85000"/>
        </a:lnSpc>
        <a:spcBef>
          <a:spcPct val="0"/>
        </a:spcBef>
        <a:spcAft>
          <a:spcPct val="0"/>
        </a:spcAft>
        <a:defRPr sz="3200" b="1">
          <a:solidFill>
            <a:schemeClr val="tx2"/>
          </a:solidFill>
          <a:latin typeface="Arial" pitchFamily="34" charset="0"/>
        </a:defRPr>
      </a:lvl4pPr>
      <a:lvl5pPr algn="l" rtl="0" eaLnBrk="0" fontAlgn="base" hangingPunct="0">
        <a:lnSpc>
          <a:spcPct val="85000"/>
        </a:lnSpc>
        <a:spcBef>
          <a:spcPct val="0"/>
        </a:spcBef>
        <a:spcAft>
          <a:spcPct val="0"/>
        </a:spcAft>
        <a:defRPr sz="3200" b="1">
          <a:solidFill>
            <a:schemeClr val="tx2"/>
          </a:solidFill>
          <a:latin typeface="Arial" pitchFamily="34" charset="0"/>
        </a:defRPr>
      </a:lvl5pPr>
      <a:lvl6pPr marL="457200" algn="l" rtl="0" fontAlgn="base">
        <a:lnSpc>
          <a:spcPct val="85000"/>
        </a:lnSpc>
        <a:spcBef>
          <a:spcPct val="0"/>
        </a:spcBef>
        <a:spcAft>
          <a:spcPct val="0"/>
        </a:spcAft>
        <a:defRPr sz="3200" b="1">
          <a:solidFill>
            <a:schemeClr val="tx2"/>
          </a:solidFill>
          <a:latin typeface="Arial" pitchFamily="34" charset="0"/>
        </a:defRPr>
      </a:lvl6pPr>
      <a:lvl7pPr marL="914400" algn="l" rtl="0" fontAlgn="base">
        <a:lnSpc>
          <a:spcPct val="85000"/>
        </a:lnSpc>
        <a:spcBef>
          <a:spcPct val="0"/>
        </a:spcBef>
        <a:spcAft>
          <a:spcPct val="0"/>
        </a:spcAft>
        <a:defRPr sz="3200" b="1">
          <a:solidFill>
            <a:schemeClr val="tx2"/>
          </a:solidFill>
          <a:latin typeface="Arial" pitchFamily="34" charset="0"/>
        </a:defRPr>
      </a:lvl7pPr>
      <a:lvl8pPr marL="1371600" algn="l" rtl="0" fontAlgn="base">
        <a:lnSpc>
          <a:spcPct val="85000"/>
        </a:lnSpc>
        <a:spcBef>
          <a:spcPct val="0"/>
        </a:spcBef>
        <a:spcAft>
          <a:spcPct val="0"/>
        </a:spcAft>
        <a:defRPr sz="3200" b="1">
          <a:solidFill>
            <a:schemeClr val="tx2"/>
          </a:solidFill>
          <a:latin typeface="Arial" pitchFamily="34" charset="0"/>
        </a:defRPr>
      </a:lvl8pPr>
      <a:lvl9pPr marL="1828800" algn="l" rtl="0" fontAlgn="base">
        <a:lnSpc>
          <a:spcPct val="85000"/>
        </a:lnSpc>
        <a:spcBef>
          <a:spcPct val="0"/>
        </a:spcBef>
        <a:spcAft>
          <a:spcPct val="0"/>
        </a:spcAft>
        <a:defRPr sz="3200" b="1">
          <a:solidFill>
            <a:schemeClr val="tx2"/>
          </a:solidFill>
          <a:latin typeface="Arial" pitchFamily="34" charset="0"/>
        </a:defRPr>
      </a:lvl9pPr>
    </p:titleStyle>
    <p:bodyStyle>
      <a:lvl1pPr marL="342900" indent="-342900" algn="l" rtl="0" eaLnBrk="0" fontAlgn="base" hangingPunct="0">
        <a:spcBef>
          <a:spcPts val="600"/>
        </a:spcBef>
        <a:spcAft>
          <a:spcPct val="0"/>
        </a:spcAft>
        <a:buFont typeface="Arial" pitchFamily="34" charset="0"/>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E3234-19BB-4E6E-80B3-812781F48B81}" type="datetimeFigureOut">
              <a:rPr lang="es-ES" smtClean="0">
                <a:solidFill>
                  <a:prstClr val="black">
                    <a:tint val="75000"/>
                  </a:prstClr>
                </a:solidFill>
                <a:latin typeface="Calibri"/>
                <a:ea typeface="ＭＳ Ｐゴシック" charset="-128"/>
              </a:rPr>
              <a:pPr/>
              <a:t>26/11/16</a:t>
            </a:fld>
            <a:endParaRPr lang="es-ES">
              <a:solidFill>
                <a:prstClr val="black">
                  <a:tint val="75000"/>
                </a:prstClr>
              </a:solidFill>
              <a:latin typeface="Calibri"/>
              <a:ea typeface="ＭＳ Ｐゴシック" charset="-128"/>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a typeface="ＭＳ Ｐゴシック" charset="-128"/>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F8E22-0662-46BF-B041-DB27455A8EB4}" type="slidenum">
              <a:rPr lang="es-ES" smtClean="0">
                <a:solidFill>
                  <a:prstClr val="black">
                    <a:tint val="75000"/>
                  </a:prstClr>
                </a:solidFill>
                <a:latin typeface="Calibri"/>
                <a:ea typeface="ＭＳ Ｐゴシック" charset="-128"/>
              </a:rPr>
              <a:pPr/>
              <a:t>‹Nr.›</a:t>
            </a:fld>
            <a:endParaRPr lang="es-ES">
              <a:solidFill>
                <a:prstClr val="black">
                  <a:tint val="75000"/>
                </a:prstClr>
              </a:solidFill>
              <a:latin typeface="Calibri"/>
              <a:ea typeface="ＭＳ Ｐゴシック" charset="-128"/>
            </a:endParaRPr>
          </a:p>
        </p:txBody>
      </p:sp>
    </p:spTree>
    <p:extLst>
      <p:ext uri="{BB962C8B-B14F-4D97-AF65-F5344CB8AC3E}">
        <p14:creationId xmlns:p14="http://schemas.microsoft.com/office/powerpoint/2010/main" val="1633282400"/>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 id="2147484754" r:id="rId12"/>
    <p:sldLayoutId id="2147484755" r:id="rId13"/>
    <p:sldLayoutId id="2147484756" r:id="rId14"/>
    <p:sldLayoutId id="2147484757" r:id="rId15"/>
    <p:sldLayoutId id="2147484758" r:id="rId16"/>
    <p:sldLayoutId id="2147484759" r:id="rId17"/>
    <p:sldLayoutId id="214748476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0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latin typeface="+mn-lt"/>
                <a:ea typeface="+mn-ea"/>
                <a:cs typeface="+mn-cs"/>
              </a:defRPr>
            </a:lvl1pPr>
          </a:lstStyle>
          <a:p>
            <a:pPr fontAlgn="base">
              <a:spcBef>
                <a:spcPct val="0"/>
              </a:spcBef>
              <a:spcAft>
                <a:spcPct val="0"/>
              </a:spcAft>
              <a:defRPr/>
            </a:pPr>
            <a:endParaRPr lang="es-ES">
              <a:solidFill>
                <a:srgbClr val="000000"/>
              </a:solidFill>
              <a:latin typeface="Times New Roman"/>
            </a:endParaRPr>
          </a:p>
        </p:txBody>
      </p:sp>
      <p:sp>
        <p:nvSpPr>
          <p:cNvPr id="20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latin typeface="+mn-lt"/>
                <a:ea typeface="+mn-ea"/>
                <a:cs typeface="+mn-cs"/>
              </a:defRPr>
            </a:lvl1pPr>
          </a:lstStyle>
          <a:p>
            <a:pPr fontAlgn="base">
              <a:spcBef>
                <a:spcPct val="0"/>
              </a:spcBef>
              <a:spcAft>
                <a:spcPct val="0"/>
              </a:spcAft>
              <a:defRPr/>
            </a:pPr>
            <a:endParaRPr lang="es-ES">
              <a:solidFill>
                <a:srgbClr val="000000"/>
              </a:solidFill>
              <a:latin typeface="Times New Roman"/>
            </a:endParaRPr>
          </a:p>
        </p:txBody>
      </p:sp>
      <p:sp>
        <p:nvSpPr>
          <p:cNvPr id="20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fontAlgn="base">
              <a:spcBef>
                <a:spcPct val="0"/>
              </a:spcBef>
              <a:spcAft>
                <a:spcPct val="0"/>
              </a:spcAft>
              <a:defRPr/>
            </a:pPr>
            <a:fld id="{376C9DD1-031E-46C8-AF9E-5449E0C21FFB}" type="slidenum">
              <a:rPr lang="es-ES">
                <a:solidFill>
                  <a:srgbClr val="000000"/>
                </a:solidFill>
                <a:ea typeface="ＭＳ Ｐゴシック" pitchFamily="34" charset="-128"/>
              </a:rPr>
              <a:pPr fontAlgn="base">
                <a:spcBef>
                  <a:spcPct val="0"/>
                </a:spcBef>
                <a:spcAft>
                  <a:spcPct val="0"/>
                </a:spcAft>
                <a:defRPr/>
              </a:pPr>
              <a:t>‹Nr.›</a:t>
            </a:fld>
            <a:endParaRPr lang="es-ES">
              <a:solidFill>
                <a:srgbClr val="000000"/>
              </a:solidFill>
              <a:ea typeface="ＭＳ Ｐゴシック" pitchFamily="34" charset="-128"/>
            </a:endParaRPr>
          </a:p>
        </p:txBody>
      </p:sp>
    </p:spTree>
    <p:extLst>
      <p:ext uri="{BB962C8B-B14F-4D97-AF65-F5344CB8AC3E}">
        <p14:creationId xmlns:p14="http://schemas.microsoft.com/office/powerpoint/2010/main" val="2569573341"/>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66"/>
            </a:gs>
            <a:gs pos="100000">
              <a:srgbClr val="000000"/>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userDrawn="1"/>
        </p:nvGrpSpPr>
        <p:grpSpPr bwMode="auto">
          <a:xfrm rot="10800000">
            <a:off x="38100" y="28575"/>
            <a:ext cx="9144000" cy="6856413"/>
            <a:chOff x="0" y="0"/>
            <a:chExt cx="5760" cy="4319"/>
          </a:xfrm>
        </p:grpSpPr>
        <p:sp>
          <p:nvSpPr>
            <p:cNvPr id="16957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48" name="Freeform 4"/>
            <p:cNvSpPr>
              <a:spLocks/>
            </p:cNvSpPr>
            <p:nvPr/>
          </p:nvSpPr>
          <p:spPr bwMode="hidden">
            <a:xfrm>
              <a:off x="176"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49" name="Freeform 5"/>
            <p:cNvSpPr>
              <a:spLocks/>
            </p:cNvSpPr>
            <p:nvPr/>
          </p:nvSpPr>
          <p:spPr bwMode="hidden">
            <a:xfrm>
              <a:off x="27"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0" name="Freeform 6"/>
            <p:cNvSpPr>
              <a:spLocks/>
            </p:cNvSpPr>
            <p:nvPr/>
          </p:nvSpPr>
          <p:spPr bwMode="hidden">
            <a:xfrm>
              <a:off x="4065"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1" name="Freeform 7"/>
            <p:cNvSpPr>
              <a:spLocks/>
            </p:cNvSpPr>
            <p:nvPr/>
          </p:nvSpPr>
          <p:spPr bwMode="hidden">
            <a:xfrm>
              <a:off x="27"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solidFill>
              <a:srgbClr val="00004C">
                <a:alpha val="13000"/>
              </a:srgbClr>
            </a:solidFill>
            <a:ln w="9525" cap="flat" cmpd="sng">
              <a:noFill/>
              <a:prstDash val="solid"/>
              <a:round/>
              <a:headEnd type="none" w="med" len="med"/>
              <a:tailEnd type="none" w="med" len="med"/>
            </a:ln>
            <a:effectLst/>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2" name="Freeform 8"/>
            <p:cNvSpPr>
              <a:spLocks/>
            </p:cNvSpPr>
            <p:nvPr/>
          </p:nvSpPr>
          <p:spPr bwMode="hidden">
            <a:xfrm>
              <a:off x="4811"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3" name="Freeform 9"/>
            <p:cNvSpPr>
              <a:spLocks/>
            </p:cNvSpPr>
            <p:nvPr/>
          </p:nvSpPr>
          <p:spPr bwMode="hidden">
            <a:xfrm>
              <a:off x="3673" y="3788"/>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4" name="Freeform 10"/>
            <p:cNvSpPr>
              <a:spLocks/>
            </p:cNvSpPr>
            <p:nvPr/>
          </p:nvSpPr>
          <p:spPr bwMode="hidden">
            <a:xfrm>
              <a:off x="54" y="3944"/>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5" name="Freeform 11"/>
            <p:cNvSpPr>
              <a:spLocks/>
            </p:cNvSpPr>
            <p:nvPr/>
          </p:nvSpPr>
          <p:spPr bwMode="hidden">
            <a:xfrm>
              <a:off x="2124" y="4016"/>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6" name="Freeform 12"/>
            <p:cNvSpPr>
              <a:spLocks/>
            </p:cNvSpPr>
            <p:nvPr/>
          </p:nvSpPr>
          <p:spPr bwMode="hidden">
            <a:xfrm>
              <a:off x="4381" y="3842"/>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7" name="Freeform 13"/>
            <p:cNvSpPr>
              <a:spLocks/>
            </p:cNvSpPr>
            <p:nvPr/>
          </p:nvSpPr>
          <p:spPr bwMode="hidden">
            <a:xfrm>
              <a:off x="5057" y="3124"/>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8" name="Freeform 14"/>
            <p:cNvSpPr>
              <a:spLocks/>
            </p:cNvSpPr>
            <p:nvPr/>
          </p:nvSpPr>
          <p:spPr bwMode="hidden">
            <a:xfrm>
              <a:off x="27"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59" name="Freeform 15"/>
            <p:cNvSpPr>
              <a:spLocks/>
            </p:cNvSpPr>
            <p:nvPr/>
          </p:nvSpPr>
          <p:spPr bwMode="hidden">
            <a:xfrm>
              <a:off x="5057" y="3022"/>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0" name="Freeform 16"/>
            <p:cNvSpPr>
              <a:spLocks/>
            </p:cNvSpPr>
            <p:nvPr/>
          </p:nvSpPr>
          <p:spPr bwMode="hidden">
            <a:xfrm>
              <a:off x="27"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1" name="Freeform 17"/>
            <p:cNvSpPr>
              <a:spLocks/>
            </p:cNvSpPr>
            <p:nvPr/>
          </p:nvSpPr>
          <p:spPr bwMode="hidden">
            <a:xfrm>
              <a:off x="2348"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2" name="Freeform 18"/>
            <p:cNvSpPr>
              <a:spLocks/>
            </p:cNvSpPr>
            <p:nvPr/>
          </p:nvSpPr>
          <p:spPr bwMode="hidden">
            <a:xfrm>
              <a:off x="5489"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3" name="Freeform 19"/>
            <p:cNvSpPr>
              <a:spLocks/>
            </p:cNvSpPr>
            <p:nvPr/>
          </p:nvSpPr>
          <p:spPr bwMode="hidden">
            <a:xfrm>
              <a:off x="5531"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4" name="Freeform 20"/>
            <p:cNvSpPr>
              <a:spLocks/>
            </p:cNvSpPr>
            <p:nvPr/>
          </p:nvSpPr>
          <p:spPr bwMode="hidden">
            <a:xfrm>
              <a:off x="2508" y="-27"/>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5" name="Freeform 21"/>
            <p:cNvSpPr>
              <a:spLocks/>
            </p:cNvSpPr>
            <p:nvPr/>
          </p:nvSpPr>
          <p:spPr bwMode="hidden">
            <a:xfrm>
              <a:off x="5653" y="2507"/>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6" name="Freeform 22"/>
            <p:cNvSpPr>
              <a:spLocks/>
            </p:cNvSpPr>
            <p:nvPr/>
          </p:nvSpPr>
          <p:spPr bwMode="hidden">
            <a:xfrm>
              <a:off x="3139" y="-27"/>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7" name="Freeform 23"/>
            <p:cNvSpPr>
              <a:spLocks/>
            </p:cNvSpPr>
            <p:nvPr/>
          </p:nvSpPr>
          <p:spPr bwMode="hidden">
            <a:xfrm>
              <a:off x="3515" y="-27"/>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solidFill>
              <a:srgbClr val="00004C">
                <a:alpha val="13000"/>
              </a:srgbClr>
            </a:solidFill>
            <a:ln w="9525" cap="flat" cmpd="sng">
              <a:noFill/>
              <a:prstDash val="solid"/>
              <a:round/>
              <a:headEnd type="none" w="med" len="med"/>
              <a:tailEnd type="none" w="med" len="med"/>
            </a:ln>
            <a:effectLst/>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8" name="Freeform 24"/>
            <p:cNvSpPr>
              <a:spLocks/>
            </p:cNvSpPr>
            <p:nvPr/>
          </p:nvSpPr>
          <p:spPr bwMode="hidden">
            <a:xfrm>
              <a:off x="5701" y="2447"/>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69" name="Freeform 25"/>
            <p:cNvSpPr>
              <a:spLocks/>
            </p:cNvSpPr>
            <p:nvPr/>
          </p:nvSpPr>
          <p:spPr bwMode="hidden">
            <a:xfrm>
              <a:off x="5657" y="823"/>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0" name="Freeform 26"/>
            <p:cNvSpPr>
              <a:spLocks/>
            </p:cNvSpPr>
            <p:nvPr/>
          </p:nvSpPr>
          <p:spPr bwMode="hidden">
            <a:xfrm>
              <a:off x="5161" y="-27"/>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1" name="Freeform 27"/>
            <p:cNvSpPr>
              <a:spLocks/>
            </p:cNvSpPr>
            <p:nvPr/>
          </p:nvSpPr>
          <p:spPr bwMode="hidden">
            <a:xfrm>
              <a:off x="5465" y="-27"/>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2" name="Freeform 28"/>
            <p:cNvSpPr>
              <a:spLocks/>
            </p:cNvSpPr>
            <p:nvPr/>
          </p:nvSpPr>
          <p:spPr bwMode="hidden">
            <a:xfrm>
              <a:off x="5725"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3" name="Freeform 29"/>
            <p:cNvSpPr>
              <a:spLocks/>
            </p:cNvSpPr>
            <p:nvPr/>
          </p:nvSpPr>
          <p:spPr bwMode="hidden">
            <a:xfrm>
              <a:off x="29" y="1574"/>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4" name="Freeform 30"/>
            <p:cNvSpPr>
              <a:spLocks/>
            </p:cNvSpPr>
            <p:nvPr/>
          </p:nvSpPr>
          <p:spPr bwMode="hidden">
            <a:xfrm>
              <a:off x="5781" y="3456"/>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5" name="Freeform 31"/>
            <p:cNvSpPr>
              <a:spLocks/>
            </p:cNvSpPr>
            <p:nvPr/>
          </p:nvSpPr>
          <p:spPr bwMode="hidden">
            <a:xfrm>
              <a:off x="29"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6" name="Freeform 32"/>
            <p:cNvSpPr>
              <a:spLocks/>
            </p:cNvSpPr>
            <p:nvPr/>
          </p:nvSpPr>
          <p:spPr bwMode="hidden">
            <a:xfrm>
              <a:off x="29" y="3150"/>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7" name="Freeform 33"/>
            <p:cNvSpPr>
              <a:spLocks/>
            </p:cNvSpPr>
            <p:nvPr/>
          </p:nvSpPr>
          <p:spPr bwMode="hidden">
            <a:xfrm>
              <a:off x="1324"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8" name="Freeform 34"/>
            <p:cNvSpPr>
              <a:spLocks/>
            </p:cNvSpPr>
            <p:nvPr/>
          </p:nvSpPr>
          <p:spPr bwMode="hidden">
            <a:xfrm>
              <a:off x="3375" y="-27"/>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79" name="Freeform 35"/>
            <p:cNvSpPr>
              <a:spLocks/>
            </p:cNvSpPr>
            <p:nvPr/>
          </p:nvSpPr>
          <p:spPr bwMode="hidden">
            <a:xfrm>
              <a:off x="3977" y="-27"/>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0" name="Freeform 36"/>
            <p:cNvSpPr>
              <a:spLocks/>
            </p:cNvSpPr>
            <p:nvPr/>
          </p:nvSpPr>
          <p:spPr bwMode="hidden">
            <a:xfrm>
              <a:off x="4573" y="-27"/>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1" name="Freeform 37"/>
            <p:cNvSpPr>
              <a:spLocks/>
            </p:cNvSpPr>
            <p:nvPr/>
          </p:nvSpPr>
          <p:spPr bwMode="hidden">
            <a:xfrm>
              <a:off x="4721" y="-27"/>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2" name="Freeform 38"/>
            <p:cNvSpPr>
              <a:spLocks/>
            </p:cNvSpPr>
            <p:nvPr/>
          </p:nvSpPr>
          <p:spPr bwMode="hidden">
            <a:xfrm>
              <a:off x="5035"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grpSp>
          <p:nvGrpSpPr>
            <p:cNvPr id="3" name="Group 39"/>
            <p:cNvGrpSpPr>
              <a:grpSpLocks/>
            </p:cNvGrpSpPr>
            <p:nvPr userDrawn="1"/>
          </p:nvGrpSpPr>
          <p:grpSpPr bwMode="auto">
            <a:xfrm>
              <a:off x="0" y="1632"/>
              <a:ext cx="5758" cy="1858"/>
              <a:chOff x="0" y="1632"/>
              <a:chExt cx="5758" cy="1858"/>
            </a:xfrm>
          </p:grpSpPr>
          <p:sp>
            <p:nvSpPr>
              <p:cNvPr id="1695784" name="Freeform 40"/>
              <p:cNvSpPr>
                <a:spLocks/>
              </p:cNvSpPr>
              <p:nvPr/>
            </p:nvSpPr>
            <p:spPr bwMode="hidden">
              <a:xfrm>
                <a:off x="27"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5" name="Freeform 41"/>
              <p:cNvSpPr>
                <a:spLocks/>
              </p:cNvSpPr>
              <p:nvPr/>
            </p:nvSpPr>
            <p:spPr bwMode="hidden">
              <a:xfrm>
                <a:off x="3700"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solidFill>
                <a:srgbClr val="00004C">
                  <a:alpha val="13000"/>
                </a:srgbClr>
              </a:solidFill>
              <a:ln w="9525">
                <a:noFill/>
                <a:round/>
                <a:headEnd/>
                <a:tailEnd/>
              </a:ln>
            </p:spPr>
            <p:txBody>
              <a:bodyP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grpSp>
      </p:grpSp>
      <p:sp>
        <p:nvSpPr>
          <p:cNvPr id="19459" name="Rectangle 42"/>
          <p:cNvSpPr>
            <a:spLocks noGrp="1" noChangeArrowheads="1"/>
          </p:cNvSpPr>
          <p:nvPr>
            <p:ph type="body" idx="1"/>
          </p:nvPr>
        </p:nvSpPr>
        <p:spPr bwMode="auto">
          <a:xfrm>
            <a:off x="514350" y="1555750"/>
            <a:ext cx="8015288" cy="470376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19460" name="Rectangle 43"/>
          <p:cNvSpPr>
            <a:spLocks noGrp="1" noChangeArrowheads="1"/>
          </p:cNvSpPr>
          <p:nvPr>
            <p:ph type="title"/>
          </p:nvPr>
        </p:nvSpPr>
        <p:spPr bwMode="auto">
          <a:xfrm>
            <a:off x="246063" y="158750"/>
            <a:ext cx="84026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95788" name="Rectangle 44"/>
          <p:cNvSpPr>
            <a:spLocks noChangeArrowheads="1"/>
          </p:cNvSpPr>
          <p:nvPr userDrawn="1"/>
        </p:nvSpPr>
        <p:spPr bwMode="auto">
          <a:xfrm rot="10800000">
            <a:off x="234950" y="1309688"/>
            <a:ext cx="8693150" cy="47625"/>
          </a:xfrm>
          <a:prstGeom prst="rect">
            <a:avLst/>
          </a:prstGeom>
          <a:gradFill rotWithShape="1">
            <a:gsLst>
              <a:gs pos="0">
                <a:schemeClr val="bg1">
                  <a:alpha val="35001"/>
                </a:schemeClr>
              </a:gs>
              <a:gs pos="100000">
                <a:srgbClr val="33CCFF"/>
              </a:gs>
            </a:gsLst>
            <a:lin ang="0" scaled="1"/>
          </a:gradFill>
          <a:ln w="9525">
            <a:noFill/>
            <a:miter lim="800000"/>
            <a:headEnd/>
            <a:tailEnd/>
          </a:ln>
          <a:effectLst/>
        </p:spPr>
        <p:txBody>
          <a:bodyPr wrap="none" lIns="90488" tIns="44450" rIns="90488" bIns="44450" anchor="ctr"/>
          <a:lstStyle/>
          <a:p>
            <a:pPr fontAlgn="base">
              <a:spcBef>
                <a:spcPct val="20000"/>
              </a:spcBef>
              <a:spcAft>
                <a:spcPct val="0"/>
              </a:spcAft>
              <a:buFontTx/>
              <a:buChar char="•"/>
              <a:defRPr/>
            </a:pPr>
            <a:endParaRPr lang="en-US" sz="1000">
              <a:solidFill>
                <a:srgbClr val="FFFFFF"/>
              </a:solidFill>
              <a:latin typeface="Calibri"/>
              <a:ea typeface="ＭＳ Ｐゴシック" pitchFamily="34" charset="-128"/>
              <a:cs typeface="Arial"/>
            </a:endParaRPr>
          </a:p>
        </p:txBody>
      </p:sp>
      <p:sp>
        <p:nvSpPr>
          <p:cNvPr id="1695789" name="Rectangle 45"/>
          <p:cNvSpPr>
            <a:spLocks noGrp="1" noChangeArrowheads="1"/>
          </p:cNvSpPr>
          <p:nvPr>
            <p:ph type="sldNum" sz="quarter" idx="4"/>
          </p:nvPr>
        </p:nvSpPr>
        <p:spPr bwMode="auto">
          <a:xfrm>
            <a:off x="8466138" y="6276975"/>
            <a:ext cx="550862"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FFFF00"/>
                </a:solidFill>
                <a:latin typeface="Arial" pitchFamily="34" charset="0"/>
                <a:ea typeface="ＭＳ Ｐゴシック" pitchFamily="34" charset="-128"/>
                <a:cs typeface="+mn-cs"/>
              </a:defRPr>
            </a:lvl1pPr>
          </a:lstStyle>
          <a:p>
            <a:pPr fontAlgn="base">
              <a:spcAft>
                <a:spcPct val="0"/>
              </a:spcAft>
              <a:defRPr/>
            </a:pPr>
            <a:fld id="{85302AB4-9D46-41FB-9002-9E1E289FD54F}" type="slidenum">
              <a:rPr lang="en-US">
                <a:cs typeface="Arial"/>
              </a:rPr>
              <a:pPr fontAlgn="base">
                <a:spcAft>
                  <a:spcPct val="0"/>
                </a:spcAft>
                <a:defRPr/>
              </a:pPr>
              <a:t>‹Nr.›</a:t>
            </a:fld>
            <a:endParaRPr lang="en-US">
              <a:cs typeface="Arial"/>
            </a:endParaRPr>
          </a:p>
        </p:txBody>
      </p:sp>
    </p:spTree>
    <p:extLst>
      <p:ext uri="{BB962C8B-B14F-4D97-AF65-F5344CB8AC3E}">
        <p14:creationId xmlns:p14="http://schemas.microsoft.com/office/powerpoint/2010/main" val="102858108"/>
      </p:ext>
    </p:extLst>
  </p:cSld>
  <p:clrMap bg1="dk2" tx1="lt1" bg2="dk1" tx2="lt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hf hdr="0" ftr="0" dt="0"/>
  <p:txStyles>
    <p:titleStyle>
      <a:lvl1pPr algn="ctr" rtl="0" eaLnBrk="0" fontAlgn="base" hangingPunct="0">
        <a:lnSpc>
          <a:spcPct val="90000"/>
        </a:lnSpc>
        <a:spcBef>
          <a:spcPct val="0"/>
        </a:spcBef>
        <a:spcAft>
          <a:spcPct val="0"/>
        </a:spcAft>
        <a:defRPr sz="3200" b="1">
          <a:solidFill>
            <a:schemeClr val="tx2"/>
          </a:solidFill>
          <a:latin typeface="+mj-lt"/>
          <a:ea typeface="+mj-ea"/>
          <a:cs typeface="+mj-cs"/>
        </a:defRPr>
      </a:lvl1pPr>
      <a:lvl2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2pPr>
      <a:lvl3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3pPr>
      <a:lvl4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4pPr>
      <a:lvl5pPr algn="ctr" rtl="0" eaLnBrk="0" fontAlgn="base" hangingPunct="0">
        <a:lnSpc>
          <a:spcPct val="90000"/>
        </a:lnSpc>
        <a:spcBef>
          <a:spcPct val="0"/>
        </a:spcBef>
        <a:spcAft>
          <a:spcPct val="0"/>
        </a:spcAft>
        <a:defRPr sz="3200" b="1">
          <a:solidFill>
            <a:schemeClr val="tx2"/>
          </a:solidFill>
          <a:latin typeface="Calibri" pitchFamily="34" charset="0"/>
          <a:cs typeface="Arial" pitchFamily="34" charset="0"/>
        </a:defRPr>
      </a:lvl5pPr>
      <a:lvl6pPr marL="457200" algn="ctr" rtl="0" fontAlgn="base">
        <a:lnSpc>
          <a:spcPct val="90000"/>
        </a:lnSpc>
        <a:spcBef>
          <a:spcPct val="0"/>
        </a:spcBef>
        <a:spcAft>
          <a:spcPct val="0"/>
        </a:spcAft>
        <a:defRPr sz="3200" b="1">
          <a:solidFill>
            <a:schemeClr val="tx2"/>
          </a:solidFill>
          <a:latin typeface="Calibri" pitchFamily="34" charset="0"/>
          <a:cs typeface="Arial" pitchFamily="34" charset="0"/>
        </a:defRPr>
      </a:lvl6pPr>
      <a:lvl7pPr marL="914400" algn="ctr" rtl="0" fontAlgn="base">
        <a:lnSpc>
          <a:spcPct val="90000"/>
        </a:lnSpc>
        <a:spcBef>
          <a:spcPct val="0"/>
        </a:spcBef>
        <a:spcAft>
          <a:spcPct val="0"/>
        </a:spcAft>
        <a:defRPr sz="3200" b="1">
          <a:solidFill>
            <a:schemeClr val="tx2"/>
          </a:solidFill>
          <a:latin typeface="Calibri" pitchFamily="34" charset="0"/>
          <a:cs typeface="Arial" pitchFamily="34" charset="0"/>
        </a:defRPr>
      </a:lvl7pPr>
      <a:lvl8pPr marL="1371600" algn="ctr" rtl="0" fontAlgn="base">
        <a:lnSpc>
          <a:spcPct val="90000"/>
        </a:lnSpc>
        <a:spcBef>
          <a:spcPct val="0"/>
        </a:spcBef>
        <a:spcAft>
          <a:spcPct val="0"/>
        </a:spcAft>
        <a:defRPr sz="3200" b="1">
          <a:solidFill>
            <a:schemeClr val="tx2"/>
          </a:solidFill>
          <a:latin typeface="Calibri" pitchFamily="34" charset="0"/>
          <a:cs typeface="Arial" pitchFamily="34" charset="0"/>
        </a:defRPr>
      </a:lvl8pPr>
      <a:lvl9pPr marL="1828800" algn="ctr" rtl="0" fontAlgn="base">
        <a:lnSpc>
          <a:spcPct val="90000"/>
        </a:lnSpc>
        <a:spcBef>
          <a:spcPct val="0"/>
        </a:spcBef>
        <a:spcAft>
          <a:spcPct val="0"/>
        </a:spcAft>
        <a:defRPr sz="3200" b="1">
          <a:solidFill>
            <a:schemeClr val="tx2"/>
          </a:solidFill>
          <a:latin typeface="Calibri" pitchFamily="34" charset="0"/>
          <a:cs typeface="Arial" pitchFamily="34" charset="0"/>
        </a:defRPr>
      </a:lvl9pPr>
    </p:titleStyle>
    <p:bodyStyle>
      <a:lvl1pPr marL="280988" indent="-280988" algn="l" rtl="0" eaLnBrk="0" fontAlgn="base" hangingPunct="0">
        <a:lnSpc>
          <a:spcPct val="90000"/>
        </a:lnSpc>
        <a:spcBef>
          <a:spcPct val="50000"/>
        </a:spcBef>
        <a:spcAft>
          <a:spcPct val="0"/>
        </a:spcAft>
        <a:buClr>
          <a:srgbClr val="FFFF00"/>
        </a:buClr>
        <a:buChar char="•"/>
        <a:defRPr sz="2800">
          <a:solidFill>
            <a:schemeClr val="tx1"/>
          </a:solidFill>
          <a:latin typeface="+mn-lt"/>
          <a:ea typeface="+mn-ea"/>
          <a:cs typeface="+mn-cs"/>
        </a:defRPr>
      </a:lvl1pPr>
      <a:lvl2pPr marL="742950" indent="-347663" algn="l" rtl="0" eaLnBrk="0" fontAlgn="base" hangingPunct="0">
        <a:lnSpc>
          <a:spcPct val="90000"/>
        </a:lnSpc>
        <a:spcBef>
          <a:spcPct val="25000"/>
        </a:spcBef>
        <a:spcAft>
          <a:spcPct val="0"/>
        </a:spcAft>
        <a:buClr>
          <a:srgbClr val="33CCFF"/>
        </a:buClr>
        <a:buFont typeface="Arial" pitchFamily="34" charset="0"/>
        <a:buChar char="–"/>
        <a:defRPr sz="2600">
          <a:solidFill>
            <a:schemeClr val="tx1"/>
          </a:solidFill>
          <a:latin typeface="+mn-lt"/>
          <a:cs typeface="+mn-cs"/>
        </a:defRPr>
      </a:lvl2pPr>
      <a:lvl3pPr marL="1160463" indent="-252413" algn="l" rtl="0" eaLnBrk="0" fontAlgn="base" hangingPunct="0">
        <a:lnSpc>
          <a:spcPct val="90000"/>
        </a:lnSpc>
        <a:spcBef>
          <a:spcPct val="25000"/>
        </a:spcBef>
        <a:spcAft>
          <a:spcPct val="0"/>
        </a:spcAft>
        <a:buClr>
          <a:schemeClr val="tx1"/>
        </a:buClr>
        <a:buChar char="•"/>
        <a:defRPr sz="2200">
          <a:solidFill>
            <a:schemeClr val="tx1"/>
          </a:solidFill>
          <a:latin typeface="+mn-lt"/>
          <a:cs typeface="+mn-cs"/>
        </a:defRPr>
      </a:lvl3pPr>
      <a:lvl4pPr marL="1527175" indent="-228600" algn="l" rtl="0" eaLnBrk="0" fontAlgn="base" hangingPunct="0">
        <a:lnSpc>
          <a:spcPct val="90000"/>
        </a:lnSpc>
        <a:spcBef>
          <a:spcPct val="25000"/>
        </a:spcBef>
        <a:spcAft>
          <a:spcPct val="0"/>
        </a:spcAft>
        <a:buClr>
          <a:schemeClr val="tx1"/>
        </a:buClr>
        <a:buChar char="•"/>
        <a:defRPr sz="2200">
          <a:solidFill>
            <a:schemeClr val="tx1"/>
          </a:solidFill>
          <a:latin typeface="+mn-lt"/>
          <a:cs typeface="+mn-cs"/>
        </a:defRPr>
      </a:lvl4pPr>
      <a:lvl5pPr marL="2057400" indent="-228600" algn="l" rtl="0" eaLnBrk="0" fontAlgn="base" hangingPunct="0">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5pPr>
      <a:lvl6pPr marL="25146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6pPr>
      <a:lvl7pPr marL="29718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7pPr>
      <a:lvl8pPr marL="34290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8pPr>
      <a:lvl9pPr marL="3886200" indent="-228600" algn="l" rtl="0" fontAlgn="base">
        <a:spcBef>
          <a:spcPct val="15000"/>
        </a:spcBef>
        <a:spcAft>
          <a:spcPct val="15000"/>
        </a:spcAft>
        <a:buClr>
          <a:schemeClr val="accent1"/>
        </a:buClr>
        <a:buFont typeface="Wingdings 2" pitchFamily="18" charset="2"/>
        <a:buChar char="¡"/>
        <a:defRPr sz="2000" b="1">
          <a:solidFill>
            <a:schemeClr val="tx1"/>
          </a:solidFill>
          <a:latin typeface="Arial" pitchFamily="34" charset="0"/>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6425" cy="14335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ltLang="en-US" smtClean="0"/>
              <a:t>Pulse para editar el formato del texto de título</a:t>
            </a:r>
          </a:p>
        </p:txBody>
      </p:sp>
      <p:sp>
        <p:nvSpPr>
          <p:cNvPr id="1027" name="Rectangle 2"/>
          <p:cNvSpPr>
            <a:spLocks noGrp="1" noChangeArrowheads="1"/>
          </p:cNvSpPr>
          <p:nvPr>
            <p:ph type="body" idx="1"/>
          </p:nvPr>
        </p:nvSpPr>
        <p:spPr bwMode="auto">
          <a:xfrm>
            <a:off x="457200" y="1600200"/>
            <a:ext cx="8226425" cy="4522788"/>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ltLang="en-US" smtClean="0"/>
              <a:t>Pulse para editar los formatos del texto del esquema</a:t>
            </a:r>
          </a:p>
          <a:p>
            <a:pPr lvl="1"/>
            <a:r>
              <a:rPr lang="en-GB" altLang="en-US" smtClean="0"/>
              <a:t>Segundo nivel del esquema</a:t>
            </a:r>
          </a:p>
          <a:p>
            <a:pPr lvl="2"/>
            <a:r>
              <a:rPr lang="en-GB" altLang="en-US" smtClean="0"/>
              <a:t>Tercer nivel del esquema</a:t>
            </a:r>
          </a:p>
          <a:p>
            <a:pPr lvl="3"/>
            <a:r>
              <a:rPr lang="en-GB" altLang="en-US" smtClean="0"/>
              <a:t>Cuarto nivel del esquema</a:t>
            </a:r>
          </a:p>
          <a:p>
            <a:pPr lvl="4"/>
            <a:r>
              <a:rPr lang="en-GB" altLang="en-US" smtClean="0"/>
              <a:t>Quinto nivel del esquema</a:t>
            </a:r>
          </a:p>
          <a:p>
            <a:pPr lvl="4"/>
            <a:r>
              <a:rPr lang="en-GB" altLang="en-US" smtClean="0"/>
              <a:t>Sexto nivel del esquema</a:t>
            </a:r>
          </a:p>
          <a:p>
            <a:pPr lvl="4"/>
            <a:r>
              <a:rPr lang="en-GB" altLang="en-US" smtClean="0"/>
              <a:t>Séptimo nivel del esquema</a:t>
            </a:r>
          </a:p>
          <a:p>
            <a:pPr lvl="4"/>
            <a:r>
              <a:rPr lang="en-GB" altLang="en-US" smtClean="0"/>
              <a:t>Octavo nivel del esquema</a:t>
            </a:r>
          </a:p>
          <a:p>
            <a:pPr lvl="4"/>
            <a:r>
              <a:rPr lang="en-GB" altLang="en-US" smtClean="0"/>
              <a:t>Noveno nivel del esquema</a:t>
            </a:r>
          </a:p>
        </p:txBody>
      </p:sp>
      <p:sp>
        <p:nvSpPr>
          <p:cNvPr id="1028" name="Text Box 3"/>
          <p:cNvSpPr txBox="1">
            <a:spLocks noChangeArrowheads="1"/>
          </p:cNvSpPr>
          <p:nvPr/>
        </p:nvSpPr>
        <p:spPr bwMode="auto">
          <a:xfrm>
            <a:off x="457200" y="6353175"/>
            <a:ext cx="2132013" cy="368300"/>
          </a:xfrm>
          <a:prstGeom prst="rect">
            <a:avLst/>
          </a:prstGeom>
          <a:noFill/>
          <a:ln w="9525">
            <a:noFill/>
            <a:miter lim="800000"/>
            <a:headEnd/>
            <a:tailEnd/>
          </a:ln>
        </p:spPr>
        <p:txBody>
          <a:bodyPr wrap="none" anchor="ctr"/>
          <a:lstStyle/>
          <a:p>
            <a:pPr defTabSz="449263" fontAlgn="base">
              <a:spcBef>
                <a:spcPct val="0"/>
              </a:spcBef>
              <a:spcAft>
                <a:spcPct val="0"/>
              </a:spcAft>
              <a:buClr>
                <a:srgbClr val="000000"/>
              </a:buClr>
              <a:buSzPct val="100000"/>
              <a:buFont typeface="Times New Roman" pitchFamily="18" charset="0"/>
              <a:buNone/>
            </a:pPr>
            <a:endParaRPr lang="es-ES" altLang="en-US">
              <a:solidFill>
                <a:srgbClr val="FFFFFF"/>
              </a:solidFill>
              <a:latin typeface="Arial" pitchFamily="34" charset="0"/>
              <a:ea typeface="ＭＳ Ｐゴシック" pitchFamily="34" charset="-128"/>
            </a:endParaRPr>
          </a:p>
        </p:txBody>
      </p:sp>
      <p:sp>
        <p:nvSpPr>
          <p:cNvPr id="1029" name="Text Box 4"/>
          <p:cNvSpPr txBox="1">
            <a:spLocks noChangeArrowheads="1"/>
          </p:cNvSpPr>
          <p:nvPr/>
        </p:nvSpPr>
        <p:spPr bwMode="auto">
          <a:xfrm>
            <a:off x="3124200" y="6354763"/>
            <a:ext cx="2895600" cy="368300"/>
          </a:xfrm>
          <a:prstGeom prst="rect">
            <a:avLst/>
          </a:prstGeom>
          <a:noFill/>
          <a:ln w="9525">
            <a:noFill/>
            <a:miter lim="800000"/>
            <a:headEnd/>
            <a:tailEnd/>
          </a:ln>
        </p:spPr>
        <p:txBody>
          <a:bodyPr wrap="none" anchor="ctr"/>
          <a:lstStyle/>
          <a:p>
            <a:pPr defTabSz="449263" fontAlgn="base">
              <a:spcBef>
                <a:spcPct val="0"/>
              </a:spcBef>
              <a:spcAft>
                <a:spcPct val="0"/>
              </a:spcAft>
              <a:buClr>
                <a:srgbClr val="000000"/>
              </a:buClr>
              <a:buSzPct val="100000"/>
              <a:buFont typeface="Times New Roman" pitchFamily="18" charset="0"/>
              <a:buNone/>
            </a:pPr>
            <a:endParaRPr lang="es-ES" altLang="en-US">
              <a:solidFill>
                <a:srgbClr val="FFFFFF"/>
              </a:solidFill>
              <a:latin typeface="Arial" pitchFamily="34" charset="0"/>
              <a:ea typeface="ＭＳ Ｐゴシック" pitchFamily="34" charset="-128"/>
            </a:endParaRPr>
          </a:p>
        </p:txBody>
      </p:sp>
      <p:sp>
        <p:nvSpPr>
          <p:cNvPr id="2" name="Rectangle 5"/>
          <p:cNvSpPr>
            <a:spLocks noGrp="1" noChangeArrowheads="1"/>
          </p:cNvSpPr>
          <p:nvPr>
            <p:ph type="sldNum"/>
          </p:nvPr>
        </p:nvSpPr>
        <p:spPr bwMode="auto">
          <a:xfrm>
            <a:off x="6553200" y="6353175"/>
            <a:ext cx="2130425" cy="366713"/>
          </a:xfrm>
          <a:prstGeom prst="rect">
            <a:avLst/>
          </a:prstGeom>
          <a:noFill/>
          <a:ln>
            <a:noFill/>
          </a:ln>
          <a:effectLst/>
          <a:extLst/>
        </p:spPr>
        <p:txBody>
          <a:bodyPr vert="horz" wrap="square" lIns="90000" tIns="46800" rIns="90000" bIns="46800" numCol="1" anchor="ctr" anchorCtr="0" compatLnSpc="1">
            <a:prstTxWarp prst="textNoShape">
              <a:avLst/>
            </a:prstTxWarp>
          </a:bodyPr>
          <a:lstStyle>
            <a:lvl1pPr>
              <a:buSzPct val="100000"/>
              <a:defRPr smtClean="0">
                <a:solidFill>
                  <a:srgbClr val="000000"/>
                </a:solidFill>
                <a:ea typeface="Microsoft YaHei" pitchFamily="34" charset="-122"/>
              </a:defRPr>
            </a:lvl1pPr>
          </a:lstStyle>
          <a:p>
            <a:pPr defTabSz="449263" fontAlgn="base">
              <a:spcBef>
                <a:spcPct val="0"/>
              </a:spcBef>
              <a:spcAft>
                <a:spcPct val="0"/>
              </a:spcAft>
              <a:defRPr/>
            </a:pPr>
            <a:fld id="{0C1E017C-54AC-48C7-8C12-FC41B525F1BA}" type="slidenum">
              <a:rPr lang="es-ES" altLang="en-US">
                <a:latin typeface="Arial" pitchFamily="34" charset="0"/>
              </a:rPr>
              <a:pPr defTabSz="449263" fontAlgn="base">
                <a:spcBef>
                  <a:spcPct val="0"/>
                </a:spcBef>
                <a:spcAft>
                  <a:spcPct val="0"/>
                </a:spcAft>
                <a:defRPr/>
              </a:pPr>
              <a:t>‹Nr.›</a:t>
            </a:fld>
            <a:endParaRPr lang="es-ES" altLang="en-US">
              <a:latin typeface="Arial" pitchFamily="34" charset="0"/>
            </a:endParaRPr>
          </a:p>
        </p:txBody>
      </p:sp>
    </p:spTree>
    <p:extLst>
      <p:ext uri="{BB962C8B-B14F-4D97-AF65-F5344CB8AC3E}">
        <p14:creationId xmlns:p14="http://schemas.microsoft.com/office/powerpoint/2010/main" val="2703127291"/>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ＭＳ Ｐゴシック" charset="0"/>
          <a:cs typeface="Microsoft YaHei" charset="0"/>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ＭＳ Ｐゴシック" charset="0"/>
          <a:cs typeface="Microsoft YaHei"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ＭＳ Ｐゴシック" charset="0"/>
          <a:cs typeface="Microsoft YaHei"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ＭＳ Ｐゴシック" charset="0"/>
          <a:cs typeface="Microsoft YaHei"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ＭＳ Ｐゴシック" charset="0"/>
          <a:cs typeface="Microsoft YaHei"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pitchFamily="32"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pitchFamily="32"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pitchFamily="32"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pitchFamily="32"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ＭＳ Ｐゴシック" charset="0"/>
          <a:cs typeface="Microsoft YaHei" charset="0"/>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icrosoft YaHei" charset="0"/>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icrosoft YaHei" charset="0"/>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icrosoft YaHei" charset="0"/>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icrosoft YaHei" charset="0"/>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mn-cs"/>
              </a:defRPr>
            </a:lvl1pPr>
          </a:lstStyle>
          <a:p>
            <a:pPr defTabSz="457200" fontAlgn="base">
              <a:spcBef>
                <a:spcPct val="0"/>
              </a:spcBef>
              <a:spcAft>
                <a:spcPct val="0"/>
              </a:spcAft>
              <a:defRPr/>
            </a:pPr>
            <a:fld id="{027F47FB-5FC4-489C-A466-F8CBBF365764}" type="datetimeFigureOut">
              <a:rPr lang="en-GB"/>
              <a:pPr defTabSz="457200" fontAlgn="base">
                <a:spcBef>
                  <a:spcPct val="0"/>
                </a:spcBef>
                <a:spcAft>
                  <a:spcPct val="0"/>
                </a:spcAft>
                <a:defRPr/>
              </a:pPr>
              <a:t>26/11/16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mn-cs"/>
              </a:defRPr>
            </a:lvl1pPr>
          </a:lstStyle>
          <a:p>
            <a:pPr defTabSz="457200"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mn-cs"/>
              </a:defRPr>
            </a:lvl1pPr>
          </a:lstStyle>
          <a:p>
            <a:pPr defTabSz="457200" fontAlgn="base">
              <a:spcBef>
                <a:spcPct val="0"/>
              </a:spcBef>
              <a:spcAft>
                <a:spcPct val="0"/>
              </a:spcAft>
              <a:defRPr/>
            </a:pPr>
            <a:fld id="{82AC9940-0069-40DC-B3FC-141E2B25432A}" type="slidenum">
              <a:rPr lang="en-GB"/>
              <a:pPr defTabSz="457200" fontAlgn="base">
                <a:spcBef>
                  <a:spcPct val="0"/>
                </a:spcBef>
                <a:spcAft>
                  <a:spcPct val="0"/>
                </a:spcAft>
                <a:defRPr/>
              </a:pPr>
              <a:t>‹Nr.›</a:t>
            </a:fld>
            <a:endParaRPr lang="en-GB"/>
          </a:p>
        </p:txBody>
      </p:sp>
    </p:spTree>
    <p:extLst>
      <p:ext uri="{BB962C8B-B14F-4D97-AF65-F5344CB8AC3E}">
        <p14:creationId xmlns:p14="http://schemas.microsoft.com/office/powerpoint/2010/main" val="1589051045"/>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000">
          <a:solidFill>
            <a:schemeClr val="tx1"/>
          </a:solidFill>
          <a:latin typeface="Calibri" pitchFamily="34" charset="0"/>
        </a:defRPr>
      </a:lvl6pPr>
      <a:lvl7pPr marL="914400" algn="l" rtl="0" fontAlgn="base">
        <a:spcBef>
          <a:spcPct val="0"/>
        </a:spcBef>
        <a:spcAft>
          <a:spcPct val="0"/>
        </a:spcAft>
        <a:defRPr sz="4000">
          <a:solidFill>
            <a:schemeClr val="tx1"/>
          </a:solidFill>
          <a:latin typeface="Calibri" pitchFamily="34" charset="0"/>
        </a:defRPr>
      </a:lvl7pPr>
      <a:lvl8pPr marL="1371600" algn="l" rtl="0" fontAlgn="base">
        <a:spcBef>
          <a:spcPct val="0"/>
        </a:spcBef>
        <a:spcAft>
          <a:spcPct val="0"/>
        </a:spcAft>
        <a:defRPr sz="4000">
          <a:solidFill>
            <a:schemeClr val="tx1"/>
          </a:solidFill>
          <a:latin typeface="Calibri" pitchFamily="34" charset="0"/>
        </a:defRPr>
      </a:lvl8pPr>
      <a:lvl9pPr marL="1828800" algn="l" rtl="0" fontAlgn="base">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CB899783-4993-4177-9DC0-B9FD51084823}" type="slidenum">
              <a:rPr lang="es-ES"/>
              <a:pPr fontAlgn="base">
                <a:spcBef>
                  <a:spcPct val="0"/>
                </a:spcBef>
                <a:spcAft>
                  <a:spcPct val="0"/>
                </a:spcAft>
                <a:defRPr/>
              </a:pPr>
              <a:t>‹Nr.›</a:t>
            </a:fld>
            <a:endParaRPr lang="es-ES"/>
          </a:p>
        </p:txBody>
      </p:sp>
    </p:spTree>
    <p:extLst>
      <p:ext uri="{BB962C8B-B14F-4D97-AF65-F5344CB8AC3E}">
        <p14:creationId xmlns:p14="http://schemas.microsoft.com/office/powerpoint/2010/main" val="2930213857"/>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latin typeface="Calibri"/>
              </a:rPr>
              <a:pPr/>
              <a:t>26/11/16</a:t>
            </a:fld>
            <a:endParaRPr lang="es-ES">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latin typeface="Calibri"/>
              </a:rPr>
              <a:pPr/>
              <a:t>‹Nr.›</a:t>
            </a:fld>
            <a:endParaRPr lang="es-ES">
              <a:solidFill>
                <a:prstClr val="black">
                  <a:tint val="75000"/>
                </a:prstClr>
              </a:solidFill>
              <a:latin typeface="Calibri"/>
            </a:endParaRPr>
          </a:p>
        </p:txBody>
      </p:sp>
    </p:spTree>
    <p:extLst>
      <p:ext uri="{BB962C8B-B14F-4D97-AF65-F5344CB8AC3E}">
        <p14:creationId xmlns:p14="http://schemas.microsoft.com/office/powerpoint/2010/main" val="3149096112"/>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es-ES">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s-ES">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0FE79E7E-7C11-4104-A227-FF5F9E2A442F}" type="slidenum">
              <a:rPr lang="es-ES">
                <a:latin typeface="Arial"/>
                <a:cs typeface="Arial"/>
              </a:rPr>
              <a:pPr fontAlgn="base">
                <a:spcBef>
                  <a:spcPct val="0"/>
                </a:spcBef>
                <a:spcAft>
                  <a:spcPct val="0"/>
                </a:spcAft>
                <a:defRPr/>
              </a:pPr>
              <a:t>‹Nr.›</a:t>
            </a:fld>
            <a:endParaRPr lang="es-ES">
              <a:latin typeface="Arial"/>
              <a:cs typeface="Arial"/>
            </a:endParaRPr>
          </a:p>
        </p:txBody>
      </p:sp>
    </p:spTree>
    <p:extLst>
      <p:ext uri="{BB962C8B-B14F-4D97-AF65-F5344CB8AC3E}">
        <p14:creationId xmlns:p14="http://schemas.microsoft.com/office/powerpoint/2010/main" val="323938546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n 5" descr="Diapo 2.jp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Marcador de título 1"/>
          <p:cNvSpPr>
            <a:spLocks noGrp="1"/>
          </p:cNvSpPr>
          <p:nvPr>
            <p:ph type="title"/>
          </p:nvPr>
        </p:nvSpPr>
        <p:spPr bwMode="auto">
          <a:xfrm>
            <a:off x="457200" y="1600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Título</a:t>
            </a:r>
          </a:p>
        </p:txBody>
      </p:sp>
      <p:sp>
        <p:nvSpPr>
          <p:cNvPr id="1028" name="Marcador de texto 2"/>
          <p:cNvSpPr>
            <a:spLocks noGrp="1"/>
          </p:cNvSpPr>
          <p:nvPr>
            <p:ph type="body" idx="1"/>
          </p:nvPr>
        </p:nvSpPr>
        <p:spPr bwMode="auto">
          <a:xfrm>
            <a:off x="457200" y="2286000"/>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Texto</a:t>
            </a:r>
          </a:p>
        </p:txBody>
      </p:sp>
      <p:cxnSp>
        <p:nvCxnSpPr>
          <p:cNvPr id="9" name="Conector recto 8"/>
          <p:cNvCxnSpPr>
            <a:cxnSpLocks noChangeShapeType="1"/>
          </p:cNvCxnSpPr>
          <p:nvPr userDrawn="1"/>
        </p:nvCxnSpPr>
        <p:spPr bwMode="auto">
          <a:xfrm>
            <a:off x="457200" y="2057400"/>
            <a:ext cx="8229600" cy="1588"/>
          </a:xfrm>
          <a:prstGeom prst="line">
            <a:avLst/>
          </a:prstGeom>
          <a:noFill/>
          <a:ln w="25400">
            <a:solidFill>
              <a:srgbClr val="8E057C"/>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553046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Lst>
  <p:txStyles>
    <p:titleStyle>
      <a:lvl1pPr algn="l" defTabSz="457200" rtl="0" eaLnBrk="0" fontAlgn="base" hangingPunct="0">
        <a:spcBef>
          <a:spcPct val="0"/>
        </a:spcBef>
        <a:spcAft>
          <a:spcPct val="0"/>
        </a:spcAft>
        <a:defRPr sz="2200" b="1" kern="1200">
          <a:solidFill>
            <a:srgbClr val="8E057C"/>
          </a:solidFill>
          <a:latin typeface="Arial"/>
          <a:ea typeface="ＭＳ Ｐゴシック" charset="-128"/>
          <a:cs typeface="Arial"/>
        </a:defRPr>
      </a:lvl1pPr>
      <a:lvl2pPr algn="l" defTabSz="457200" rtl="0" eaLnBrk="0" fontAlgn="base" hangingPunct="0">
        <a:spcBef>
          <a:spcPct val="0"/>
        </a:spcBef>
        <a:spcAft>
          <a:spcPct val="0"/>
        </a:spcAft>
        <a:defRPr sz="2200" b="1">
          <a:solidFill>
            <a:srgbClr val="8E057C"/>
          </a:solidFill>
          <a:latin typeface="Arial" charset="0"/>
          <a:ea typeface="ＭＳ Ｐゴシック" charset="-128"/>
          <a:cs typeface="Arial" charset="0"/>
        </a:defRPr>
      </a:lvl2pPr>
      <a:lvl3pPr algn="l" defTabSz="457200" rtl="0" eaLnBrk="0" fontAlgn="base" hangingPunct="0">
        <a:spcBef>
          <a:spcPct val="0"/>
        </a:spcBef>
        <a:spcAft>
          <a:spcPct val="0"/>
        </a:spcAft>
        <a:defRPr sz="2200" b="1">
          <a:solidFill>
            <a:srgbClr val="8E057C"/>
          </a:solidFill>
          <a:latin typeface="Arial" charset="0"/>
          <a:ea typeface="ＭＳ Ｐゴシック" charset="-128"/>
          <a:cs typeface="Arial" charset="0"/>
        </a:defRPr>
      </a:lvl3pPr>
      <a:lvl4pPr algn="l" defTabSz="457200" rtl="0" eaLnBrk="0" fontAlgn="base" hangingPunct="0">
        <a:spcBef>
          <a:spcPct val="0"/>
        </a:spcBef>
        <a:spcAft>
          <a:spcPct val="0"/>
        </a:spcAft>
        <a:defRPr sz="2200" b="1">
          <a:solidFill>
            <a:srgbClr val="8E057C"/>
          </a:solidFill>
          <a:latin typeface="Arial" charset="0"/>
          <a:ea typeface="ＭＳ Ｐゴシック" charset="-128"/>
          <a:cs typeface="Arial" charset="0"/>
        </a:defRPr>
      </a:lvl4pPr>
      <a:lvl5pPr algn="l" defTabSz="457200" rtl="0" eaLnBrk="0" fontAlgn="base" hangingPunct="0">
        <a:spcBef>
          <a:spcPct val="0"/>
        </a:spcBef>
        <a:spcAft>
          <a:spcPct val="0"/>
        </a:spcAft>
        <a:defRPr sz="2200" b="1">
          <a:solidFill>
            <a:srgbClr val="8E057C"/>
          </a:solidFill>
          <a:latin typeface="Arial" charset="0"/>
          <a:ea typeface="ＭＳ Ｐゴシック" charset="-128"/>
          <a:cs typeface="Arial" charset="0"/>
        </a:defRPr>
      </a:lvl5pPr>
      <a:lvl6pPr marL="457200" algn="l" defTabSz="457200" rtl="0" fontAlgn="base">
        <a:spcBef>
          <a:spcPct val="0"/>
        </a:spcBef>
        <a:spcAft>
          <a:spcPct val="0"/>
        </a:spcAft>
        <a:defRPr sz="2200" b="1">
          <a:solidFill>
            <a:srgbClr val="8E057C"/>
          </a:solidFill>
          <a:latin typeface="Arial" charset="0"/>
          <a:ea typeface="ＭＳ Ｐゴシック" charset="-128"/>
        </a:defRPr>
      </a:lvl6pPr>
      <a:lvl7pPr marL="914400" algn="l" defTabSz="457200" rtl="0" fontAlgn="base">
        <a:spcBef>
          <a:spcPct val="0"/>
        </a:spcBef>
        <a:spcAft>
          <a:spcPct val="0"/>
        </a:spcAft>
        <a:defRPr sz="2200" b="1">
          <a:solidFill>
            <a:srgbClr val="8E057C"/>
          </a:solidFill>
          <a:latin typeface="Arial" charset="0"/>
          <a:ea typeface="ＭＳ Ｐゴシック" charset="-128"/>
        </a:defRPr>
      </a:lvl7pPr>
      <a:lvl8pPr marL="1371600" algn="l" defTabSz="457200" rtl="0" fontAlgn="base">
        <a:spcBef>
          <a:spcPct val="0"/>
        </a:spcBef>
        <a:spcAft>
          <a:spcPct val="0"/>
        </a:spcAft>
        <a:defRPr sz="2200" b="1">
          <a:solidFill>
            <a:srgbClr val="8E057C"/>
          </a:solidFill>
          <a:latin typeface="Arial" charset="0"/>
          <a:ea typeface="ＭＳ Ｐゴシック" charset="-128"/>
        </a:defRPr>
      </a:lvl8pPr>
      <a:lvl9pPr marL="1828800" algn="l" defTabSz="457200" rtl="0" fontAlgn="base">
        <a:spcBef>
          <a:spcPct val="0"/>
        </a:spcBef>
        <a:spcAft>
          <a:spcPct val="0"/>
        </a:spcAft>
        <a:defRPr sz="2200" b="1">
          <a:solidFill>
            <a:srgbClr val="8E057C"/>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Pulse para editar el formato del texto de título</a:t>
            </a:r>
          </a:p>
        </p:txBody>
      </p:sp>
      <p:sp>
        <p:nvSpPr>
          <p:cNvPr id="3075" name="Rectangle 3"/>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Pulse para editar los formatos del texto del esquema</a:t>
            </a:r>
          </a:p>
          <a:p>
            <a:pPr lvl="1"/>
            <a:r>
              <a:rPr lang="en-GB"/>
              <a:t>Segundo nivel del esquema</a:t>
            </a:r>
          </a:p>
          <a:p>
            <a:pPr lvl="2"/>
            <a:r>
              <a:rPr lang="en-GB"/>
              <a:t>Tercer nivel del esquema</a:t>
            </a:r>
          </a:p>
          <a:p>
            <a:pPr lvl="3"/>
            <a:r>
              <a:rPr lang="en-GB"/>
              <a:t>Cuarto nivel del esquema</a:t>
            </a:r>
          </a:p>
          <a:p>
            <a:pPr lvl="4"/>
            <a:r>
              <a:rPr lang="en-GB"/>
              <a:t>Quinto nivel del esquema</a:t>
            </a:r>
          </a:p>
          <a:p>
            <a:pPr lvl="4"/>
            <a:r>
              <a:rPr lang="en-GB"/>
              <a:t>Sexto nivel del esquema</a:t>
            </a:r>
          </a:p>
          <a:p>
            <a:pPr lvl="4"/>
            <a:r>
              <a:rPr lang="en-GB"/>
              <a:t>Séptimo nivel del esquema</a:t>
            </a:r>
          </a:p>
          <a:p>
            <a:pPr lvl="4"/>
            <a:r>
              <a:rPr lang="en-GB"/>
              <a:t>Octavo nivel del esquema</a:t>
            </a:r>
          </a:p>
          <a:p>
            <a:pPr lvl="4"/>
            <a:r>
              <a:rPr lang="en-GB"/>
              <a:t>Noveno nivel del esquema</a:t>
            </a:r>
          </a:p>
        </p:txBody>
      </p:sp>
      <p:sp>
        <p:nvSpPr>
          <p:cNvPr id="390148" name="Rectangle 4"/>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SzPct val="100000"/>
              <a:defRPr>
                <a:solidFill>
                  <a:srgbClr val="000000"/>
                </a:solidFill>
                <a:latin typeface="Arial" pitchFamily="34" charset="0"/>
                <a:ea typeface="+mn-ea"/>
                <a:cs typeface="Arial" pitchFamily="34" charset="0"/>
              </a:defRPr>
            </a:lvl1pPr>
          </a:lstStyle>
          <a:p>
            <a:pPr fontAlgn="base">
              <a:spcBef>
                <a:spcPct val="0"/>
              </a:spcBef>
              <a:spcAft>
                <a:spcPct val="0"/>
              </a:spcAft>
              <a:defRPr/>
            </a:pPr>
            <a:endParaRPr lang="es-ES"/>
          </a:p>
        </p:txBody>
      </p:sp>
      <p:sp>
        <p:nvSpPr>
          <p:cNvPr id="390149" name="Rectangle 5"/>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SzPct val="100000"/>
              <a:defRPr>
                <a:solidFill>
                  <a:srgbClr val="000000"/>
                </a:solidFill>
                <a:latin typeface="Arial" pitchFamily="34" charset="0"/>
                <a:ea typeface="+mn-ea"/>
                <a:cs typeface="Arial" pitchFamily="34" charset="0"/>
              </a:defRPr>
            </a:lvl1pPr>
          </a:lstStyle>
          <a:p>
            <a:pPr fontAlgn="base">
              <a:spcBef>
                <a:spcPct val="0"/>
              </a:spcBef>
              <a:spcAft>
                <a:spcPct val="0"/>
              </a:spcAft>
              <a:defRPr/>
            </a:pPr>
            <a:endParaRPr lang="es-ES"/>
          </a:p>
        </p:txBody>
      </p:sp>
      <p:sp>
        <p:nvSpPr>
          <p:cNvPr id="390150" name="Rectangle 6"/>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SzPct val="100000"/>
              <a:defRPr>
                <a:solidFill>
                  <a:srgbClr val="000000"/>
                </a:solidFill>
              </a:defRPr>
            </a:lvl1pPr>
          </a:lstStyle>
          <a:p>
            <a:pPr fontAlgn="base">
              <a:spcBef>
                <a:spcPct val="0"/>
              </a:spcBef>
              <a:spcAft>
                <a:spcPct val="0"/>
              </a:spcAft>
            </a:pPr>
            <a:fld id="{85332E41-07F8-D64B-B81E-B9D362209A74}" type="slidenum">
              <a:rPr lang="es-ES" smtClean="0">
                <a:latin typeface="Arial" charset="0"/>
                <a:ea typeface="ＭＳ Ｐゴシック" charset="0"/>
                <a:cs typeface="Arial" charset="0"/>
              </a:rPr>
              <a:pPr fontAlgn="base">
                <a:spcBef>
                  <a:spcPct val="0"/>
                </a:spcBef>
                <a:spcAft>
                  <a:spcPct val="0"/>
                </a:spcAft>
              </a:pPr>
              <a:t>‹Nr.›</a:t>
            </a:fld>
            <a:endParaRPr lang="es-ES" smtClean="0">
              <a:latin typeface="Arial" charset="0"/>
              <a:ea typeface="ＭＳ Ｐゴシック" charset="0"/>
              <a:cs typeface="Arial" charset="0"/>
            </a:endParaRPr>
          </a:p>
        </p:txBody>
      </p:sp>
    </p:spTree>
    <p:extLst>
      <p:ext uri="{BB962C8B-B14F-4D97-AF65-F5344CB8AC3E}">
        <p14:creationId xmlns:p14="http://schemas.microsoft.com/office/powerpoint/2010/main" val="253858938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pitchFamily="34" charset="0"/>
          <a:ea typeface="ＭＳ Ｐゴシック" charset="0"/>
          <a:cs typeface="Arial" pitchFamily="34" charset="0"/>
        </a:defRPr>
      </a:lvl2pPr>
      <a:lvl3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pitchFamily="34" charset="0"/>
          <a:ea typeface="ＭＳ Ｐゴシック" charset="0"/>
          <a:cs typeface="Arial" pitchFamily="34" charset="0"/>
        </a:defRPr>
      </a:lvl3pPr>
      <a:lvl4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pitchFamily="34" charset="0"/>
          <a:ea typeface="ＭＳ Ｐゴシック" charset="0"/>
          <a:cs typeface="Arial"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pitchFamily="34" charset="0"/>
          <a:ea typeface="ＭＳ Ｐゴシック" charset="0"/>
          <a:cs typeface="Arial" pitchFamily="34" charset="0"/>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Arial" charset="0"/>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Arial" charset="0"/>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Arial" charset="0"/>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Arial" charset="0"/>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331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fontAlgn="base">
              <a:spcBef>
                <a:spcPct val="0"/>
              </a:spcBef>
              <a:spcAft>
                <a:spcPct val="0"/>
              </a:spcAft>
              <a:defRPr/>
            </a:pPr>
            <a:fld id="{B9F5BE17-2B4D-4B69-BF17-FB4B1C4FF584}" type="datetimeFigureOut">
              <a:rPr lang="es-ES"/>
              <a:pPr fontAlgn="base">
                <a:spcBef>
                  <a:spcPct val="0"/>
                </a:spcBef>
                <a:spcAft>
                  <a:spcPct val="0"/>
                </a:spcAft>
                <a:defRPr/>
              </a:pPr>
              <a:t>26/11/16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s-ES">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mn-cs"/>
              </a:defRPr>
            </a:lvl1pPr>
          </a:lstStyle>
          <a:p>
            <a:pPr fontAlgn="base">
              <a:spcBef>
                <a:spcPct val="0"/>
              </a:spcBef>
              <a:spcAft>
                <a:spcPct val="0"/>
              </a:spcAft>
              <a:defRPr/>
            </a:pPr>
            <a:fld id="{7D7C01AB-BF42-4CFA-A0A3-CA86357859B9}" type="slidenum">
              <a:rPr lang="es-ES"/>
              <a:pPr fontAlgn="base">
                <a:spcBef>
                  <a:spcPct val="0"/>
                </a:spcBef>
                <a:spcAft>
                  <a:spcPct val="0"/>
                </a:spcAft>
                <a:defRPr/>
              </a:pPr>
              <a:t>‹Nr.›</a:t>
            </a:fld>
            <a:endParaRPr lang="es-ES"/>
          </a:p>
        </p:txBody>
      </p:sp>
    </p:spTree>
    <p:extLst>
      <p:ext uri="{BB962C8B-B14F-4D97-AF65-F5344CB8AC3E}">
        <p14:creationId xmlns:p14="http://schemas.microsoft.com/office/powerpoint/2010/main" val="167432073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smtClean="0">
              <a:solidFill>
                <a:srgbClr val="000000"/>
              </a:solidFill>
              <a:latin typeface="Times New Roman"/>
              <a:cs typeface="Arial" pitchFamily="34" charset="0"/>
            </a:endParaRPr>
          </a:p>
        </p:txBody>
      </p:sp>
      <p:sp>
        <p:nvSpPr>
          <p:cNvPr id="113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smtClean="0">
              <a:solidFill>
                <a:srgbClr val="000000"/>
              </a:solidFill>
              <a:latin typeface="Times New Roman"/>
              <a:cs typeface="Arial" pitchFamily="34" charset="0"/>
            </a:endParaRPr>
          </a:p>
        </p:txBody>
      </p:sp>
      <p:sp>
        <p:nvSpPr>
          <p:cNvPr id="113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mn-lt"/>
              </a:defRPr>
            </a:lvl1pPr>
          </a:lstStyle>
          <a:p>
            <a:pPr fontAlgn="base">
              <a:spcBef>
                <a:spcPct val="0"/>
              </a:spcBef>
              <a:spcAft>
                <a:spcPct val="0"/>
              </a:spcAft>
            </a:pPr>
            <a:fld id="{DD49E6AF-49E2-4BD2-BD59-B3352ED51AE2}" type="slidenum">
              <a:rPr lang="en-US" smtClean="0">
                <a:solidFill>
                  <a:srgbClr val="000000"/>
                </a:solidFill>
                <a:latin typeface="Times New Roman"/>
                <a:cs typeface="Arial" pitchFamily="34" charset="0"/>
              </a:rPr>
              <a:pPr fontAlgn="base">
                <a:spcBef>
                  <a:spcPct val="0"/>
                </a:spcBef>
                <a:spcAft>
                  <a:spcPct val="0"/>
                </a:spcAft>
              </a:pPr>
              <a:t>‹Nr.›</a:t>
            </a:fld>
            <a:endParaRPr lang="en-US" smtClean="0">
              <a:solidFill>
                <a:srgbClr val="000000"/>
              </a:solidFill>
              <a:latin typeface="Times New Roman"/>
              <a:cs typeface="Arial" pitchFamily="34" charset="0"/>
            </a:endParaRPr>
          </a:p>
        </p:txBody>
      </p:sp>
    </p:spTree>
    <p:extLst>
      <p:ext uri="{BB962C8B-B14F-4D97-AF65-F5344CB8AC3E}">
        <p14:creationId xmlns:p14="http://schemas.microsoft.com/office/powerpoint/2010/main" val="1848014756"/>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87.png"/><Relationship Id="rId5" Type="http://schemas.openxmlformats.org/officeDocument/2006/relationships/image" Target="../media/image97.wmf"/><Relationship Id="rId6" Type="http://schemas.openxmlformats.org/officeDocument/2006/relationships/image" Target="../media/image113.png"/><Relationship Id="rId7" Type="http://schemas.openxmlformats.org/officeDocument/2006/relationships/image" Target="../media/image66.png"/><Relationship Id="rId8" Type="http://schemas.openxmlformats.org/officeDocument/2006/relationships/image" Target="../media/image65.png"/><Relationship Id="rId9" Type="http://schemas.openxmlformats.org/officeDocument/2006/relationships/image" Target="../media/image114.png"/><Relationship Id="rId10" Type="http://schemas.openxmlformats.org/officeDocument/2006/relationships/hyperlink" Target="http://articulo.mercadolibre.cl/MLC-412763952-fonendoscopio-estetoscopio-dual-head-envio-incluido-_JM" TargetMode="External"/><Relationship Id="rId11" Type="http://schemas.openxmlformats.org/officeDocument/2006/relationships/image" Target="../media/image115.jpeg"/><Relationship Id="rId1" Type="http://schemas.openxmlformats.org/officeDocument/2006/relationships/slideLayout" Target="../slideLayouts/slideLayout309.xml"/><Relationship Id="rId2" Type="http://schemas.openxmlformats.org/officeDocument/2006/relationships/notesSlide" Target="../notesSlides/notesSlide67.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87.png"/><Relationship Id="rId5" Type="http://schemas.openxmlformats.org/officeDocument/2006/relationships/image" Target="../media/image97.wmf"/><Relationship Id="rId6" Type="http://schemas.openxmlformats.org/officeDocument/2006/relationships/image" Target="../media/image113.png"/><Relationship Id="rId7" Type="http://schemas.openxmlformats.org/officeDocument/2006/relationships/image" Target="../media/image66.png"/><Relationship Id="rId8" Type="http://schemas.openxmlformats.org/officeDocument/2006/relationships/image" Target="../media/image65.png"/><Relationship Id="rId9" Type="http://schemas.openxmlformats.org/officeDocument/2006/relationships/image" Target="../media/image114.png"/><Relationship Id="rId10" Type="http://schemas.openxmlformats.org/officeDocument/2006/relationships/image" Target="../media/image116.png"/><Relationship Id="rId1" Type="http://schemas.openxmlformats.org/officeDocument/2006/relationships/slideLayout" Target="../slideLayouts/slideLayout309.xml"/><Relationship Id="rId2" Type="http://schemas.openxmlformats.org/officeDocument/2006/relationships/notesSlide" Target="../notesSlides/notesSlide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6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7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0.xml"/><Relationship Id="rId2" Type="http://schemas.openxmlformats.org/officeDocument/2006/relationships/notesSlide" Target="../notesSlides/notesSlide9.xml"/><Relationship Id="rId3" Type="http://schemas.openxmlformats.org/officeDocument/2006/relationships/image" Target="../media/image2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9.xml"/><Relationship Id="rId2" Type="http://schemas.openxmlformats.org/officeDocument/2006/relationships/notesSlide" Target="../notesSlides/notesSlide73.xml"/><Relationship Id="rId3" Type="http://schemas.openxmlformats.org/officeDocument/2006/relationships/image" Target="../media/image11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50.xml"/><Relationship Id="rId2" Type="http://schemas.openxmlformats.org/officeDocument/2006/relationships/notesSlide" Target="../notesSlides/notesSlide7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7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7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7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9" Type="http://schemas.openxmlformats.org/officeDocument/2006/relationships/image" Target="../media/image44.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0.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61.png"/><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8.xml"/><Relationship Id="rId3"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9.xml"/><Relationship Id="rId3"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17.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7.xml"/><Relationship Id="rId3" Type="http://schemas.openxmlformats.org/officeDocument/2006/relationships/image" Target="../media/image6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9.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futurecast.tv/mediapool/BOPA-ECCO-ESMO-2011.pdf" TargetMode="External"/><Relationship Id="rId1" Type="http://schemas.openxmlformats.org/officeDocument/2006/relationships/slideLayout" Target="../slideLayouts/slideLayout117.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43.xml"/><Relationship Id="rId3" Type="http://schemas.openxmlformats.org/officeDocument/2006/relationships/image" Target="../media/image30.emf"/></Relationships>
</file>

<file path=ppt/slides/_rels/slide64.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image" Target="../media/image86.png"/><Relationship Id="rId1" Type="http://schemas.openxmlformats.org/officeDocument/2006/relationships/slideLayout" Target="../slideLayouts/slideLayout431.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12.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78.xml"/><Relationship Id="rId2" Type="http://schemas.openxmlformats.org/officeDocument/2006/relationships/notesSlide" Target="../notesSlides/notesSlide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50.xml"/><Relationship Id="rId3"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51.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42.xml"/><Relationship Id="rId2" Type="http://schemas.openxmlformats.org/officeDocument/2006/relationships/notesSlide" Target="../notesSlides/notesSlide52.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17.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23.png"/><Relationship Id="rId1" Type="http://schemas.openxmlformats.org/officeDocument/2006/relationships/vmlDrawing" Target="../drawings/vmlDrawing5.vml"/><Relationship Id="rId2"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56.xml"/><Relationship Id="rId3" Type="http://schemas.openxmlformats.org/officeDocument/2006/relationships/image" Target="../media/image96.wmf"/></Relationships>
</file>

<file path=ppt/slides/_rels/slide82.xml.rels><?xml version="1.0" encoding="UTF-8" standalone="yes"?>
<Relationships xmlns="http://schemas.openxmlformats.org/package/2006/relationships"><Relationship Id="rId3" Type="http://schemas.openxmlformats.org/officeDocument/2006/relationships/image" Target="../media/image97.wmf"/><Relationship Id="rId4" Type="http://schemas.openxmlformats.org/officeDocument/2006/relationships/image" Target="../media/image98.wmf"/><Relationship Id="rId1" Type="http://schemas.openxmlformats.org/officeDocument/2006/relationships/slideLayout" Target="../slideLayouts/slideLayout117.xml"/><Relationship Id="rId2" Type="http://schemas.openxmlformats.org/officeDocument/2006/relationships/notesSlide" Target="../notesSlides/notesSlide57.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117.xml"/><Relationship Id="rId2" Type="http://schemas.openxmlformats.org/officeDocument/2006/relationships/notesSlide" Target="../notesSlides/notesSlide5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image" Target="../media/image10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image" Target="../media/image106.png"/><Relationship Id="rId3"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image" Target="../media/image10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image" Target="../media/image10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1.xml"/><Relationship Id="rId2" Type="http://schemas.openxmlformats.org/officeDocument/2006/relationships/notesSlide" Target="../notesSlides/notesSlide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10.png"/><Relationship Id="rId3"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3.xml"/><Relationship Id="rId2" Type="http://schemas.openxmlformats.org/officeDocument/2006/relationships/image" Target="../media/image11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notesSlide" Target="../notesSlides/notesSlide6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notesSlide" Target="../notesSlides/notes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0" y="2060575"/>
            <a:ext cx="9144000" cy="1728788"/>
          </a:xfrm>
          <a:prstGeom prst="rect">
            <a:avLst/>
          </a:prstGeom>
          <a:solidFill>
            <a:srgbClr val="5C2173"/>
          </a:solidFill>
          <a:ln w="9525">
            <a:noFill/>
            <a:round/>
            <a:headEnd/>
            <a:tailEnd/>
          </a:ln>
          <a:effectLst/>
        </p:spPr>
        <p:txBody>
          <a:bodyPr wrap="none" anchor="ctr"/>
          <a:lstStyle/>
          <a:p>
            <a:pPr fontAlgn="base">
              <a:spcBef>
                <a:spcPct val="0"/>
              </a:spcBef>
              <a:spcAft>
                <a:spcPct val="0"/>
              </a:spcAft>
              <a:buClr>
                <a:srgbClr val="000000"/>
              </a:buClr>
              <a:buSzPct val="100000"/>
              <a:buFont typeface="Times New Roman" pitchFamily="18" charset="0"/>
              <a:buNone/>
            </a:pPr>
            <a:endParaRPr lang="es-ES" smtClean="0">
              <a:solidFill>
                <a:srgbClr val="0000FF"/>
              </a:solidFill>
              <a:latin typeface="Arial" pitchFamily="34" charset="0"/>
              <a:cs typeface="Arial" pitchFamily="34" charset="0"/>
            </a:endParaRPr>
          </a:p>
        </p:txBody>
      </p:sp>
      <p:sp>
        <p:nvSpPr>
          <p:cNvPr id="62467" name="Text Box 2"/>
          <p:cNvSpPr txBox="1">
            <a:spLocks noChangeArrowheads="1"/>
          </p:cNvSpPr>
          <p:nvPr/>
        </p:nvSpPr>
        <p:spPr bwMode="auto">
          <a:xfrm>
            <a:off x="252413" y="2230438"/>
            <a:ext cx="8640762" cy="1202510"/>
          </a:xfrm>
          <a:prstGeom prst="rect">
            <a:avLst/>
          </a:prstGeom>
          <a:noFill/>
          <a:ln w="9525">
            <a:noFill/>
            <a:round/>
            <a:headEnd/>
            <a:tailEnd/>
          </a:ln>
          <a:effectLst/>
        </p:spPr>
        <p:txBody>
          <a:bodyPr lIns="90000" tIns="46800" rIns="90000" bIns="46800">
            <a:spAutoFit/>
          </a:bodyPr>
          <a:lstStyle/>
          <a:p>
            <a:pPr algn="ctr" defTabSz="449263" fontAlgn="base">
              <a:spcBef>
                <a:spcPts val="2000"/>
              </a:spcBef>
              <a:spcAft>
                <a:spcPct val="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u="sng" dirty="0" err="1" smtClean="0">
                <a:solidFill>
                  <a:srgbClr val="FFFFFF"/>
                </a:solidFill>
                <a:latin typeface="Book Antiqua" pitchFamily="18" charset="0"/>
                <a:cs typeface="Arial" pitchFamily="34" charset="0"/>
              </a:rPr>
              <a:t>Avances</a:t>
            </a:r>
            <a:r>
              <a:rPr lang="en-US" sz="3600" b="1" u="sng" dirty="0" smtClean="0">
                <a:solidFill>
                  <a:srgbClr val="FFFFFF"/>
                </a:solidFill>
                <a:latin typeface="Book Antiqua" pitchFamily="18" charset="0"/>
                <a:cs typeface="Arial" pitchFamily="34" charset="0"/>
              </a:rPr>
              <a:t> en el </a:t>
            </a:r>
            <a:r>
              <a:rPr lang="en-US" sz="3600" b="1" u="sng" dirty="0" err="1" smtClean="0">
                <a:solidFill>
                  <a:srgbClr val="FFFFFF"/>
                </a:solidFill>
                <a:latin typeface="Book Antiqua" pitchFamily="18" charset="0"/>
                <a:cs typeface="Arial" pitchFamily="34" charset="0"/>
              </a:rPr>
              <a:t>Tratamiento</a:t>
            </a:r>
            <a:r>
              <a:rPr lang="en-US" sz="3600" b="1" u="sng" dirty="0" smtClean="0">
                <a:solidFill>
                  <a:srgbClr val="FFFFFF"/>
                </a:solidFill>
                <a:latin typeface="Book Antiqua" pitchFamily="18" charset="0"/>
                <a:cs typeface="Arial" pitchFamily="34" charset="0"/>
              </a:rPr>
              <a:t> del </a:t>
            </a:r>
            <a:r>
              <a:rPr lang="en-US" sz="3600" b="1" u="sng" dirty="0" err="1" smtClean="0">
                <a:solidFill>
                  <a:srgbClr val="FFFFFF"/>
                </a:solidFill>
                <a:latin typeface="Book Antiqua" pitchFamily="18" charset="0"/>
                <a:cs typeface="Arial" pitchFamily="34" charset="0"/>
              </a:rPr>
              <a:t>Cáncer</a:t>
            </a:r>
            <a:r>
              <a:rPr lang="en-US" sz="3600" b="1" u="sng" dirty="0" smtClean="0">
                <a:solidFill>
                  <a:srgbClr val="FFFFFF"/>
                </a:solidFill>
                <a:latin typeface="Book Antiqua" pitchFamily="18" charset="0"/>
                <a:cs typeface="Arial" pitchFamily="34" charset="0"/>
              </a:rPr>
              <a:t> de </a:t>
            </a:r>
            <a:r>
              <a:rPr lang="en-US" sz="3600" b="1" u="sng" dirty="0" err="1" smtClean="0">
                <a:solidFill>
                  <a:srgbClr val="FFFFFF"/>
                </a:solidFill>
                <a:latin typeface="Book Antiqua" pitchFamily="18" charset="0"/>
                <a:cs typeface="Arial" pitchFamily="34" charset="0"/>
              </a:rPr>
              <a:t>Próstata</a:t>
            </a:r>
            <a:r>
              <a:rPr lang="en-US" sz="3600" b="1" u="sng" dirty="0" smtClean="0">
                <a:solidFill>
                  <a:srgbClr val="FFFFFF"/>
                </a:solidFill>
                <a:latin typeface="Book Antiqua" pitchFamily="18" charset="0"/>
                <a:cs typeface="Arial" pitchFamily="34" charset="0"/>
              </a:rPr>
              <a:t> </a:t>
            </a:r>
            <a:r>
              <a:rPr lang="en-US" sz="3600" b="1" u="sng" dirty="0" err="1" smtClean="0">
                <a:solidFill>
                  <a:srgbClr val="FFFFFF"/>
                </a:solidFill>
                <a:latin typeface="Book Antiqua" pitchFamily="18" charset="0"/>
                <a:cs typeface="Arial" pitchFamily="34" charset="0"/>
              </a:rPr>
              <a:t>Avanzado</a:t>
            </a:r>
            <a:r>
              <a:rPr lang="en-US" sz="3600" b="1" dirty="0" smtClean="0">
                <a:solidFill>
                  <a:srgbClr val="FFFFFF"/>
                </a:solidFill>
                <a:latin typeface="Book Antiqua" pitchFamily="18" charset="0"/>
                <a:cs typeface="Arial" pitchFamily="34" charset="0"/>
              </a:rPr>
              <a:t>  </a:t>
            </a:r>
          </a:p>
        </p:txBody>
      </p:sp>
      <p:sp>
        <p:nvSpPr>
          <p:cNvPr id="3075" name="Text Box 3"/>
          <p:cNvSpPr txBox="1">
            <a:spLocks noChangeArrowheads="1"/>
          </p:cNvSpPr>
          <p:nvPr/>
        </p:nvSpPr>
        <p:spPr bwMode="auto">
          <a:xfrm>
            <a:off x="90488" y="4970463"/>
            <a:ext cx="8964612" cy="142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r" eaLnBrk="1" fontAlgn="base" hangingPunct="1">
              <a:lnSpc>
                <a:spcPct val="50000"/>
              </a:lnSpc>
              <a:spcBef>
                <a:spcPts val="1250"/>
              </a:spcBef>
              <a:spcAft>
                <a:spcPct val="0"/>
              </a:spcAft>
              <a:buSzPct val="100000"/>
              <a:defRPr/>
            </a:pPr>
            <a:r>
              <a:rPr lang="en-GB" sz="2800" dirty="0" smtClean="0">
                <a:solidFill>
                  <a:srgbClr val="FFFF66"/>
                </a:solidFill>
                <a:effectLst>
                  <a:outerShdw blurRad="38100" dist="38100" dir="2700000" algn="tl">
                    <a:srgbClr val="000000"/>
                  </a:outerShdw>
                </a:effectLst>
                <a:latin typeface="Book Antiqua" pitchFamily="18" charset="0"/>
              </a:rPr>
              <a:t>Dr Javier Cassinello </a:t>
            </a:r>
            <a:endParaRPr lang="en-GB" sz="2800" baseline="50000" dirty="0" smtClean="0">
              <a:solidFill>
                <a:srgbClr val="FFFF66"/>
              </a:solidFill>
              <a:latin typeface="Book Antiqua" pitchFamily="18" charset="0"/>
            </a:endParaRPr>
          </a:p>
          <a:p>
            <a:pPr algn="r" eaLnBrk="1" fontAlgn="base" hangingPunct="1">
              <a:spcBef>
                <a:spcPts val="1000"/>
              </a:spcBef>
              <a:spcAft>
                <a:spcPct val="0"/>
              </a:spcAft>
              <a:buSzPct val="100000"/>
              <a:defRPr/>
            </a:pPr>
            <a:r>
              <a:rPr lang="en-GB" sz="2800" b="1" baseline="30000" dirty="0" smtClean="0">
                <a:solidFill>
                  <a:srgbClr val="FFFF66"/>
                </a:solidFill>
                <a:effectLst>
                  <a:outerShdw blurRad="38100" dist="38100" dir="2700000" algn="tl">
                    <a:srgbClr val="000000"/>
                  </a:outerShdw>
                </a:effectLst>
                <a:latin typeface="Book Antiqua" pitchFamily="18" charset="0"/>
              </a:rPr>
              <a:t> </a:t>
            </a:r>
            <a:r>
              <a:rPr lang="en-GB" sz="2800" dirty="0" err="1" smtClean="0">
                <a:solidFill>
                  <a:srgbClr val="FFFF66"/>
                </a:solidFill>
                <a:latin typeface="Book Antiqua" pitchFamily="18" charset="0"/>
              </a:rPr>
              <a:t>Servicio</a:t>
            </a:r>
            <a:r>
              <a:rPr lang="en-GB" sz="2800" dirty="0" smtClean="0">
                <a:solidFill>
                  <a:srgbClr val="FFFF66"/>
                </a:solidFill>
                <a:latin typeface="Book Antiqua" pitchFamily="18" charset="0"/>
              </a:rPr>
              <a:t> de </a:t>
            </a:r>
            <a:r>
              <a:rPr lang="en-GB" sz="2800" dirty="0" err="1" smtClean="0">
                <a:solidFill>
                  <a:srgbClr val="FFFF66"/>
                </a:solidFill>
                <a:latin typeface="Book Antiqua" pitchFamily="18" charset="0"/>
              </a:rPr>
              <a:t>Oncología</a:t>
            </a:r>
            <a:r>
              <a:rPr lang="en-GB" sz="2800" dirty="0" smtClean="0">
                <a:solidFill>
                  <a:srgbClr val="FFFF66"/>
                </a:solidFill>
                <a:latin typeface="Book Antiqua" pitchFamily="18" charset="0"/>
              </a:rPr>
              <a:t> </a:t>
            </a:r>
            <a:r>
              <a:rPr lang="en-GB" sz="2800" dirty="0" err="1" smtClean="0">
                <a:solidFill>
                  <a:srgbClr val="FFFF66"/>
                </a:solidFill>
                <a:latin typeface="Book Antiqua" pitchFamily="18" charset="0"/>
              </a:rPr>
              <a:t>Médica</a:t>
            </a:r>
            <a:r>
              <a:rPr lang="en-GB" sz="2800" dirty="0" smtClean="0">
                <a:solidFill>
                  <a:srgbClr val="FFFF66"/>
                </a:solidFill>
                <a:latin typeface="Book Antiqua" pitchFamily="18" charset="0"/>
              </a:rPr>
              <a:t>, </a:t>
            </a:r>
          </a:p>
          <a:p>
            <a:pPr algn="r" eaLnBrk="1" fontAlgn="base" hangingPunct="1">
              <a:spcBef>
                <a:spcPts val="1000"/>
              </a:spcBef>
              <a:spcAft>
                <a:spcPct val="0"/>
              </a:spcAft>
              <a:buSzPct val="100000"/>
              <a:defRPr/>
            </a:pPr>
            <a:r>
              <a:rPr lang="en-GB" sz="2800" dirty="0" smtClean="0">
                <a:solidFill>
                  <a:srgbClr val="FFFF66"/>
                </a:solidFill>
                <a:latin typeface="Book Antiqua" pitchFamily="18" charset="0"/>
              </a:rPr>
              <a:t>Hospital </a:t>
            </a:r>
            <a:r>
              <a:rPr lang="en-GB" sz="2800" dirty="0" err="1" smtClean="0">
                <a:solidFill>
                  <a:srgbClr val="FFFF66"/>
                </a:solidFill>
                <a:latin typeface="Book Antiqua" pitchFamily="18" charset="0"/>
              </a:rPr>
              <a:t>Universitario</a:t>
            </a:r>
            <a:r>
              <a:rPr lang="en-GB" sz="2800" dirty="0" smtClean="0">
                <a:solidFill>
                  <a:srgbClr val="FFFF66"/>
                </a:solidFill>
                <a:latin typeface="Book Antiqua" pitchFamily="18" charset="0"/>
              </a:rPr>
              <a:t> de Guadalajara.</a:t>
            </a:r>
          </a:p>
        </p:txBody>
      </p:sp>
      <p:pic>
        <p:nvPicPr>
          <p:cNvPr id="62469" name="Picture 4"/>
          <p:cNvPicPr>
            <a:picLocks noChangeAspect="1" noChangeArrowheads="1"/>
          </p:cNvPicPr>
          <p:nvPr/>
        </p:nvPicPr>
        <p:blipFill>
          <a:blip r:embed="rId3" cstate="print"/>
          <a:srcRect/>
          <a:stretch>
            <a:fillRect/>
          </a:stretch>
        </p:blipFill>
        <p:spPr bwMode="auto">
          <a:xfrm>
            <a:off x="6804248" y="1"/>
            <a:ext cx="2339752" cy="1396396"/>
          </a:xfrm>
          <a:prstGeom prst="rect">
            <a:avLst/>
          </a:prstGeom>
          <a:noFill/>
          <a:ln w="9525">
            <a:noFill/>
            <a:round/>
            <a:headEnd/>
            <a:tailEnd/>
          </a:ln>
          <a:effectLst/>
        </p:spPr>
      </p:pic>
      <p:sp>
        <p:nvSpPr>
          <p:cNvPr id="62470" name="1 CuadroTexto"/>
          <p:cNvSpPr txBox="1">
            <a:spLocks noChangeArrowheads="1"/>
          </p:cNvSpPr>
          <p:nvPr/>
        </p:nvSpPr>
        <p:spPr bwMode="auto">
          <a:xfrm>
            <a:off x="251520" y="332656"/>
            <a:ext cx="6457041" cy="1384995"/>
          </a:xfrm>
          <a:prstGeom prst="rect">
            <a:avLst/>
          </a:prstGeom>
          <a:noFill/>
          <a:ln w="9525">
            <a:noFill/>
            <a:miter lim="800000"/>
            <a:headEnd/>
            <a:tailEnd/>
          </a:ln>
        </p:spPr>
        <p:txBody>
          <a:bodyPr wrap="none">
            <a:spAutoFit/>
          </a:bodyPr>
          <a:lstStyle/>
          <a:p>
            <a:pPr fontAlgn="base">
              <a:spcBef>
                <a:spcPct val="0"/>
              </a:spcBef>
              <a:spcAft>
                <a:spcPct val="0"/>
              </a:spcAft>
            </a:pPr>
            <a:r>
              <a:rPr lang="es-ES" sz="2800" dirty="0" smtClean="0">
                <a:solidFill>
                  <a:srgbClr val="00B0F0"/>
                </a:solidFill>
                <a:latin typeface="Arial" pitchFamily="34" charset="0"/>
                <a:cs typeface="Arial" pitchFamily="34" charset="0"/>
              </a:rPr>
              <a:t>G  E  P  A  C </a:t>
            </a:r>
          </a:p>
          <a:p>
            <a:pPr fontAlgn="base">
              <a:spcBef>
                <a:spcPct val="0"/>
              </a:spcBef>
              <a:spcAft>
                <a:spcPct val="0"/>
              </a:spcAft>
            </a:pPr>
            <a:r>
              <a:rPr lang="es-ES" sz="2800" dirty="0" smtClean="0">
                <a:solidFill>
                  <a:srgbClr val="00B0F0"/>
                </a:solidFill>
                <a:latin typeface="Arial" pitchFamily="34" charset="0"/>
                <a:cs typeface="Arial" pitchFamily="34" charset="0"/>
              </a:rPr>
              <a:t>11º Congreso de Pacientes con Cáncer </a:t>
            </a:r>
          </a:p>
          <a:p>
            <a:pPr fontAlgn="base">
              <a:spcBef>
                <a:spcPct val="0"/>
              </a:spcBef>
              <a:spcAft>
                <a:spcPct val="0"/>
              </a:spcAft>
            </a:pPr>
            <a:r>
              <a:rPr lang="es-ES" sz="2800" dirty="0" smtClean="0">
                <a:solidFill>
                  <a:srgbClr val="00B0F0"/>
                </a:solidFill>
                <a:latin typeface="Arial" pitchFamily="34" charset="0"/>
                <a:cs typeface="Arial" pitchFamily="34" charset="0"/>
              </a:rPr>
              <a:t>Madrid, 26 NOV 2016</a:t>
            </a:r>
          </a:p>
        </p:txBody>
      </p:sp>
    </p:spTree>
    <p:extLst>
      <p:ext uri="{BB962C8B-B14F-4D97-AF65-F5344CB8AC3E}">
        <p14:creationId xmlns:p14="http://schemas.microsoft.com/office/powerpoint/2010/main" val="7696064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stretch>
            <a:fillRect/>
          </a:stretch>
        </p:blipFill>
        <p:spPr>
          <a:xfrm>
            <a:off x="0" y="0"/>
            <a:ext cx="9140478" cy="6858000"/>
          </a:xfrm>
          <a:prstGeom prst="rect">
            <a:avLst/>
          </a:prstGeom>
        </p:spPr>
      </p:pic>
      <p:cxnSp>
        <p:nvCxnSpPr>
          <p:cNvPr id="3" name="Conector recto 2"/>
          <p:cNvCxnSpPr/>
          <p:nvPr/>
        </p:nvCxnSpPr>
        <p:spPr>
          <a:xfrm>
            <a:off x="611560" y="1484784"/>
            <a:ext cx="324036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38942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41 Rectángulo redondeado"/>
          <p:cNvSpPr>
            <a:spLocks noChangeArrowheads="1"/>
          </p:cNvSpPr>
          <p:nvPr/>
        </p:nvSpPr>
        <p:spPr bwMode="auto">
          <a:xfrm>
            <a:off x="323850" y="1557338"/>
            <a:ext cx="8566150" cy="3751262"/>
          </a:xfrm>
          <a:prstGeom prst="roundRect">
            <a:avLst>
              <a:gd name="adj" fmla="val 16667"/>
            </a:avLst>
          </a:prstGeom>
          <a:solidFill>
            <a:srgbClr val="000050"/>
          </a:solidFill>
          <a:ln w="25400" algn="ctr">
            <a:noFill/>
            <a:round/>
            <a:headEnd/>
            <a:tailEnd/>
          </a:ln>
        </p:spPr>
        <p:txBody>
          <a:bodyPr anchor="ctr"/>
          <a:lstStyle/>
          <a:p>
            <a:pPr algn="ctr" fontAlgn="base">
              <a:spcBef>
                <a:spcPct val="0"/>
              </a:spcBef>
              <a:spcAft>
                <a:spcPct val="0"/>
              </a:spcAft>
              <a:defRPr/>
            </a:pPr>
            <a:endParaRPr lang="en-US" dirty="0">
              <a:solidFill>
                <a:srgbClr val="FFFFFF"/>
              </a:solidFill>
              <a:latin typeface="Calibri" pitchFamily="34" charset="0"/>
              <a:ea typeface="ＭＳ Ｐゴシック" pitchFamily="34" charset="-128"/>
              <a:cs typeface="Arial"/>
            </a:endParaRPr>
          </a:p>
        </p:txBody>
      </p:sp>
      <p:grpSp>
        <p:nvGrpSpPr>
          <p:cNvPr id="2" name="36 Grupo"/>
          <p:cNvGrpSpPr>
            <a:grpSpLocks/>
          </p:cNvGrpSpPr>
          <p:nvPr/>
        </p:nvGrpSpPr>
        <p:grpSpPr bwMode="auto">
          <a:xfrm>
            <a:off x="323850" y="1557338"/>
            <a:ext cx="8383588" cy="3521075"/>
            <a:chOff x="494855" y="3224101"/>
            <a:chExt cx="8383659" cy="3811128"/>
          </a:xfrm>
        </p:grpSpPr>
        <p:sp>
          <p:nvSpPr>
            <p:cNvPr id="221209" name="41 CuadroTexto"/>
            <p:cNvSpPr txBox="1">
              <a:spLocks noChangeArrowheads="1"/>
            </p:cNvSpPr>
            <p:nvPr/>
          </p:nvSpPr>
          <p:spPr bwMode="auto">
            <a:xfrm rot="-5400000">
              <a:off x="-537502" y="4534818"/>
              <a:ext cx="2494931" cy="430217"/>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100">
                  <a:solidFill>
                    <a:srgbClr val="FFFFFF"/>
                  </a:solidFill>
                  <a:latin typeface="Arial"/>
                  <a:ea typeface="ＭＳ Ｐゴシック" pitchFamily="34" charset="-128"/>
                  <a:cs typeface="Arial"/>
                </a:rPr>
                <a:t>Tamaño y actividad del tumor</a:t>
              </a:r>
            </a:p>
            <a:p>
              <a:pPr algn="ctr" fontAlgn="base">
                <a:spcBef>
                  <a:spcPct val="0"/>
                </a:spcBef>
                <a:spcAft>
                  <a:spcPct val="0"/>
                </a:spcAft>
                <a:defRPr/>
              </a:pPr>
              <a:r>
                <a:rPr lang="es-ES_tradnl" sz="1100">
                  <a:solidFill>
                    <a:srgbClr val="FFFFFF"/>
                  </a:solidFill>
                  <a:latin typeface="Arial"/>
                  <a:ea typeface="ＭＳ Ｐゴシック" pitchFamily="34" charset="-128"/>
                  <a:cs typeface="Arial"/>
                </a:rPr>
                <a:t>(medido según nivel de PSA)</a:t>
              </a:r>
            </a:p>
          </p:txBody>
        </p:sp>
        <p:grpSp>
          <p:nvGrpSpPr>
            <p:cNvPr id="5" name="31 Grupo"/>
            <p:cNvGrpSpPr>
              <a:grpSpLocks/>
            </p:cNvGrpSpPr>
            <p:nvPr/>
          </p:nvGrpSpPr>
          <p:grpSpPr bwMode="auto">
            <a:xfrm>
              <a:off x="900090" y="3457329"/>
              <a:ext cx="7978424" cy="3316785"/>
              <a:chOff x="975947" y="3418741"/>
              <a:chExt cx="7086737" cy="2685023"/>
            </a:xfrm>
          </p:grpSpPr>
          <p:grpSp>
            <p:nvGrpSpPr>
              <p:cNvPr id="6" name="65 Grupo"/>
              <p:cNvGrpSpPr>
                <a:grpSpLocks/>
              </p:cNvGrpSpPr>
              <p:nvPr/>
            </p:nvGrpSpPr>
            <p:grpSpPr bwMode="auto">
              <a:xfrm>
                <a:off x="975947" y="5754685"/>
                <a:ext cx="5820305" cy="349079"/>
                <a:chOff x="2117722" y="5609844"/>
                <a:chExt cx="5821494" cy="349082"/>
              </a:xfrm>
            </p:grpSpPr>
            <p:sp>
              <p:nvSpPr>
                <p:cNvPr id="18" name="Rechthoek 48"/>
                <p:cNvSpPr/>
                <p:nvPr/>
              </p:nvSpPr>
              <p:spPr>
                <a:xfrm>
                  <a:off x="2117350" y="5609734"/>
                  <a:ext cx="3956108" cy="175266"/>
                </a:xfrm>
                <a:prstGeom prst="rect">
                  <a:avLst/>
                </a:prstGeom>
                <a:solidFill>
                  <a:schemeClr val="accent1">
                    <a:lumMod val="40000"/>
                    <a:lumOff val="60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a:solidFill>
                        <a:srgbClr val="000000"/>
                      </a:solidFill>
                      <a:latin typeface="Calibri" pitchFamily="34" charset="0"/>
                      <a:ea typeface="ＭＳ Ｐゴシック" pitchFamily="34" charset="-128"/>
                      <a:cs typeface="Arial"/>
                    </a:rPr>
                    <a:t>Pre metastásico</a:t>
                  </a:r>
                </a:p>
              </p:txBody>
            </p:sp>
            <p:sp>
              <p:nvSpPr>
                <p:cNvPr id="221235" name="Rechthoek 49"/>
                <p:cNvSpPr>
                  <a:spLocks noChangeArrowheads="1"/>
                </p:cNvSpPr>
                <p:nvPr/>
              </p:nvSpPr>
              <p:spPr bwMode="auto">
                <a:xfrm>
                  <a:off x="6083331" y="5609734"/>
                  <a:ext cx="1854646" cy="175266"/>
                </a:xfrm>
                <a:prstGeom prst="rect">
                  <a:avLst/>
                </a:prstGeom>
                <a:solidFill>
                  <a:srgbClr val="0061A2"/>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Metastásico</a:t>
                  </a:r>
                </a:p>
              </p:txBody>
            </p:sp>
            <p:sp>
              <p:nvSpPr>
                <p:cNvPr id="221236" name="Rechthoek 50"/>
                <p:cNvSpPr>
                  <a:spLocks noChangeArrowheads="1"/>
                </p:cNvSpPr>
                <p:nvPr/>
              </p:nvSpPr>
              <p:spPr bwMode="auto">
                <a:xfrm>
                  <a:off x="2117350" y="5785000"/>
                  <a:ext cx="4398967" cy="173875"/>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000000"/>
                      </a:solidFill>
                      <a:latin typeface="Calibri" pitchFamily="34" charset="0"/>
                      <a:ea typeface="ＭＳ Ｐゴシック" pitchFamily="34" charset="-128"/>
                      <a:cs typeface="Arial"/>
                    </a:rPr>
                    <a:t>Asintomático</a:t>
                  </a:r>
                </a:p>
              </p:txBody>
            </p:sp>
            <p:sp>
              <p:nvSpPr>
                <p:cNvPr id="221237" name="Rechthoek 51"/>
                <p:cNvSpPr>
                  <a:spLocks noChangeArrowheads="1"/>
                </p:cNvSpPr>
                <p:nvPr/>
              </p:nvSpPr>
              <p:spPr bwMode="auto">
                <a:xfrm>
                  <a:off x="6531831" y="5785000"/>
                  <a:ext cx="1407557" cy="173875"/>
                </a:xfrm>
                <a:prstGeom prst="rect">
                  <a:avLst/>
                </a:prstGeom>
                <a:solidFill>
                  <a:srgbClr val="FF0000"/>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Sintomático</a:t>
                  </a:r>
                </a:p>
              </p:txBody>
            </p:sp>
          </p:grpSp>
          <p:sp>
            <p:nvSpPr>
              <p:cNvPr id="221223" name="29 CuadroTexto"/>
              <p:cNvSpPr txBox="1">
                <a:spLocks noChangeArrowheads="1"/>
              </p:cNvSpPr>
              <p:nvPr/>
            </p:nvSpPr>
            <p:spPr bwMode="auto">
              <a:xfrm>
                <a:off x="4773165" y="3418741"/>
                <a:ext cx="1408348" cy="620258"/>
              </a:xfrm>
              <a:prstGeom prst="rect">
                <a:avLst/>
              </a:prstGeom>
              <a:solidFill>
                <a:srgbClr val="FFFF00"/>
              </a:solidFill>
              <a:ln w="9525">
                <a:noFill/>
                <a:miter lim="800000"/>
                <a:headEnd/>
                <a:tailEnd/>
              </a:ln>
            </p:spPr>
            <p:txBody>
              <a:bodyPr wrap="square">
                <a:spAutoFit/>
              </a:bodyPr>
              <a:lstStyle/>
              <a:p>
                <a:pPr fontAlgn="base">
                  <a:spcBef>
                    <a:spcPct val="0"/>
                  </a:spcBef>
                  <a:spcAft>
                    <a:spcPct val="0"/>
                  </a:spcAft>
                  <a:defRPr/>
                </a:pPr>
                <a:r>
                  <a:rPr lang="es-ES_tradnl" sz="2000" i="1" dirty="0" smtClean="0">
                    <a:solidFill>
                      <a:srgbClr val="FFFF00"/>
                    </a:solidFill>
                    <a:latin typeface="Arial"/>
                    <a:ea typeface="ＭＳ Ｐゴシック" pitchFamily="34" charset="-128"/>
                    <a:cs typeface="Arial"/>
                  </a:rPr>
                  <a:t>    </a:t>
                </a:r>
                <a:r>
                  <a:rPr lang="es-ES_tradnl" sz="2000" b="1" i="1" dirty="0" smtClean="0">
                    <a:solidFill>
                      <a:srgbClr val="000000"/>
                    </a:solidFill>
                    <a:latin typeface="Arial"/>
                    <a:ea typeface="ＭＳ Ｐゴシック" pitchFamily="34" charset="-128"/>
                    <a:cs typeface="Arial"/>
                  </a:rPr>
                  <a:t>Docetaxel  </a:t>
                </a:r>
                <a:endParaRPr lang="es-ES_tradnl" sz="2000" b="1" i="1" dirty="0">
                  <a:solidFill>
                    <a:srgbClr val="000000"/>
                  </a:solidFill>
                  <a:latin typeface="Arial"/>
                  <a:ea typeface="ＭＳ Ｐゴシック" pitchFamily="34" charset="-128"/>
                  <a:cs typeface="Arial"/>
                </a:endParaRPr>
              </a:p>
            </p:txBody>
          </p:sp>
          <p:sp>
            <p:nvSpPr>
              <p:cNvPr id="221224" name="150 CuadroTexto"/>
              <p:cNvSpPr txBox="1">
                <a:spLocks noChangeArrowheads="1"/>
              </p:cNvSpPr>
              <p:nvPr/>
            </p:nvSpPr>
            <p:spPr bwMode="auto">
              <a:xfrm>
                <a:off x="6818985" y="3544299"/>
                <a:ext cx="1243699" cy="243422"/>
              </a:xfrm>
              <a:prstGeom prst="rect">
                <a:avLst/>
              </a:prstGeom>
              <a:noFill/>
              <a:ln w="9525">
                <a:noFill/>
                <a:miter lim="800000"/>
                <a:headEnd/>
                <a:tailEnd/>
              </a:ln>
            </p:spPr>
            <p:txBody>
              <a:bodyPr>
                <a:spAutoFit/>
              </a:bodyPr>
              <a:lstStyle/>
              <a:p>
                <a:pPr algn="r" fontAlgn="base">
                  <a:spcBef>
                    <a:spcPct val="0"/>
                  </a:spcBef>
                  <a:spcAft>
                    <a:spcPct val="0"/>
                  </a:spcAft>
                  <a:defRPr/>
                </a:pPr>
                <a:r>
                  <a:rPr lang="es-ES_tradnl" sz="1200" b="1" dirty="0" err="1">
                    <a:solidFill>
                      <a:srgbClr val="FFFFFF"/>
                    </a:solidFill>
                    <a:latin typeface="Arial"/>
                    <a:ea typeface="ＭＳ Ｐゴシック" pitchFamily="34" charset="-128"/>
                    <a:cs typeface="Arial"/>
                  </a:rPr>
                  <a:t>Exitus</a:t>
                </a:r>
                <a:endParaRPr lang="es-ES_tradnl" sz="1200" b="1" dirty="0">
                  <a:solidFill>
                    <a:srgbClr val="FFFFFF"/>
                  </a:solidFill>
                  <a:latin typeface="Arial"/>
                  <a:ea typeface="ＭＳ Ｐゴシック" pitchFamily="34" charset="-128"/>
                  <a:cs typeface="Arial"/>
                </a:endParaRPr>
              </a:p>
            </p:txBody>
          </p:sp>
          <p:cxnSp>
            <p:nvCxnSpPr>
              <p:cNvPr id="1112109" name="8 Conector recto"/>
              <p:cNvCxnSpPr>
                <a:cxnSpLocks noChangeShapeType="1"/>
              </p:cNvCxnSpPr>
              <p:nvPr/>
            </p:nvCxnSpPr>
            <p:spPr bwMode="auto">
              <a:xfrm>
                <a:off x="6831437" y="3819715"/>
                <a:ext cx="0" cy="408950"/>
              </a:xfrm>
              <a:prstGeom prst="line">
                <a:avLst/>
              </a:prstGeom>
              <a:noFill/>
              <a:ln w="9525" algn="ctr">
                <a:solidFill>
                  <a:srgbClr val="000050"/>
                </a:solidFill>
                <a:round/>
                <a:headEnd/>
                <a:tailEnd/>
              </a:ln>
            </p:spPr>
          </p:cxnSp>
          <p:cxnSp>
            <p:nvCxnSpPr>
              <p:cNvPr id="10" name="9 Conector recto"/>
              <p:cNvCxnSpPr/>
              <p:nvPr/>
            </p:nvCxnSpPr>
            <p:spPr>
              <a:xfrm>
                <a:off x="1010827" y="5505589"/>
                <a:ext cx="5975959" cy="5564"/>
              </a:xfrm>
              <a:prstGeom prst="line">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10827" y="3680616"/>
                <a:ext cx="0" cy="1824973"/>
              </a:xfrm>
              <a:prstGeom prst="line">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1228" name="118 CuadroTexto"/>
              <p:cNvSpPr txBox="1">
                <a:spLocks noChangeArrowheads="1"/>
              </p:cNvSpPr>
              <p:nvPr/>
            </p:nvSpPr>
            <p:spPr bwMode="auto">
              <a:xfrm>
                <a:off x="6943073" y="5373445"/>
                <a:ext cx="575316" cy="240641"/>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Años</a:t>
                </a:r>
              </a:p>
            </p:txBody>
          </p:sp>
          <p:sp>
            <p:nvSpPr>
              <p:cNvPr id="221229" name="12 Rectángulo"/>
              <p:cNvSpPr>
                <a:spLocks noChangeArrowheads="1"/>
              </p:cNvSpPr>
              <p:nvPr/>
            </p:nvSpPr>
            <p:spPr bwMode="auto">
              <a:xfrm>
                <a:off x="4547331" y="3979677"/>
                <a:ext cx="2247682" cy="1502265"/>
              </a:xfrm>
              <a:prstGeom prst="rect">
                <a:avLst/>
              </a:prstGeom>
              <a:solidFill>
                <a:srgbClr val="B2B2B2"/>
              </a:solidFill>
              <a:ln w="28575" algn="ctr">
                <a:solidFill>
                  <a:srgbClr val="FF0000"/>
                </a:solidFill>
                <a:miter lim="800000"/>
                <a:headEnd/>
                <a:tailEnd/>
              </a:ln>
            </p:spPr>
            <p:txBody>
              <a:bodyPr anchor="ctr"/>
              <a:lstStyle/>
              <a:p>
                <a:pPr algn="ctr" fontAlgn="base">
                  <a:spcBef>
                    <a:spcPct val="0"/>
                  </a:spcBef>
                  <a:spcAft>
                    <a:spcPct val="0"/>
                  </a:spcAft>
                  <a:defRPr/>
                </a:pPr>
                <a:endParaRPr lang="en-US">
                  <a:solidFill>
                    <a:srgbClr val="FFFFFF"/>
                  </a:solidFill>
                  <a:latin typeface="Calibri" pitchFamily="34" charset="0"/>
                  <a:ea typeface="ＭＳ Ｐゴシック" pitchFamily="34" charset="-128"/>
                  <a:cs typeface="Arial"/>
                </a:endParaRPr>
              </a:p>
            </p:txBody>
          </p:sp>
          <p:cxnSp>
            <p:nvCxnSpPr>
              <p:cNvPr id="14" name="13 Conector recto"/>
              <p:cNvCxnSpPr/>
              <p:nvPr/>
            </p:nvCxnSpPr>
            <p:spPr>
              <a:xfrm>
                <a:off x="5418766" y="5444386"/>
                <a:ext cx="0" cy="144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1231" name="35 CuadroTexto"/>
              <p:cNvSpPr txBox="1">
                <a:spLocks noChangeArrowheads="1"/>
              </p:cNvSpPr>
              <p:nvPr/>
            </p:nvSpPr>
            <p:spPr bwMode="auto">
              <a:xfrm>
                <a:off x="5132518" y="5558447"/>
                <a:ext cx="573906" cy="215602"/>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000">
                    <a:solidFill>
                      <a:srgbClr val="FFFFFF"/>
                    </a:solidFill>
                    <a:latin typeface="Calibri" pitchFamily="34" charset="0"/>
                    <a:ea typeface="ＭＳ Ｐゴシック" pitchFamily="34" charset="-128"/>
                    <a:cs typeface="Arial"/>
                  </a:rPr>
                  <a:t>10</a:t>
                </a:r>
              </a:p>
            </p:txBody>
          </p:sp>
          <p:sp>
            <p:nvSpPr>
              <p:cNvPr id="221232" name="37 CuadroTexto"/>
              <p:cNvSpPr txBox="1">
                <a:spLocks noChangeArrowheads="1"/>
              </p:cNvSpPr>
              <p:nvPr/>
            </p:nvSpPr>
            <p:spPr bwMode="auto">
              <a:xfrm>
                <a:off x="6603241" y="5558447"/>
                <a:ext cx="575316" cy="229512"/>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100">
                    <a:solidFill>
                      <a:srgbClr val="FFFFFF"/>
                    </a:solidFill>
                    <a:latin typeface="Calibri" pitchFamily="34" charset="0"/>
                    <a:ea typeface="ＭＳ Ｐゴシック" pitchFamily="34" charset="-128"/>
                    <a:cs typeface="Arial"/>
                  </a:rPr>
                  <a:t>11,5</a:t>
                </a:r>
              </a:p>
            </p:txBody>
          </p:sp>
          <p:cxnSp>
            <p:nvCxnSpPr>
              <p:cNvPr id="17" name="16 Conector recto"/>
              <p:cNvCxnSpPr/>
              <p:nvPr/>
            </p:nvCxnSpPr>
            <p:spPr>
              <a:xfrm>
                <a:off x="6889490" y="5445776"/>
                <a:ext cx="0" cy="143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36 Conector recto"/>
            <p:cNvCxnSpPr/>
            <p:nvPr/>
          </p:nvCxnSpPr>
          <p:spPr bwMode="auto">
            <a:xfrm>
              <a:off x="1691840" y="3906255"/>
              <a:ext cx="0" cy="9106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1212" name="29 CuadroTexto"/>
            <p:cNvSpPr txBox="1">
              <a:spLocks noChangeArrowheads="1"/>
            </p:cNvSpPr>
            <p:nvPr/>
          </p:nvSpPr>
          <p:spPr bwMode="auto">
            <a:xfrm>
              <a:off x="1206061" y="3340944"/>
              <a:ext cx="1541476" cy="494862"/>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i="1">
                  <a:solidFill>
                    <a:srgbClr val="FFFFFF"/>
                  </a:solidFill>
                  <a:latin typeface="Arial"/>
                  <a:ea typeface="ＭＳ Ｐゴシック" pitchFamily="34" charset="-128"/>
                  <a:cs typeface="Arial"/>
                </a:rPr>
                <a:t>Terapia deprivación andrógenos</a:t>
              </a:r>
            </a:p>
          </p:txBody>
        </p:sp>
        <p:sp>
          <p:nvSpPr>
            <p:cNvPr id="24" name="Freeform 60"/>
            <p:cNvSpPr/>
            <p:nvPr/>
          </p:nvSpPr>
          <p:spPr>
            <a:xfrm>
              <a:off x="971109" y="4437201"/>
              <a:ext cx="6538968" cy="1646105"/>
            </a:xfrm>
            <a:custGeom>
              <a:avLst/>
              <a:gdLst>
                <a:gd name="connsiteX0" fmla="*/ 0 w 6537960"/>
                <a:gd name="connsiteY0" fmla="*/ 1508760 h 1645920"/>
                <a:gd name="connsiteX1" fmla="*/ 274320 w 6537960"/>
                <a:gd name="connsiteY1" fmla="*/ 1170432 h 1645920"/>
                <a:gd name="connsiteX2" fmla="*/ 475488 w 6537960"/>
                <a:gd name="connsiteY2" fmla="*/ 1517904 h 1645920"/>
                <a:gd name="connsiteX3" fmla="*/ 740664 w 6537960"/>
                <a:gd name="connsiteY3" fmla="*/ 402336 h 1645920"/>
                <a:gd name="connsiteX4" fmla="*/ 1517904 w 6537960"/>
                <a:gd name="connsiteY4" fmla="*/ 1490472 h 1645920"/>
                <a:gd name="connsiteX5" fmla="*/ 3813048 w 6537960"/>
                <a:gd name="connsiteY5" fmla="*/ 713232 h 1645920"/>
                <a:gd name="connsiteX6" fmla="*/ 4818888 w 6537960"/>
                <a:gd name="connsiteY6" fmla="*/ 292608 h 1645920"/>
                <a:gd name="connsiteX7" fmla="*/ 5495544 w 6537960"/>
                <a:gd name="connsiteY7" fmla="*/ 941832 h 1645920"/>
                <a:gd name="connsiteX8" fmla="*/ 6537960 w 6537960"/>
                <a:gd name="connsiteY8" fmla="*/ 0 h 1645920"/>
                <a:gd name="connsiteX9" fmla="*/ 6537960 w 6537960"/>
                <a:gd name="connsiteY9"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7960" h="1645920">
                  <a:moveTo>
                    <a:pt x="0" y="1508760"/>
                  </a:moveTo>
                  <a:cubicBezTo>
                    <a:pt x="97536" y="1338834"/>
                    <a:pt x="195072" y="1168908"/>
                    <a:pt x="274320" y="1170432"/>
                  </a:cubicBezTo>
                  <a:cubicBezTo>
                    <a:pt x="353568" y="1171956"/>
                    <a:pt x="397764" y="1645920"/>
                    <a:pt x="475488" y="1517904"/>
                  </a:cubicBezTo>
                  <a:cubicBezTo>
                    <a:pt x="553212" y="1389888"/>
                    <a:pt x="566928" y="406908"/>
                    <a:pt x="740664" y="402336"/>
                  </a:cubicBezTo>
                  <a:cubicBezTo>
                    <a:pt x="914400" y="397764"/>
                    <a:pt x="1005840" y="1438656"/>
                    <a:pt x="1517904" y="1490472"/>
                  </a:cubicBezTo>
                  <a:cubicBezTo>
                    <a:pt x="2029968" y="1542288"/>
                    <a:pt x="3262884" y="912876"/>
                    <a:pt x="3813048" y="713232"/>
                  </a:cubicBezTo>
                  <a:cubicBezTo>
                    <a:pt x="4363212" y="513588"/>
                    <a:pt x="4538472" y="254508"/>
                    <a:pt x="4818888" y="292608"/>
                  </a:cubicBezTo>
                  <a:cubicBezTo>
                    <a:pt x="5099304" y="330708"/>
                    <a:pt x="5209032" y="990600"/>
                    <a:pt x="5495544" y="941832"/>
                  </a:cubicBezTo>
                  <a:cubicBezTo>
                    <a:pt x="5782056" y="893064"/>
                    <a:pt x="6537960" y="0"/>
                    <a:pt x="6537960" y="0"/>
                  </a:cubicBezTo>
                  <a:lnTo>
                    <a:pt x="6537960" y="0"/>
                  </a:ln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s-ES_tradnl" dirty="0">
                <a:solidFill>
                  <a:srgbClr val="000000"/>
                </a:solidFill>
                <a:latin typeface="Arial"/>
                <a:cs typeface="Arial"/>
              </a:endParaRPr>
            </a:p>
          </p:txBody>
        </p:sp>
        <p:cxnSp>
          <p:nvCxnSpPr>
            <p:cNvPr id="1112099" name="Straight Connector 62"/>
            <p:cNvCxnSpPr>
              <a:cxnSpLocks noChangeShapeType="1"/>
              <a:stCxn id="24" idx="6"/>
            </p:cNvCxnSpPr>
            <p:nvPr/>
          </p:nvCxnSpPr>
          <p:spPr bwMode="auto">
            <a:xfrm flipH="1" flipV="1">
              <a:off x="5789009" y="3962958"/>
              <a:ext cx="1588" cy="766349"/>
            </a:xfrm>
            <a:prstGeom prst="line">
              <a:avLst/>
            </a:prstGeom>
            <a:noFill/>
            <a:ln w="38100" algn="ctr">
              <a:solidFill>
                <a:srgbClr val="FF0000"/>
              </a:solidFill>
              <a:round/>
              <a:headEnd/>
              <a:tailEnd/>
            </a:ln>
          </p:spPr>
        </p:cxnSp>
        <p:sp>
          <p:nvSpPr>
            <p:cNvPr id="221216" name="29 CuadroTexto"/>
            <p:cNvSpPr txBox="1">
              <a:spLocks noChangeArrowheads="1"/>
            </p:cNvSpPr>
            <p:nvPr/>
          </p:nvSpPr>
          <p:spPr bwMode="auto">
            <a:xfrm>
              <a:off x="899671" y="4170869"/>
              <a:ext cx="1008071" cy="494862"/>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i="1" dirty="0">
                  <a:solidFill>
                    <a:srgbClr val="FFFFFF"/>
                  </a:solidFill>
                  <a:latin typeface="Arial"/>
                  <a:ea typeface="ＭＳ Ｐゴシック" pitchFamily="34" charset="-128"/>
                  <a:cs typeface="Arial"/>
                </a:rPr>
                <a:t>Tratamiento local</a:t>
              </a:r>
            </a:p>
          </p:txBody>
        </p:sp>
        <p:cxnSp>
          <p:nvCxnSpPr>
            <p:cNvPr id="28" name="36 Conector recto"/>
            <p:cNvCxnSpPr/>
            <p:nvPr/>
          </p:nvCxnSpPr>
          <p:spPr bwMode="auto">
            <a:xfrm>
              <a:off x="1258449" y="4677759"/>
              <a:ext cx="0" cy="91240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Rechthoek 51"/>
            <p:cNvSpPr/>
            <p:nvPr/>
          </p:nvSpPr>
          <p:spPr bwMode="auto">
            <a:xfrm>
              <a:off x="4931956" y="6774052"/>
              <a:ext cx="2520971" cy="261177"/>
            </a:xfrm>
            <a:prstGeom prst="rect">
              <a:avLst/>
            </a:prstGeom>
            <a:solidFill>
              <a:schemeClr val="bg2">
                <a:lumMod val="75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b="1">
                  <a:solidFill>
                    <a:srgbClr val="FFFFFF"/>
                  </a:solidFill>
                  <a:latin typeface="Calibri" pitchFamily="34" charset="0"/>
                  <a:ea typeface="ＭＳ Ｐゴシック" pitchFamily="34" charset="-128"/>
                  <a:cs typeface="Arial"/>
                </a:rPr>
                <a:t>Resistente a la castración</a:t>
              </a:r>
            </a:p>
          </p:txBody>
        </p:sp>
        <p:sp>
          <p:nvSpPr>
            <p:cNvPr id="221219" name="Rechthoek 48"/>
            <p:cNvSpPr>
              <a:spLocks noChangeArrowheads="1"/>
            </p:cNvSpPr>
            <p:nvPr/>
          </p:nvSpPr>
          <p:spPr bwMode="auto">
            <a:xfrm>
              <a:off x="899671" y="6774052"/>
              <a:ext cx="4021171" cy="261177"/>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400" b="1">
                  <a:solidFill>
                    <a:srgbClr val="FF0000"/>
                  </a:solidFill>
                  <a:latin typeface="Calibri" pitchFamily="34" charset="0"/>
                  <a:ea typeface="ＭＳ Ｐゴシック" pitchFamily="34" charset="-128"/>
                  <a:cs typeface="Arial"/>
                </a:rPr>
                <a:t>Sensible a la castración</a:t>
              </a:r>
            </a:p>
          </p:txBody>
        </p:sp>
        <p:cxnSp>
          <p:nvCxnSpPr>
            <p:cNvPr id="1112104" name="Straight Connector 62"/>
            <p:cNvCxnSpPr>
              <a:cxnSpLocks noChangeShapeType="1"/>
            </p:cNvCxnSpPr>
            <p:nvPr/>
          </p:nvCxnSpPr>
          <p:spPr bwMode="auto">
            <a:xfrm flipH="1" flipV="1">
              <a:off x="7236765" y="3645078"/>
              <a:ext cx="1588" cy="1053300"/>
            </a:xfrm>
            <a:prstGeom prst="line">
              <a:avLst/>
            </a:prstGeom>
            <a:noFill/>
            <a:ln w="9525" algn="ctr">
              <a:solidFill>
                <a:schemeClr val="bg1"/>
              </a:solidFill>
              <a:round/>
              <a:headEnd/>
              <a:tailEnd/>
            </a:ln>
          </p:spPr>
        </p:cxnSp>
        <p:sp>
          <p:nvSpPr>
            <p:cNvPr id="221221" name="34 CuadroTexto"/>
            <p:cNvSpPr txBox="1">
              <a:spLocks noChangeArrowheads="1"/>
            </p:cNvSpPr>
            <p:nvPr/>
          </p:nvSpPr>
          <p:spPr bwMode="auto">
            <a:xfrm>
              <a:off x="6697271" y="3224101"/>
              <a:ext cx="1498613" cy="297261"/>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200">
                  <a:solidFill>
                    <a:srgbClr val="FFFFFF"/>
                  </a:solidFill>
                  <a:latin typeface="Arial"/>
                  <a:ea typeface="ＭＳ Ｐゴシック" pitchFamily="34" charset="-128"/>
                  <a:cs typeface="Arial"/>
                </a:rPr>
                <a:t>Cuidados paliativos</a:t>
              </a:r>
            </a:p>
          </p:txBody>
        </p:sp>
      </p:grpSp>
      <p:sp>
        <p:nvSpPr>
          <p:cNvPr id="1112068" name="1 Marcador de contenido"/>
          <p:cNvSpPr>
            <a:spLocks noGrp="1"/>
          </p:cNvSpPr>
          <p:nvPr>
            <p:ph idx="4294967295"/>
          </p:nvPr>
        </p:nvSpPr>
        <p:spPr>
          <a:xfrm>
            <a:off x="452438" y="5291138"/>
            <a:ext cx="8439150" cy="1073150"/>
          </a:xfrm>
        </p:spPr>
        <p:txBody>
          <a:bodyPr/>
          <a:lstStyle/>
          <a:p>
            <a:pPr marL="0" indent="0" algn="just" eaLnBrk="1" hangingPunct="1">
              <a:buClr>
                <a:srgbClr val="3F9CD3"/>
              </a:buClr>
              <a:buFontTx/>
              <a:buNone/>
            </a:pPr>
            <a:r>
              <a:rPr lang="es-ES" sz="2000" smtClean="0">
                <a:solidFill>
                  <a:schemeClr val="bg1"/>
                </a:solidFill>
              </a:rPr>
              <a:t>.</a:t>
            </a:r>
          </a:p>
          <a:p>
            <a:pPr marL="0" indent="0" algn="just" eaLnBrk="1" hangingPunct="1">
              <a:buClr>
                <a:srgbClr val="3F9CD3"/>
              </a:buClr>
              <a:buFontTx/>
              <a:buNone/>
            </a:pPr>
            <a:endParaRPr lang="es-ES" sz="2400" smtClean="0">
              <a:solidFill>
                <a:schemeClr val="bg1"/>
              </a:solidFill>
            </a:endParaRPr>
          </a:p>
        </p:txBody>
      </p:sp>
      <p:sp>
        <p:nvSpPr>
          <p:cNvPr id="221189" name="Line 37"/>
          <p:cNvSpPr>
            <a:spLocks noChangeShapeType="1"/>
          </p:cNvSpPr>
          <p:nvPr/>
        </p:nvSpPr>
        <p:spPr bwMode="auto">
          <a:xfrm>
            <a:off x="7019925" y="260350"/>
            <a:ext cx="1871663" cy="0"/>
          </a:xfrm>
          <a:prstGeom prst="line">
            <a:avLst/>
          </a:prstGeom>
          <a:noFill/>
          <a:ln w="38100">
            <a:solidFill>
              <a:schemeClr val="bg1"/>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221190" name="Line 38"/>
          <p:cNvSpPr>
            <a:spLocks noChangeShapeType="1"/>
          </p:cNvSpPr>
          <p:nvPr/>
        </p:nvSpPr>
        <p:spPr bwMode="auto">
          <a:xfrm>
            <a:off x="8867775" y="257175"/>
            <a:ext cx="0" cy="6119813"/>
          </a:xfrm>
          <a:prstGeom prst="line">
            <a:avLst/>
          </a:prstGeom>
          <a:noFill/>
          <a:ln w="38100">
            <a:solidFill>
              <a:schemeClr val="bg1"/>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221191" name="Rectangle 39"/>
          <p:cNvSpPr>
            <a:spLocks noChangeArrowheads="1"/>
          </p:cNvSpPr>
          <p:nvPr/>
        </p:nvSpPr>
        <p:spPr bwMode="auto">
          <a:xfrm>
            <a:off x="395288" y="692150"/>
            <a:ext cx="8229600" cy="719138"/>
          </a:xfrm>
          <a:prstGeom prst="rect">
            <a:avLst/>
          </a:prstGeom>
          <a:solidFill>
            <a:srgbClr val="C8A200"/>
          </a:solidFill>
          <a:ln w="9525">
            <a:noFill/>
            <a:miter lim="800000"/>
            <a:headEnd/>
            <a:tailEnd/>
          </a:ln>
        </p:spPr>
        <p:txBody>
          <a:bodyPr anchor="ctr"/>
          <a:lstStyle/>
          <a:p>
            <a:pPr algn="ctr" fontAlgn="base">
              <a:spcBef>
                <a:spcPct val="0"/>
              </a:spcBef>
              <a:spcAft>
                <a:spcPct val="0"/>
              </a:spcAft>
              <a:defRPr/>
            </a:pPr>
            <a:r>
              <a:rPr lang="es-ES" sz="3200" b="1">
                <a:solidFill>
                  <a:srgbClr val="FFFFFF"/>
                </a:solidFill>
                <a:latin typeface="Arial"/>
                <a:ea typeface="ＭＳ Ｐゴシック" pitchFamily="34" charset="-128"/>
                <a:cs typeface="Arial"/>
              </a:rPr>
              <a:t>Historia Natural del Cáncer de Próstata</a:t>
            </a:r>
          </a:p>
        </p:txBody>
      </p:sp>
      <p:sp>
        <p:nvSpPr>
          <p:cNvPr id="3" name="2 Flecha abajo"/>
          <p:cNvSpPr/>
          <p:nvPr/>
        </p:nvSpPr>
        <p:spPr>
          <a:xfrm>
            <a:off x="5732463" y="3270250"/>
            <a:ext cx="192087" cy="2246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4" name="3 Flecha abajo"/>
          <p:cNvSpPr/>
          <p:nvPr/>
        </p:nvSpPr>
        <p:spPr>
          <a:xfrm>
            <a:off x="6054725" y="3433763"/>
            <a:ext cx="180975" cy="2227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194" name="5 CuadroTexto"/>
          <p:cNvSpPr txBox="1">
            <a:spLocks noChangeArrowheads="1"/>
          </p:cNvSpPr>
          <p:nvPr/>
        </p:nvSpPr>
        <p:spPr bwMode="auto">
          <a:xfrm>
            <a:off x="5456238" y="5730875"/>
            <a:ext cx="2557210" cy="1077218"/>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600" dirty="0" err="1">
                <a:solidFill>
                  <a:srgbClr val="FFFF00"/>
                </a:solidFill>
                <a:latin typeface="Arial"/>
                <a:ea typeface="ＭＳ Ｐゴシック" pitchFamily="34" charset="-128"/>
                <a:cs typeface="Arial"/>
              </a:rPr>
              <a:t>Abiraterona</a:t>
            </a:r>
            <a:r>
              <a:rPr lang="es-ES" sz="1600" dirty="0">
                <a:solidFill>
                  <a:srgbClr val="FFFF00"/>
                </a:solidFill>
                <a:latin typeface="Arial"/>
                <a:ea typeface="ＭＳ Ｐゴシック" pitchFamily="34" charset="-128"/>
                <a:cs typeface="Arial"/>
              </a:rPr>
              <a:t>  </a:t>
            </a:r>
            <a:r>
              <a:rPr lang="es-ES" sz="1600" dirty="0" err="1">
                <a:solidFill>
                  <a:srgbClr val="00B050"/>
                </a:solidFill>
                <a:latin typeface="Arial"/>
                <a:ea typeface="ＭＳ Ｐゴシック" pitchFamily="34" charset="-128"/>
                <a:cs typeface="Arial"/>
              </a:rPr>
              <a:t>Cabozantinib</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Cabazitaxel</a:t>
            </a:r>
            <a:r>
              <a:rPr lang="es-ES" sz="1600" dirty="0">
                <a:solidFill>
                  <a:srgbClr val="FFFF00"/>
                </a:solidFill>
                <a:latin typeface="Arial"/>
                <a:ea typeface="ＭＳ Ｐゴシック" pitchFamily="34" charset="-128"/>
                <a:cs typeface="Arial"/>
              </a:rPr>
              <a:t>  </a:t>
            </a:r>
            <a:r>
              <a:rPr lang="es-ES" sz="1600" dirty="0" err="1">
                <a:solidFill>
                  <a:srgbClr val="00B050"/>
                </a:solidFill>
                <a:latin typeface="Arial"/>
                <a:ea typeface="ＭＳ Ｐゴシック" pitchFamily="34" charset="-128"/>
                <a:cs typeface="Arial"/>
              </a:rPr>
              <a:t>Ipilimumab</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Enzalutamida</a:t>
            </a:r>
            <a:r>
              <a:rPr lang="es-ES" sz="1600" dirty="0">
                <a:solidFill>
                  <a:srgbClr val="FFFF00"/>
                </a:solidFill>
                <a:latin typeface="Arial"/>
                <a:ea typeface="ＭＳ Ｐゴシック" pitchFamily="34" charset="-128"/>
                <a:cs typeface="Arial"/>
              </a:rPr>
              <a:t> </a:t>
            </a:r>
            <a:endParaRPr lang="es-ES" sz="1600" dirty="0" smtClean="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smtClean="0">
                <a:solidFill>
                  <a:srgbClr val="FFFF00"/>
                </a:solidFill>
                <a:latin typeface="Arial"/>
                <a:ea typeface="ＭＳ Ｐゴシック" pitchFamily="34" charset="-128"/>
                <a:cs typeface="Arial"/>
              </a:rPr>
              <a:t>Radium</a:t>
            </a:r>
            <a:r>
              <a:rPr lang="es-ES" sz="1600" dirty="0">
                <a:solidFill>
                  <a:srgbClr val="FFFF00"/>
                </a:solidFill>
                <a:latin typeface="Arial"/>
                <a:ea typeface="ＭＳ Ｐゴシック" pitchFamily="34" charset="-128"/>
                <a:cs typeface="Arial"/>
              </a:rPr>
              <a:t>-233</a:t>
            </a:r>
          </a:p>
        </p:txBody>
      </p:sp>
      <p:sp>
        <p:nvSpPr>
          <p:cNvPr id="7" name="6 Flecha abajo"/>
          <p:cNvSpPr/>
          <p:nvPr/>
        </p:nvSpPr>
        <p:spPr>
          <a:xfrm>
            <a:off x="6361113" y="3463925"/>
            <a:ext cx="165100" cy="2052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8" name="7 Flecha abajo"/>
          <p:cNvSpPr/>
          <p:nvPr/>
        </p:nvSpPr>
        <p:spPr>
          <a:xfrm>
            <a:off x="6694488" y="3322638"/>
            <a:ext cx="109537" cy="2193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9" name="8 Flecha abajo"/>
          <p:cNvSpPr/>
          <p:nvPr/>
        </p:nvSpPr>
        <p:spPr>
          <a:xfrm>
            <a:off x="4760913" y="3270250"/>
            <a:ext cx="171450" cy="217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198" name="11 CuadroTexto"/>
          <p:cNvSpPr txBox="1">
            <a:spLocks noChangeArrowheads="1"/>
          </p:cNvSpPr>
          <p:nvPr/>
        </p:nvSpPr>
        <p:spPr bwMode="auto">
          <a:xfrm>
            <a:off x="3959225" y="5445125"/>
            <a:ext cx="1603375" cy="1323975"/>
          </a:xfrm>
          <a:prstGeom prst="rect">
            <a:avLst/>
          </a:prstGeom>
          <a:noFill/>
          <a:ln w="9525">
            <a:noFill/>
            <a:miter lim="800000"/>
            <a:headEnd/>
            <a:tailEnd/>
          </a:ln>
        </p:spPr>
        <p:txBody>
          <a:bodyPr>
            <a:spAutoFit/>
          </a:bodyPr>
          <a:lstStyle/>
          <a:p>
            <a:pPr fontAlgn="base">
              <a:spcBef>
                <a:spcPct val="0"/>
              </a:spcBef>
              <a:spcAft>
                <a:spcPct val="0"/>
              </a:spcAft>
              <a:defRPr/>
            </a:pPr>
            <a:r>
              <a:rPr lang="es-ES" sz="1600" dirty="0" err="1">
                <a:solidFill>
                  <a:srgbClr val="FFFF00"/>
                </a:solidFill>
                <a:latin typeface="Arial"/>
                <a:ea typeface="ＭＳ Ｐゴシック" pitchFamily="34" charset="-128"/>
                <a:cs typeface="Arial"/>
              </a:rPr>
              <a:t>Abiraterona</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Sipuleucel</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00B050"/>
                </a:solidFill>
                <a:latin typeface="Arial"/>
                <a:ea typeface="ＭＳ Ｐゴシック" pitchFamily="34" charset="-128"/>
                <a:cs typeface="Arial"/>
              </a:rPr>
              <a:t>Ipilimumab</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Enzalutamida</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00B050"/>
                </a:solidFill>
                <a:latin typeface="Arial"/>
                <a:ea typeface="ＭＳ Ｐゴシック" pitchFamily="34" charset="-128"/>
                <a:cs typeface="Arial"/>
              </a:rPr>
              <a:t>Prostvac</a:t>
            </a:r>
            <a:endParaRPr lang="es-ES" sz="1600" dirty="0">
              <a:solidFill>
                <a:srgbClr val="00B050"/>
              </a:solidFill>
              <a:latin typeface="Arial"/>
              <a:ea typeface="ＭＳ Ｐゴシック" pitchFamily="34" charset="-128"/>
              <a:cs typeface="Arial"/>
            </a:endParaRPr>
          </a:p>
        </p:txBody>
      </p:sp>
      <p:sp>
        <p:nvSpPr>
          <p:cNvPr id="15" name="14 Flecha abajo"/>
          <p:cNvSpPr/>
          <p:nvPr/>
        </p:nvSpPr>
        <p:spPr>
          <a:xfrm>
            <a:off x="4905375" y="3341688"/>
            <a:ext cx="153988" cy="1874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200" name="4 CuadroTexto"/>
          <p:cNvSpPr txBox="1">
            <a:spLocks noChangeArrowheads="1"/>
          </p:cNvSpPr>
          <p:nvPr/>
        </p:nvSpPr>
        <p:spPr bwMode="auto">
          <a:xfrm>
            <a:off x="2536825" y="5521325"/>
            <a:ext cx="1074032" cy="584776"/>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600" dirty="0" smtClean="0">
                <a:solidFill>
                  <a:srgbClr val="00B050"/>
                </a:solidFill>
                <a:latin typeface="Arial"/>
                <a:ea typeface="ＭＳ Ｐゴシック" pitchFamily="34" charset="-128"/>
                <a:cs typeface="Arial"/>
              </a:rPr>
              <a:t>ODM-201</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smtClean="0">
                <a:solidFill>
                  <a:srgbClr val="00B050"/>
                </a:solidFill>
                <a:latin typeface="Arial"/>
                <a:ea typeface="ＭＳ Ｐゴシック" pitchFamily="34" charset="-128"/>
                <a:cs typeface="Arial"/>
              </a:rPr>
              <a:t>ARN</a:t>
            </a:r>
            <a:r>
              <a:rPr lang="es-ES" sz="1600" dirty="0">
                <a:solidFill>
                  <a:srgbClr val="00B050"/>
                </a:solidFill>
                <a:latin typeface="Arial"/>
                <a:ea typeface="ＭＳ Ｐゴシック" pitchFamily="34" charset="-128"/>
                <a:cs typeface="Arial"/>
              </a:rPr>
              <a:t>-509</a:t>
            </a:r>
          </a:p>
        </p:txBody>
      </p:sp>
      <p:sp>
        <p:nvSpPr>
          <p:cNvPr id="13" name="12 Flecha abajo"/>
          <p:cNvSpPr/>
          <p:nvPr/>
        </p:nvSpPr>
        <p:spPr>
          <a:xfrm>
            <a:off x="7067550" y="2919413"/>
            <a:ext cx="46038" cy="2597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16" name="15 Flecha abajo"/>
          <p:cNvSpPr/>
          <p:nvPr/>
        </p:nvSpPr>
        <p:spPr>
          <a:xfrm>
            <a:off x="7275513" y="2889250"/>
            <a:ext cx="46037" cy="2627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19" name="18 Flecha abajo"/>
          <p:cNvSpPr/>
          <p:nvPr/>
        </p:nvSpPr>
        <p:spPr>
          <a:xfrm>
            <a:off x="7386638" y="2697163"/>
            <a:ext cx="61912" cy="2819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0" name="19 Flecha abajo"/>
          <p:cNvSpPr/>
          <p:nvPr/>
        </p:nvSpPr>
        <p:spPr>
          <a:xfrm>
            <a:off x="5064125" y="3435350"/>
            <a:ext cx="46038" cy="184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1" name="20 Flecha abajo"/>
          <p:cNvSpPr/>
          <p:nvPr/>
        </p:nvSpPr>
        <p:spPr>
          <a:xfrm>
            <a:off x="5183188" y="3486150"/>
            <a:ext cx="46037" cy="1735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3" name="22 Flecha abajo"/>
          <p:cNvSpPr/>
          <p:nvPr/>
        </p:nvSpPr>
        <p:spPr>
          <a:xfrm>
            <a:off x="5240338" y="3446463"/>
            <a:ext cx="47625" cy="1735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5" name="24 Flecha abajo"/>
          <p:cNvSpPr/>
          <p:nvPr/>
        </p:nvSpPr>
        <p:spPr>
          <a:xfrm>
            <a:off x="5287963" y="3463925"/>
            <a:ext cx="71437" cy="170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6" name="25 Flecha abajo"/>
          <p:cNvSpPr/>
          <p:nvPr/>
        </p:nvSpPr>
        <p:spPr>
          <a:xfrm>
            <a:off x="5121275" y="3671888"/>
            <a:ext cx="44450" cy="1441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54" name="53 Flecha derecha"/>
          <p:cNvSpPr/>
          <p:nvPr/>
        </p:nvSpPr>
        <p:spPr>
          <a:xfrm>
            <a:off x="7308850" y="2492375"/>
            <a:ext cx="935038" cy="2159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cxnSp>
        <p:nvCxnSpPr>
          <p:cNvPr id="56" name="55 Conector recto"/>
          <p:cNvCxnSpPr/>
          <p:nvPr/>
        </p:nvCxnSpPr>
        <p:spPr>
          <a:xfrm flipV="1">
            <a:off x="8316913" y="2205038"/>
            <a:ext cx="287337"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V="1">
            <a:off x="8388350" y="2420938"/>
            <a:ext cx="287338" cy="144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a:off x="8316913" y="2708275"/>
            <a:ext cx="2873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8243888" y="2852738"/>
            <a:ext cx="360362"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1979712" y="2060848"/>
            <a:ext cx="1329664" cy="369332"/>
          </a:xfrm>
          <a:prstGeom prst="rect">
            <a:avLst/>
          </a:prstGeom>
          <a:solidFill>
            <a:srgbClr val="FFFF00"/>
          </a:solidFill>
        </p:spPr>
        <p:txBody>
          <a:bodyPr wrap="none" rtlCol="0">
            <a:spAutoFit/>
          </a:bodyPr>
          <a:lstStyle/>
          <a:p>
            <a:r>
              <a:rPr lang="es-ES" b="1" i="1" dirty="0" smtClean="0"/>
              <a:t>Docetaxel</a:t>
            </a:r>
            <a:endParaRPr lang="es-ES" b="1" i="1" dirty="0"/>
          </a:p>
        </p:txBody>
      </p:sp>
      <p:cxnSp>
        <p:nvCxnSpPr>
          <p:cNvPr id="34" name="Conector recto 33"/>
          <p:cNvCxnSpPr/>
          <p:nvPr/>
        </p:nvCxnSpPr>
        <p:spPr>
          <a:xfrm>
            <a:off x="2483768" y="2420888"/>
            <a:ext cx="0" cy="1584176"/>
          </a:xfrm>
          <a:prstGeom prst="line">
            <a:avLst/>
          </a:prstGeom>
          <a:ln>
            <a:solidFill>
              <a:srgbClr val="0066FF"/>
            </a:solidFill>
          </a:ln>
        </p:spPr>
        <p:style>
          <a:lnRef idx="2">
            <a:schemeClr val="accent1"/>
          </a:lnRef>
          <a:fillRef idx="0">
            <a:schemeClr val="accent1"/>
          </a:fillRef>
          <a:effectRef idx="1">
            <a:schemeClr val="accent1"/>
          </a:effectRef>
          <a:fontRef idx="minor">
            <a:schemeClr val="tx1"/>
          </a:fontRef>
        </p:style>
      </p:cxnSp>
      <p:cxnSp>
        <p:nvCxnSpPr>
          <p:cNvPr id="36" name="Conector recto 35"/>
          <p:cNvCxnSpPr/>
          <p:nvPr/>
        </p:nvCxnSpPr>
        <p:spPr>
          <a:xfrm>
            <a:off x="4788024" y="2132856"/>
            <a:ext cx="0" cy="2016224"/>
          </a:xfrm>
          <a:prstGeom prst="line">
            <a:avLst/>
          </a:prstGeom>
          <a:ln>
            <a:solidFill>
              <a:srgbClr val="0066FF"/>
            </a:solidFill>
          </a:ln>
        </p:spPr>
        <p:style>
          <a:lnRef idx="2">
            <a:schemeClr val="accent1"/>
          </a:lnRef>
          <a:fillRef idx="0">
            <a:schemeClr val="accent1"/>
          </a:fillRef>
          <a:effectRef idx="1">
            <a:schemeClr val="accent1"/>
          </a:effectRef>
          <a:fontRef idx="minor">
            <a:schemeClr val="tx1"/>
          </a:fontRef>
        </p:style>
      </p:cxnSp>
      <p:sp>
        <p:nvSpPr>
          <p:cNvPr id="68" name="CuadroTexto 67"/>
          <p:cNvSpPr txBox="1"/>
          <p:nvPr/>
        </p:nvSpPr>
        <p:spPr>
          <a:xfrm>
            <a:off x="251520" y="5373216"/>
            <a:ext cx="2016224" cy="523220"/>
          </a:xfrm>
          <a:prstGeom prst="rect">
            <a:avLst/>
          </a:prstGeom>
          <a:solidFill>
            <a:srgbClr val="FFFF00"/>
          </a:solidFill>
        </p:spPr>
        <p:txBody>
          <a:bodyPr wrap="square" rtlCol="0">
            <a:spAutoFit/>
          </a:bodyPr>
          <a:lstStyle/>
          <a:p>
            <a:r>
              <a:rPr lang="es-ES" sz="2800" dirty="0" smtClean="0"/>
              <a:t>FUTURO</a:t>
            </a:r>
            <a:endParaRPr lang="es-ES" sz="2800" dirty="0"/>
          </a:p>
        </p:txBody>
      </p:sp>
    </p:spTree>
    <p:extLst>
      <p:ext uri="{BB962C8B-B14F-4D97-AF65-F5344CB8AC3E}">
        <p14:creationId xmlns:p14="http://schemas.microsoft.com/office/powerpoint/2010/main" val="142428676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FFFF00"/>
                </a:solidFill>
              </a:rPr>
              <a:t>Elección del tratamiento en el CPRC </a:t>
            </a:r>
            <a:endParaRPr lang="es-ES" dirty="0">
              <a:solidFill>
                <a:srgbClr val="FFFF00"/>
              </a:solidFill>
            </a:endParaRPr>
          </a:p>
        </p:txBody>
      </p:sp>
      <p:sp>
        <p:nvSpPr>
          <p:cNvPr id="3" name="2 Marcador de contenido"/>
          <p:cNvSpPr>
            <a:spLocks noGrp="1"/>
          </p:cNvSpPr>
          <p:nvPr>
            <p:ph idx="1"/>
          </p:nvPr>
        </p:nvSpPr>
        <p:spPr/>
        <p:txBody>
          <a:bodyPr/>
          <a:lstStyle/>
          <a:p>
            <a:pPr marL="0" indent="0">
              <a:buNone/>
            </a:pPr>
            <a:endParaRPr lang="es-ES" dirty="0"/>
          </a:p>
        </p:txBody>
      </p:sp>
      <p:sp>
        <p:nvSpPr>
          <p:cNvPr id="4" name="3 CuadroTexto"/>
          <p:cNvSpPr txBox="1"/>
          <p:nvPr/>
        </p:nvSpPr>
        <p:spPr>
          <a:xfrm>
            <a:off x="899592" y="1988840"/>
            <a:ext cx="3544560" cy="923330"/>
          </a:xfrm>
          <a:prstGeom prst="rect">
            <a:avLst/>
          </a:prstGeom>
          <a:noFill/>
        </p:spPr>
        <p:txBody>
          <a:bodyPr wrap="none" rtlCol="0">
            <a:spAutoFit/>
          </a:bodyPr>
          <a:lstStyle/>
          <a:p>
            <a:pPr marL="342900" indent="-342900">
              <a:buAutoNum type="arabicPeriod"/>
            </a:pPr>
            <a:r>
              <a:rPr lang="es-ES" dirty="0" smtClean="0">
                <a:solidFill>
                  <a:srgbClr val="FFFF00"/>
                </a:solidFill>
              </a:rPr>
              <a:t>Estado funcional del paciente</a:t>
            </a:r>
          </a:p>
          <a:p>
            <a:pPr marL="342900" indent="-342900">
              <a:buAutoNum type="arabicPeriod"/>
            </a:pPr>
            <a:r>
              <a:rPr lang="es-ES" dirty="0" smtClean="0">
                <a:solidFill>
                  <a:srgbClr val="FFFF00"/>
                </a:solidFill>
              </a:rPr>
              <a:t>Comorbilidades que presenta</a:t>
            </a:r>
          </a:p>
          <a:p>
            <a:pPr marL="342900" indent="-342900">
              <a:buAutoNum type="arabicPeriod"/>
            </a:pPr>
            <a:r>
              <a:rPr lang="es-ES" dirty="0" smtClean="0">
                <a:solidFill>
                  <a:srgbClr val="FFFF00"/>
                </a:solidFill>
              </a:rPr>
              <a:t>Carga tumoral</a:t>
            </a:r>
            <a:endParaRPr lang="es-ES" dirty="0">
              <a:solidFill>
                <a:srgbClr val="FFFF00"/>
              </a:solidFill>
            </a:endParaRPr>
          </a:p>
        </p:txBody>
      </p:sp>
      <p:sp>
        <p:nvSpPr>
          <p:cNvPr id="6" name="5 CuadroTexto"/>
          <p:cNvSpPr txBox="1"/>
          <p:nvPr/>
        </p:nvSpPr>
        <p:spPr>
          <a:xfrm>
            <a:off x="1043608" y="3068960"/>
            <a:ext cx="6032421" cy="1200329"/>
          </a:xfrm>
          <a:prstGeom prst="rect">
            <a:avLst/>
          </a:prstGeom>
          <a:noFill/>
        </p:spPr>
        <p:txBody>
          <a:bodyPr wrap="none" rtlCol="0">
            <a:spAutoFit/>
          </a:bodyPr>
          <a:lstStyle/>
          <a:p>
            <a:r>
              <a:rPr lang="es-ES" dirty="0" smtClean="0">
                <a:solidFill>
                  <a:srgbClr val="FFFF00"/>
                </a:solidFill>
              </a:rPr>
              <a:t>4. Localización de las metástasis</a:t>
            </a:r>
          </a:p>
          <a:p>
            <a:r>
              <a:rPr lang="es-ES" dirty="0" smtClean="0">
                <a:solidFill>
                  <a:srgbClr val="FFFF00"/>
                </a:solidFill>
              </a:rPr>
              <a:t>5. Respuesta o resistencia a terapias previas </a:t>
            </a:r>
          </a:p>
          <a:p>
            <a:r>
              <a:rPr lang="es-ES" dirty="0" smtClean="0">
                <a:solidFill>
                  <a:srgbClr val="FFFF00"/>
                </a:solidFill>
              </a:rPr>
              <a:t>6. Tolerancia a tratamientos previos</a:t>
            </a:r>
          </a:p>
          <a:p>
            <a:r>
              <a:rPr lang="es-ES" dirty="0" smtClean="0">
                <a:solidFill>
                  <a:srgbClr val="FFFF00"/>
                </a:solidFill>
              </a:rPr>
              <a:t>7. Consideración a los efectos  adversos de los fármacos</a:t>
            </a:r>
            <a:endParaRPr lang="es-ES" dirty="0">
              <a:solidFill>
                <a:srgbClr val="FFFF00"/>
              </a:solidFill>
            </a:endParaRPr>
          </a:p>
        </p:txBody>
      </p:sp>
      <p:sp>
        <p:nvSpPr>
          <p:cNvPr id="7" name="6 CuadroTexto"/>
          <p:cNvSpPr txBox="1"/>
          <p:nvPr/>
        </p:nvSpPr>
        <p:spPr>
          <a:xfrm>
            <a:off x="1115616" y="4293096"/>
            <a:ext cx="3147015" cy="369332"/>
          </a:xfrm>
          <a:prstGeom prst="rect">
            <a:avLst/>
          </a:prstGeom>
          <a:noFill/>
        </p:spPr>
        <p:txBody>
          <a:bodyPr wrap="none" rtlCol="0">
            <a:spAutoFit/>
          </a:bodyPr>
          <a:lstStyle/>
          <a:p>
            <a:r>
              <a:rPr lang="es-ES" dirty="0" smtClean="0">
                <a:solidFill>
                  <a:srgbClr val="FFFF00"/>
                </a:solidFill>
              </a:rPr>
              <a:t>8. Disponibilidad del fármaco</a:t>
            </a:r>
            <a:endParaRPr lang="es-ES" dirty="0">
              <a:solidFill>
                <a:srgbClr val="FFFF00"/>
              </a:solidFill>
            </a:endParaRPr>
          </a:p>
        </p:txBody>
      </p:sp>
      <p:sp>
        <p:nvSpPr>
          <p:cNvPr id="8" name="7 CuadroTexto"/>
          <p:cNvSpPr txBox="1"/>
          <p:nvPr/>
        </p:nvSpPr>
        <p:spPr>
          <a:xfrm>
            <a:off x="899592" y="5013176"/>
            <a:ext cx="5698996" cy="369332"/>
          </a:xfrm>
          <a:prstGeom prst="rect">
            <a:avLst/>
          </a:prstGeom>
          <a:noFill/>
        </p:spPr>
        <p:txBody>
          <a:bodyPr wrap="none" rtlCol="0">
            <a:spAutoFit/>
          </a:bodyPr>
          <a:lstStyle/>
          <a:p>
            <a:r>
              <a:rPr lang="es-ES" dirty="0" smtClean="0">
                <a:solidFill>
                  <a:srgbClr val="FFFF00"/>
                </a:solidFill>
              </a:rPr>
              <a:t>9. Disponibilidad de participación en ensayos clínicos </a:t>
            </a:r>
            <a:endParaRPr lang="es-ES" dirty="0">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Scale>
                                      <p:cBhvr>
                                        <p:cTn id="2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8"/>
                                        </p:tgtEl>
                                        <p:attrNameLst>
                                          <p:attrName>ppt_x</p:attrName>
                                          <p:attrName>ppt_y</p:attrName>
                                        </p:attrNameLst>
                                      </p:cBhvr>
                                    </p:animMotion>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4499992" y="332656"/>
            <a:ext cx="3923928" cy="2274388"/>
          </a:xfrm>
          <a:prstGeom prst="rect">
            <a:avLst/>
          </a:prstGeom>
          <a:noFill/>
          <a:ln w="9525">
            <a:noFill/>
            <a:miter lim="800000"/>
            <a:headEnd/>
            <a:tailEnd/>
          </a:ln>
        </p:spPr>
      </p:pic>
      <p:pic>
        <p:nvPicPr>
          <p:cNvPr id="183299" name="Picture 2"/>
          <p:cNvPicPr>
            <a:picLocks noChangeAspect="1" noChangeArrowheads="1"/>
          </p:cNvPicPr>
          <p:nvPr/>
        </p:nvPicPr>
        <p:blipFill>
          <a:blip r:embed="rId4" cstate="print"/>
          <a:srcRect r="9886"/>
          <a:stretch>
            <a:fillRect/>
          </a:stretch>
        </p:blipFill>
        <p:spPr bwMode="auto">
          <a:xfrm>
            <a:off x="683568" y="4409729"/>
            <a:ext cx="3274721" cy="1899591"/>
          </a:xfrm>
          <a:prstGeom prst="rect">
            <a:avLst/>
          </a:prstGeom>
          <a:noFill/>
          <a:ln w="9525">
            <a:noFill/>
            <a:miter lim="800000"/>
            <a:headEnd/>
            <a:tailEnd/>
          </a:ln>
        </p:spPr>
      </p:pic>
      <p:pic>
        <p:nvPicPr>
          <p:cNvPr id="183300" name="Picture 4"/>
          <p:cNvPicPr>
            <a:picLocks noChangeAspect="1" noChangeArrowheads="1"/>
          </p:cNvPicPr>
          <p:nvPr/>
        </p:nvPicPr>
        <p:blipFill>
          <a:blip r:embed="rId5" cstate="print"/>
          <a:srcRect/>
          <a:stretch>
            <a:fillRect/>
          </a:stretch>
        </p:blipFill>
        <p:spPr bwMode="auto">
          <a:xfrm>
            <a:off x="0" y="404664"/>
            <a:ext cx="4168775" cy="1998663"/>
          </a:xfrm>
          <a:prstGeom prst="rect">
            <a:avLst/>
          </a:prstGeom>
          <a:noFill/>
          <a:ln w="9525">
            <a:noFill/>
            <a:miter lim="800000"/>
            <a:headEnd/>
            <a:tailEnd/>
          </a:ln>
        </p:spPr>
      </p:pic>
      <p:pic>
        <p:nvPicPr>
          <p:cNvPr id="183301" name="Picture 2"/>
          <p:cNvPicPr>
            <a:picLocks noChangeAspect="1"/>
          </p:cNvPicPr>
          <p:nvPr/>
        </p:nvPicPr>
        <p:blipFill>
          <a:blip r:embed="rId6" cstate="print"/>
          <a:srcRect/>
          <a:stretch>
            <a:fillRect/>
          </a:stretch>
        </p:blipFill>
        <p:spPr bwMode="auto">
          <a:xfrm>
            <a:off x="4499992" y="2636912"/>
            <a:ext cx="4032250" cy="1306513"/>
          </a:xfrm>
          <a:prstGeom prst="rect">
            <a:avLst/>
          </a:prstGeom>
          <a:noFill/>
          <a:ln w="9525">
            <a:noFill/>
            <a:miter lim="800000"/>
            <a:headEnd/>
            <a:tailEnd/>
          </a:ln>
        </p:spPr>
      </p:pic>
      <p:pic>
        <p:nvPicPr>
          <p:cNvPr id="6" name="Picture 4"/>
          <p:cNvPicPr>
            <a:picLocks noChangeAspect="1" noChangeArrowheads="1"/>
          </p:cNvPicPr>
          <p:nvPr/>
        </p:nvPicPr>
        <p:blipFill>
          <a:blip r:embed="rId7" cstate="print"/>
          <a:srcRect/>
          <a:stretch>
            <a:fillRect/>
          </a:stretch>
        </p:blipFill>
        <p:spPr bwMode="gray">
          <a:xfrm>
            <a:off x="179512" y="2708920"/>
            <a:ext cx="3963988" cy="1633538"/>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8" cstate="print"/>
          <a:srcRect b="77803"/>
          <a:stretch>
            <a:fillRect/>
          </a:stretch>
        </p:blipFill>
        <p:spPr bwMode="auto">
          <a:xfrm>
            <a:off x="179512" y="2420888"/>
            <a:ext cx="1992313" cy="269875"/>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9" cstate="print"/>
          <a:srcRect/>
          <a:stretch>
            <a:fillRect/>
          </a:stretch>
        </p:blipFill>
        <p:spPr bwMode="auto">
          <a:xfrm>
            <a:off x="4932040" y="4509120"/>
            <a:ext cx="3672407" cy="2019938"/>
          </a:xfrm>
          <a:prstGeom prst="rect">
            <a:avLst/>
          </a:prstGeom>
          <a:noFill/>
          <a:ln w="9525">
            <a:noFill/>
            <a:miter lim="800000"/>
            <a:headEnd/>
            <a:tailEnd/>
          </a:ln>
          <a:effectLst/>
        </p:spPr>
      </p:pic>
      <p:sp>
        <p:nvSpPr>
          <p:cNvPr id="9" name="8 CuadroTexto"/>
          <p:cNvSpPr txBox="1"/>
          <p:nvPr/>
        </p:nvSpPr>
        <p:spPr>
          <a:xfrm>
            <a:off x="2123728" y="116632"/>
            <a:ext cx="1283365" cy="369332"/>
          </a:xfrm>
          <a:prstGeom prst="rect">
            <a:avLst/>
          </a:prstGeom>
          <a:solidFill>
            <a:schemeClr val="bg1">
              <a:lumMod val="85000"/>
            </a:schemeClr>
          </a:solidFill>
        </p:spPr>
        <p:txBody>
          <a:bodyPr wrap="square" rtlCol="0">
            <a:spAutoFit/>
          </a:bodyPr>
          <a:lstStyle/>
          <a:p>
            <a:r>
              <a:rPr lang="es-ES" b="1" dirty="0" smtClean="0">
                <a:solidFill>
                  <a:prstClr val="black"/>
                </a:solidFill>
                <a:latin typeface="Arial" pitchFamily="34" charset="0"/>
                <a:cs typeface="Arial" pitchFamily="34" charset="0"/>
              </a:rPr>
              <a:t>C  P  R  C </a:t>
            </a:r>
            <a:endParaRPr lang="es-ES" b="1" dirty="0">
              <a:solidFill>
                <a:prstClr val="black"/>
              </a:solidFill>
              <a:latin typeface="Arial" pitchFamily="34" charset="0"/>
              <a:cs typeface="Arial" pitchFamily="34" charset="0"/>
            </a:endParaRPr>
          </a:p>
        </p:txBody>
      </p:sp>
      <p:sp>
        <p:nvSpPr>
          <p:cNvPr id="10" name="9 Rectángulo"/>
          <p:cNvSpPr/>
          <p:nvPr/>
        </p:nvSpPr>
        <p:spPr>
          <a:xfrm>
            <a:off x="2123728" y="188640"/>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2" name="Picture 2" descr="http://bimg1.mlstatic.com/fonendoscopio-estetoscopio-dual-head-envio-incluido_MLC-F-3296043836_102012.jpg">
            <a:hlinkClick r:id="rId10"/>
          </p:cNvPr>
          <p:cNvPicPr>
            <a:picLocks noChangeAspect="1" noChangeArrowheads="1"/>
          </p:cNvPicPr>
          <p:nvPr/>
        </p:nvPicPr>
        <p:blipFill>
          <a:blip r:embed="rId11" cstate="print"/>
          <a:srcRect/>
          <a:stretch>
            <a:fillRect/>
          </a:stretch>
        </p:blipFill>
        <p:spPr bwMode="auto">
          <a:xfrm>
            <a:off x="2483768" y="1484784"/>
            <a:ext cx="4788024" cy="3591018"/>
          </a:xfrm>
          <a:prstGeom prst="rect">
            <a:avLst/>
          </a:prstGeom>
          <a:solidFill>
            <a:srgbClr val="C6D9F1"/>
          </a:solidFill>
        </p:spPr>
      </p:pic>
      <p:sp>
        <p:nvSpPr>
          <p:cNvPr id="2" name="CuadroTexto 1"/>
          <p:cNvSpPr txBox="1"/>
          <p:nvPr/>
        </p:nvSpPr>
        <p:spPr>
          <a:xfrm>
            <a:off x="11484767" y="2852936"/>
            <a:ext cx="576065" cy="223036"/>
          </a:xfrm>
          <a:prstGeom prst="rect">
            <a:avLst/>
          </a:prstGeom>
          <a:noFill/>
        </p:spPr>
        <p:txBody>
          <a:bodyPr wrap="square" rtlCol="0">
            <a:spAutoFit/>
          </a:bodyPr>
          <a:lstStyle/>
          <a:p>
            <a:pPr defTabSz="914306"/>
            <a:endParaRPr lang="es-ES" dirty="0">
              <a:solidFill>
                <a:prstClr val="black"/>
              </a:solidFill>
              <a:latin typeface="Calibri"/>
            </a:endParaRPr>
          </a:p>
        </p:txBody>
      </p:sp>
      <p:sp>
        <p:nvSpPr>
          <p:cNvPr id="3" name="CuadroTexto 2"/>
          <p:cNvSpPr txBox="1"/>
          <p:nvPr/>
        </p:nvSpPr>
        <p:spPr>
          <a:xfrm>
            <a:off x="3024906" y="1556792"/>
            <a:ext cx="2595895" cy="369332"/>
          </a:xfrm>
          <a:prstGeom prst="rect">
            <a:avLst/>
          </a:prstGeom>
          <a:solidFill>
            <a:schemeClr val="tx1"/>
          </a:solidFill>
          <a:ln>
            <a:solidFill>
              <a:srgbClr val="FFFF00"/>
            </a:solidFill>
          </a:ln>
        </p:spPr>
        <p:txBody>
          <a:bodyPr wrap="none" rtlCol="0">
            <a:spAutoFit/>
          </a:bodyPr>
          <a:lstStyle/>
          <a:p>
            <a:pPr defTabSz="914306"/>
            <a:r>
              <a:rPr lang="es-ES" dirty="0" smtClean="0">
                <a:solidFill>
                  <a:srgbClr val="FFFF00"/>
                </a:solidFill>
                <a:latin typeface="Calibri"/>
              </a:rPr>
              <a:t>CRITERIOS CLÍNICOS</a:t>
            </a:r>
            <a:endParaRPr lang="es-ES" dirty="0">
              <a:solidFill>
                <a:srgbClr val="FFFF00"/>
              </a:solidFill>
              <a:latin typeface="Calibri"/>
            </a:endParaRPr>
          </a:p>
        </p:txBody>
      </p:sp>
    </p:spTree>
    <p:extLst>
      <p:ext uri="{BB962C8B-B14F-4D97-AF65-F5344CB8AC3E}">
        <p14:creationId xmlns:p14="http://schemas.microsoft.com/office/powerpoint/2010/main" val="1746380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4499992" y="332656"/>
            <a:ext cx="3923928" cy="2274388"/>
          </a:xfrm>
          <a:prstGeom prst="rect">
            <a:avLst/>
          </a:prstGeom>
          <a:noFill/>
          <a:ln w="9525">
            <a:noFill/>
            <a:miter lim="800000"/>
            <a:headEnd/>
            <a:tailEnd/>
          </a:ln>
        </p:spPr>
      </p:pic>
      <p:pic>
        <p:nvPicPr>
          <p:cNvPr id="183299" name="Picture 2"/>
          <p:cNvPicPr>
            <a:picLocks noChangeAspect="1" noChangeArrowheads="1"/>
          </p:cNvPicPr>
          <p:nvPr/>
        </p:nvPicPr>
        <p:blipFill>
          <a:blip r:embed="rId4" cstate="print"/>
          <a:srcRect r="9886"/>
          <a:stretch>
            <a:fillRect/>
          </a:stretch>
        </p:blipFill>
        <p:spPr bwMode="auto">
          <a:xfrm>
            <a:off x="683568" y="4409729"/>
            <a:ext cx="3274721" cy="1899591"/>
          </a:xfrm>
          <a:prstGeom prst="rect">
            <a:avLst/>
          </a:prstGeom>
          <a:noFill/>
          <a:ln w="9525">
            <a:noFill/>
            <a:miter lim="800000"/>
            <a:headEnd/>
            <a:tailEnd/>
          </a:ln>
        </p:spPr>
      </p:pic>
      <p:pic>
        <p:nvPicPr>
          <p:cNvPr id="183300" name="Picture 4"/>
          <p:cNvPicPr>
            <a:picLocks noChangeAspect="1" noChangeArrowheads="1"/>
          </p:cNvPicPr>
          <p:nvPr/>
        </p:nvPicPr>
        <p:blipFill>
          <a:blip r:embed="rId5" cstate="print"/>
          <a:srcRect/>
          <a:stretch>
            <a:fillRect/>
          </a:stretch>
        </p:blipFill>
        <p:spPr bwMode="auto">
          <a:xfrm>
            <a:off x="0" y="404664"/>
            <a:ext cx="4168775" cy="1998663"/>
          </a:xfrm>
          <a:prstGeom prst="rect">
            <a:avLst/>
          </a:prstGeom>
          <a:noFill/>
          <a:ln w="9525">
            <a:noFill/>
            <a:miter lim="800000"/>
            <a:headEnd/>
            <a:tailEnd/>
          </a:ln>
        </p:spPr>
      </p:pic>
      <p:pic>
        <p:nvPicPr>
          <p:cNvPr id="183301" name="Picture 2"/>
          <p:cNvPicPr>
            <a:picLocks noChangeAspect="1"/>
          </p:cNvPicPr>
          <p:nvPr/>
        </p:nvPicPr>
        <p:blipFill>
          <a:blip r:embed="rId6" cstate="print"/>
          <a:srcRect/>
          <a:stretch>
            <a:fillRect/>
          </a:stretch>
        </p:blipFill>
        <p:spPr bwMode="auto">
          <a:xfrm>
            <a:off x="4499992" y="2636912"/>
            <a:ext cx="4032250" cy="1306513"/>
          </a:xfrm>
          <a:prstGeom prst="rect">
            <a:avLst/>
          </a:prstGeom>
          <a:noFill/>
          <a:ln w="9525">
            <a:noFill/>
            <a:miter lim="800000"/>
            <a:headEnd/>
            <a:tailEnd/>
          </a:ln>
        </p:spPr>
      </p:pic>
      <p:pic>
        <p:nvPicPr>
          <p:cNvPr id="6" name="Picture 4"/>
          <p:cNvPicPr>
            <a:picLocks noChangeAspect="1" noChangeArrowheads="1"/>
          </p:cNvPicPr>
          <p:nvPr/>
        </p:nvPicPr>
        <p:blipFill>
          <a:blip r:embed="rId7" cstate="print"/>
          <a:srcRect/>
          <a:stretch>
            <a:fillRect/>
          </a:stretch>
        </p:blipFill>
        <p:spPr bwMode="gray">
          <a:xfrm>
            <a:off x="179512" y="2708920"/>
            <a:ext cx="3963988" cy="1633538"/>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8" cstate="print"/>
          <a:srcRect b="77803"/>
          <a:stretch>
            <a:fillRect/>
          </a:stretch>
        </p:blipFill>
        <p:spPr bwMode="auto">
          <a:xfrm>
            <a:off x="179512" y="2420888"/>
            <a:ext cx="1992313" cy="269875"/>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9" cstate="print"/>
          <a:srcRect/>
          <a:stretch>
            <a:fillRect/>
          </a:stretch>
        </p:blipFill>
        <p:spPr bwMode="auto">
          <a:xfrm>
            <a:off x="4932040" y="4509120"/>
            <a:ext cx="3672407" cy="2019938"/>
          </a:xfrm>
          <a:prstGeom prst="rect">
            <a:avLst/>
          </a:prstGeom>
          <a:noFill/>
          <a:ln w="9525">
            <a:noFill/>
            <a:miter lim="800000"/>
            <a:headEnd/>
            <a:tailEnd/>
          </a:ln>
          <a:effectLst/>
        </p:spPr>
      </p:pic>
      <p:sp>
        <p:nvSpPr>
          <p:cNvPr id="9" name="8 CuadroTexto"/>
          <p:cNvSpPr txBox="1"/>
          <p:nvPr/>
        </p:nvSpPr>
        <p:spPr>
          <a:xfrm>
            <a:off x="2123728" y="116632"/>
            <a:ext cx="1283365" cy="369332"/>
          </a:xfrm>
          <a:prstGeom prst="rect">
            <a:avLst/>
          </a:prstGeom>
          <a:solidFill>
            <a:schemeClr val="bg1">
              <a:lumMod val="85000"/>
            </a:schemeClr>
          </a:solidFill>
        </p:spPr>
        <p:txBody>
          <a:bodyPr wrap="square" rtlCol="0">
            <a:spAutoFit/>
          </a:bodyPr>
          <a:lstStyle/>
          <a:p>
            <a:r>
              <a:rPr lang="es-ES" b="1" dirty="0" smtClean="0">
                <a:solidFill>
                  <a:prstClr val="black"/>
                </a:solidFill>
                <a:latin typeface="Arial" pitchFamily="34" charset="0"/>
                <a:cs typeface="Arial" pitchFamily="34" charset="0"/>
              </a:rPr>
              <a:t>C  P  R  C </a:t>
            </a:r>
            <a:endParaRPr lang="es-ES" b="1" dirty="0">
              <a:solidFill>
                <a:prstClr val="black"/>
              </a:solidFill>
              <a:latin typeface="Arial" pitchFamily="34" charset="0"/>
              <a:cs typeface="Arial" pitchFamily="34" charset="0"/>
            </a:endParaRPr>
          </a:p>
        </p:txBody>
      </p:sp>
      <p:sp>
        <p:nvSpPr>
          <p:cNvPr id="10" name="9 Rectángulo"/>
          <p:cNvSpPr/>
          <p:nvPr/>
        </p:nvSpPr>
        <p:spPr>
          <a:xfrm>
            <a:off x="2123728" y="188640"/>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2" name="CuadroTexto 1"/>
          <p:cNvSpPr txBox="1"/>
          <p:nvPr/>
        </p:nvSpPr>
        <p:spPr>
          <a:xfrm>
            <a:off x="11484767" y="2852936"/>
            <a:ext cx="576065" cy="223036"/>
          </a:xfrm>
          <a:prstGeom prst="rect">
            <a:avLst/>
          </a:prstGeom>
          <a:noFill/>
        </p:spPr>
        <p:txBody>
          <a:bodyPr wrap="square" rtlCol="0">
            <a:spAutoFit/>
          </a:bodyPr>
          <a:lstStyle/>
          <a:p>
            <a:pPr defTabSz="914306"/>
            <a:endParaRPr lang="es-ES" dirty="0">
              <a:solidFill>
                <a:prstClr val="black"/>
              </a:solidFill>
              <a:latin typeface="Calibri"/>
            </a:endParaRPr>
          </a:p>
        </p:txBody>
      </p:sp>
      <p:sp>
        <p:nvSpPr>
          <p:cNvPr id="3" name="CuadroTexto 2"/>
          <p:cNvSpPr txBox="1"/>
          <p:nvPr/>
        </p:nvSpPr>
        <p:spPr>
          <a:xfrm>
            <a:off x="3024906" y="1556792"/>
            <a:ext cx="2616860" cy="369332"/>
          </a:xfrm>
          <a:prstGeom prst="rect">
            <a:avLst/>
          </a:prstGeom>
          <a:solidFill>
            <a:schemeClr val="tx1"/>
          </a:solidFill>
          <a:ln>
            <a:solidFill>
              <a:srgbClr val="FFFF00"/>
            </a:solidFill>
          </a:ln>
        </p:spPr>
        <p:txBody>
          <a:bodyPr wrap="none" rtlCol="0">
            <a:spAutoFit/>
          </a:bodyPr>
          <a:lstStyle/>
          <a:p>
            <a:pPr defTabSz="914306"/>
            <a:r>
              <a:rPr lang="es-ES" dirty="0" smtClean="0">
                <a:solidFill>
                  <a:srgbClr val="FFFF00"/>
                </a:solidFill>
                <a:latin typeface="Calibri"/>
              </a:rPr>
              <a:t>CRITERIOS MOLECULARES</a:t>
            </a:r>
            <a:endParaRPr lang="es-ES" dirty="0">
              <a:solidFill>
                <a:srgbClr val="FFFF00"/>
              </a:solidFill>
              <a:latin typeface="Calibri"/>
            </a:endParaRPr>
          </a:p>
        </p:txBody>
      </p:sp>
      <p:pic>
        <p:nvPicPr>
          <p:cNvPr id="4" name="Imagen 3"/>
          <p:cNvPicPr>
            <a:picLocks noChangeAspect="1"/>
          </p:cNvPicPr>
          <p:nvPr/>
        </p:nvPicPr>
        <p:blipFill>
          <a:blip r:embed="rId10" cstate="print"/>
          <a:stretch>
            <a:fillRect/>
          </a:stretch>
        </p:blipFill>
        <p:spPr>
          <a:xfrm>
            <a:off x="3416300" y="1866900"/>
            <a:ext cx="2286076" cy="3121256"/>
          </a:xfrm>
          <a:prstGeom prst="rect">
            <a:avLst/>
          </a:prstGeom>
          <a:solidFill>
            <a:srgbClr val="C6D9F1"/>
          </a:solidFill>
        </p:spPr>
      </p:pic>
    </p:spTree>
    <p:extLst>
      <p:ext uri="{BB962C8B-B14F-4D97-AF65-F5344CB8AC3E}">
        <p14:creationId xmlns:p14="http://schemas.microsoft.com/office/powerpoint/2010/main" val="265581659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Primera línea</a:t>
            </a:r>
            <a:endParaRPr lang="es-ES" dirty="0"/>
          </a:p>
        </p:txBody>
      </p:sp>
      <p:graphicFrame>
        <p:nvGraphicFramePr>
          <p:cNvPr id="8" name="Tabla 7"/>
          <p:cNvGraphicFramePr>
            <a:graphicFrameLocks noGrp="1"/>
          </p:cNvGraphicFramePr>
          <p:nvPr>
            <p:extLst>
              <p:ext uri="{D42A27DB-BD31-4B8C-83A1-F6EECF244321}">
                <p14:modId xmlns:p14="http://schemas.microsoft.com/office/powerpoint/2010/main" val="3199280527"/>
              </p:ext>
            </p:extLst>
          </p:nvPr>
        </p:nvGraphicFramePr>
        <p:xfrm>
          <a:off x="719572" y="1223443"/>
          <a:ext cx="8100900" cy="5130882"/>
        </p:xfrm>
        <a:graphic>
          <a:graphicData uri="http://schemas.openxmlformats.org/drawingml/2006/table">
            <a:tbl>
              <a:tblPr firstRow="1" bandRow="1">
                <a:tableStyleId>{5C22544A-7EE6-4342-B048-85BDC9FD1C3A}</a:tableStyleId>
              </a:tblPr>
              <a:tblGrid>
                <a:gridCol w="1892734"/>
                <a:gridCol w="2157716"/>
                <a:gridCol w="2025225"/>
                <a:gridCol w="2025225"/>
              </a:tblGrid>
              <a:tr h="519832">
                <a:tc>
                  <a:txBody>
                    <a:bodyPr/>
                    <a:lstStyle/>
                    <a:p>
                      <a:r>
                        <a:rPr lang="es-ES_tradnl" sz="2400" dirty="0" err="1" smtClean="0"/>
                        <a:t>Elecci</a:t>
                      </a:r>
                      <a:r>
                        <a:rPr lang="es-ES" sz="2400" dirty="0" err="1" smtClean="0"/>
                        <a:t>ón</a:t>
                      </a:r>
                      <a:endParaRPr lang="es-ES_tradnl" sz="2400" dirty="0"/>
                    </a:p>
                  </a:txBody>
                  <a:tcPr/>
                </a:tc>
                <a:tc>
                  <a:txBody>
                    <a:bodyPr/>
                    <a:lstStyle/>
                    <a:p>
                      <a:pPr algn="ctr"/>
                      <a:r>
                        <a:rPr lang="es-ES_tradnl" sz="2400" dirty="0" err="1" smtClean="0">
                          <a:solidFill>
                            <a:srgbClr val="FF0000"/>
                          </a:solidFill>
                        </a:rPr>
                        <a:t>Docetaxel</a:t>
                      </a:r>
                      <a:endParaRPr lang="es-ES_tradnl" sz="2400" dirty="0">
                        <a:solidFill>
                          <a:srgbClr val="FF0000"/>
                        </a:solidFill>
                      </a:endParaRPr>
                    </a:p>
                  </a:txBody>
                  <a:tcPr/>
                </a:tc>
                <a:tc>
                  <a:txBody>
                    <a:bodyPr/>
                    <a:lstStyle/>
                    <a:p>
                      <a:pPr algn="ctr"/>
                      <a:r>
                        <a:rPr lang="es-ES_tradnl" sz="2400" dirty="0" err="1" smtClean="0">
                          <a:solidFill>
                            <a:srgbClr val="FF0000"/>
                          </a:solidFill>
                        </a:rPr>
                        <a:t>Abiraterona</a:t>
                      </a:r>
                      <a:endParaRPr lang="es-ES_tradnl" sz="2400" dirty="0">
                        <a:solidFill>
                          <a:srgbClr val="FF0000"/>
                        </a:solidFill>
                      </a:endParaRPr>
                    </a:p>
                  </a:txBody>
                  <a:tcPr/>
                </a:tc>
                <a:tc>
                  <a:txBody>
                    <a:bodyPr/>
                    <a:lstStyle/>
                    <a:p>
                      <a:pPr algn="ctr"/>
                      <a:r>
                        <a:rPr lang="es-ES_tradnl" sz="2000" dirty="0" err="1" smtClean="0">
                          <a:solidFill>
                            <a:srgbClr val="FF0000"/>
                          </a:solidFill>
                        </a:rPr>
                        <a:t>Enzalutamida</a:t>
                      </a:r>
                      <a:endParaRPr lang="es-ES_tradnl" sz="2000" dirty="0">
                        <a:solidFill>
                          <a:srgbClr val="FF0000"/>
                        </a:solidFill>
                      </a:endParaRPr>
                    </a:p>
                  </a:txBody>
                  <a:tcPr/>
                </a:tc>
              </a:tr>
              <a:tr h="533313">
                <a:tc gridSpan="4">
                  <a:txBody>
                    <a:bodyPr/>
                    <a:lstStyle/>
                    <a:p>
                      <a:pPr algn="ctr"/>
                      <a:r>
                        <a:rPr lang="es-ES_tradnl" sz="2400" b="1" dirty="0" smtClean="0">
                          <a:solidFill>
                            <a:schemeClr val="bg1"/>
                          </a:solidFill>
                        </a:rPr>
                        <a:t>Criterios de </a:t>
                      </a:r>
                      <a:r>
                        <a:rPr lang="es-ES_tradnl" sz="2400" b="1" dirty="0" err="1" smtClean="0">
                          <a:solidFill>
                            <a:schemeClr val="bg1"/>
                          </a:solidFill>
                        </a:rPr>
                        <a:t>inclusi</a:t>
                      </a:r>
                      <a:r>
                        <a:rPr lang="es-ES" sz="2400" b="1" dirty="0" err="1" smtClean="0">
                          <a:solidFill>
                            <a:schemeClr val="bg1"/>
                          </a:solidFill>
                        </a:rPr>
                        <a:t>ón</a:t>
                      </a:r>
                      <a:endParaRPr lang="es-ES_tradnl" sz="2400" b="1" dirty="0">
                        <a:solidFill>
                          <a:schemeClr val="bg1"/>
                        </a:solidFill>
                      </a:endParaRPr>
                    </a:p>
                  </a:txBody>
                  <a:tcPr>
                    <a:solidFill>
                      <a:srgbClr val="00B050"/>
                    </a:solidFill>
                  </a:tcPr>
                </a:tc>
                <a:tc hMerge="1">
                  <a:txBody>
                    <a:bodyPr/>
                    <a:lstStyle/>
                    <a:p>
                      <a:endParaRPr lang="es-ES_tradnl"/>
                    </a:p>
                  </a:txBody>
                  <a:tcPr/>
                </a:tc>
                <a:tc hMerge="1">
                  <a:txBody>
                    <a:bodyPr/>
                    <a:lstStyle/>
                    <a:p>
                      <a:pPr algn="ctr"/>
                      <a:endParaRPr lang="es-ES_tradnl" dirty="0"/>
                    </a:p>
                  </a:txBody>
                  <a:tcPr>
                    <a:solidFill>
                      <a:srgbClr val="00B050"/>
                    </a:solidFill>
                  </a:tcPr>
                </a:tc>
                <a:tc hMerge="1">
                  <a:txBody>
                    <a:bodyPr/>
                    <a:lstStyle/>
                    <a:p>
                      <a:pPr algn="ctr"/>
                      <a:endParaRPr lang="es-ES_tradnl" dirty="0"/>
                    </a:p>
                  </a:txBody>
                  <a:tcPr>
                    <a:solidFill>
                      <a:srgbClr val="00B050"/>
                    </a:solidFill>
                  </a:tcPr>
                </a:tc>
              </a:tr>
              <a:tr h="796838">
                <a:tc>
                  <a:txBody>
                    <a:bodyPr/>
                    <a:lstStyle/>
                    <a:p>
                      <a:r>
                        <a:rPr lang="es-ES_tradnl" sz="2000" dirty="0" err="1" smtClean="0"/>
                        <a:t>Mets</a:t>
                      </a:r>
                      <a:r>
                        <a:rPr lang="es-ES_tradnl" sz="2000" dirty="0" smtClean="0"/>
                        <a:t> viscerales</a:t>
                      </a:r>
                    </a:p>
                    <a:p>
                      <a:r>
                        <a:rPr lang="es-ES_tradnl" sz="2000" dirty="0" err="1" smtClean="0"/>
                        <a:t>Sintom</a:t>
                      </a:r>
                      <a:r>
                        <a:rPr lang="es-ES" sz="2000" dirty="0" smtClean="0"/>
                        <a:t>áticos</a:t>
                      </a:r>
                      <a:endParaRPr lang="es-ES_tradnl" sz="2000" dirty="0"/>
                    </a:p>
                  </a:txBody>
                  <a:tcPr>
                    <a:noFill/>
                  </a:tcPr>
                </a:tc>
                <a:tc>
                  <a:txBody>
                    <a:bodyPr/>
                    <a:lstStyle/>
                    <a:p>
                      <a:pPr algn="ctr"/>
                      <a:r>
                        <a:rPr lang="es-ES_tradnl" sz="2000" dirty="0" smtClean="0"/>
                        <a:t>22%</a:t>
                      </a:r>
                    </a:p>
                    <a:p>
                      <a:pPr algn="ctr"/>
                      <a:r>
                        <a:rPr lang="es-ES_tradnl" sz="2000" dirty="0" smtClean="0"/>
                        <a:t>S</a:t>
                      </a:r>
                      <a:r>
                        <a:rPr lang="es-ES" sz="2000" dirty="0" smtClean="0"/>
                        <a:t>í</a:t>
                      </a:r>
                      <a:endParaRPr lang="es-ES_tradnl" sz="2000" dirty="0"/>
                    </a:p>
                  </a:txBody>
                  <a:tcPr>
                    <a:noFill/>
                  </a:tcPr>
                </a:tc>
                <a:tc>
                  <a:txBody>
                    <a:bodyPr/>
                    <a:lstStyle/>
                    <a:p>
                      <a:pPr algn="ctr"/>
                      <a:r>
                        <a:rPr lang="es-ES_tradnl" sz="2000" dirty="0" smtClean="0"/>
                        <a:t>-</a:t>
                      </a:r>
                    </a:p>
                    <a:p>
                      <a:pPr algn="ctr"/>
                      <a:r>
                        <a:rPr lang="es-ES_tradnl" sz="2000" dirty="0" smtClean="0"/>
                        <a:t>No</a:t>
                      </a:r>
                      <a:endParaRPr lang="es-ES_tradnl" sz="2000" dirty="0"/>
                    </a:p>
                  </a:txBody>
                  <a:tcPr>
                    <a:noFill/>
                  </a:tcPr>
                </a:tc>
                <a:tc>
                  <a:txBody>
                    <a:bodyPr/>
                    <a:lstStyle/>
                    <a:p>
                      <a:pPr algn="ctr"/>
                      <a:r>
                        <a:rPr lang="es-ES_tradnl" sz="2000" dirty="0" smtClean="0"/>
                        <a:t>12%</a:t>
                      </a:r>
                    </a:p>
                    <a:p>
                      <a:pPr algn="ctr"/>
                      <a:r>
                        <a:rPr lang="es-ES_tradnl" sz="2000" dirty="0" smtClean="0"/>
                        <a:t>No</a:t>
                      </a:r>
                      <a:endParaRPr lang="es-ES_tradnl" sz="2000" dirty="0"/>
                    </a:p>
                  </a:txBody>
                  <a:tcPr>
                    <a:noFill/>
                  </a:tcPr>
                </a:tc>
              </a:tr>
              <a:tr h="542057">
                <a:tc gridSpan="4">
                  <a:txBody>
                    <a:bodyPr/>
                    <a:lstStyle/>
                    <a:p>
                      <a:pPr algn="ctr"/>
                      <a:r>
                        <a:rPr lang="es-ES_tradnl" sz="2400" b="1" dirty="0" smtClean="0">
                          <a:solidFill>
                            <a:schemeClr val="bg1"/>
                          </a:solidFill>
                        </a:rPr>
                        <a:t>Efectos secundarios</a:t>
                      </a:r>
                      <a:endParaRPr lang="es-ES_tradnl" sz="2400" b="1" dirty="0">
                        <a:solidFill>
                          <a:schemeClr val="bg1"/>
                        </a:solidFill>
                      </a:endParaRPr>
                    </a:p>
                  </a:txBody>
                  <a:tcPr>
                    <a:solidFill>
                      <a:srgbClr val="00B050"/>
                    </a:solidFill>
                  </a:tcPr>
                </a:tc>
                <a:tc hMerge="1">
                  <a:txBody>
                    <a:bodyPr/>
                    <a:lstStyle/>
                    <a:p>
                      <a:endParaRPr lang="es-ES_tradnl"/>
                    </a:p>
                  </a:txBody>
                  <a:tcPr/>
                </a:tc>
                <a:tc hMerge="1">
                  <a:txBody>
                    <a:bodyPr/>
                    <a:lstStyle/>
                    <a:p>
                      <a:pPr algn="ctr"/>
                      <a:endParaRPr lang="es-ES_tradnl" sz="2000" b="1">
                        <a:solidFill>
                          <a:schemeClr val="bg1"/>
                        </a:solidFill>
                      </a:endParaRPr>
                    </a:p>
                  </a:txBody>
                  <a:tcPr>
                    <a:solidFill>
                      <a:srgbClr val="00B050"/>
                    </a:solidFill>
                  </a:tcPr>
                </a:tc>
                <a:tc hMerge="1">
                  <a:txBody>
                    <a:bodyPr/>
                    <a:lstStyle/>
                    <a:p>
                      <a:pPr algn="ctr"/>
                      <a:endParaRPr lang="es-ES_tradnl" sz="2000" b="1" dirty="0">
                        <a:solidFill>
                          <a:schemeClr val="bg1"/>
                        </a:solidFill>
                      </a:endParaRPr>
                    </a:p>
                  </a:txBody>
                  <a:tcPr>
                    <a:solidFill>
                      <a:srgbClr val="00B050"/>
                    </a:solidFill>
                  </a:tcPr>
                </a:tc>
              </a:tr>
              <a:tr h="1489740">
                <a:tc>
                  <a:txBody>
                    <a:bodyPr/>
                    <a:lstStyle/>
                    <a:p>
                      <a:endParaRPr lang="es-ES_tradnl" sz="2400" dirty="0"/>
                    </a:p>
                  </a:txBody>
                  <a:tcPr>
                    <a:noFill/>
                  </a:tcPr>
                </a:tc>
                <a:tc>
                  <a:txBody>
                    <a:bodyPr/>
                    <a:lstStyle/>
                    <a:p>
                      <a:pPr algn="ctr"/>
                      <a:r>
                        <a:rPr lang="es-ES_tradnl" sz="2000" dirty="0" err="1" smtClean="0"/>
                        <a:t>Hematol</a:t>
                      </a:r>
                      <a:r>
                        <a:rPr lang="es-ES" sz="2000" dirty="0" err="1" smtClean="0"/>
                        <a:t>ógicos</a:t>
                      </a:r>
                      <a:endParaRPr lang="es-ES" sz="2000" dirty="0" smtClean="0"/>
                    </a:p>
                    <a:p>
                      <a:pPr algn="ctr"/>
                      <a:r>
                        <a:rPr lang="es-ES" sz="2000" dirty="0" smtClean="0"/>
                        <a:t>No</a:t>
                      </a:r>
                      <a:r>
                        <a:rPr lang="es-ES" sz="2000" baseline="0" dirty="0" smtClean="0"/>
                        <a:t> hematológicos</a:t>
                      </a:r>
                      <a:endParaRPr lang="es-ES_tradnl" sz="2000" dirty="0"/>
                    </a:p>
                  </a:txBody>
                  <a:tcPr>
                    <a:noFill/>
                  </a:tcPr>
                </a:tc>
                <a:tc>
                  <a:txBody>
                    <a:bodyPr/>
                    <a:lstStyle/>
                    <a:p>
                      <a:pPr algn="ctr"/>
                      <a:r>
                        <a:rPr lang="es-ES_tradnl" sz="2000" dirty="0" err="1" smtClean="0"/>
                        <a:t>Card</a:t>
                      </a:r>
                      <a:r>
                        <a:rPr lang="es-ES" sz="2000" dirty="0" smtClean="0"/>
                        <a:t>í</a:t>
                      </a:r>
                      <a:r>
                        <a:rPr lang="es-ES_tradnl" sz="2000" dirty="0" err="1" smtClean="0"/>
                        <a:t>acos</a:t>
                      </a:r>
                      <a:r>
                        <a:rPr lang="es-ES_tradnl" sz="2000" baseline="0" dirty="0" smtClean="0"/>
                        <a:t> 8%</a:t>
                      </a:r>
                    </a:p>
                    <a:p>
                      <a:pPr algn="ctr"/>
                      <a:r>
                        <a:rPr lang="es-ES_tradnl" sz="2000" baseline="0" dirty="0" err="1" smtClean="0"/>
                        <a:t>HipoK</a:t>
                      </a:r>
                      <a:r>
                        <a:rPr lang="es-ES_tradnl" sz="2000" baseline="0" dirty="0" smtClean="0"/>
                        <a:t> 14%</a:t>
                      </a:r>
                    </a:p>
                    <a:p>
                      <a:pPr algn="ctr"/>
                      <a:r>
                        <a:rPr lang="es-ES_tradnl" sz="2000" baseline="0" dirty="0" smtClean="0"/>
                        <a:t>HTA 5%</a:t>
                      </a:r>
                    </a:p>
                    <a:p>
                      <a:pPr algn="ctr"/>
                      <a:r>
                        <a:rPr lang="es-ES_tradnl" sz="2000" baseline="0" dirty="0" err="1" smtClean="0"/>
                        <a:t>Trans</a:t>
                      </a:r>
                      <a:r>
                        <a:rPr lang="es-ES_tradnl" sz="2000" baseline="0" dirty="0" smtClean="0"/>
                        <a:t> 5%</a:t>
                      </a:r>
                    </a:p>
                    <a:p>
                      <a:pPr algn="ctr"/>
                      <a:endParaRPr lang="es-ES_tradnl" sz="2000" baseline="0" dirty="0" smtClean="0"/>
                    </a:p>
                    <a:p>
                      <a:pPr algn="ctr"/>
                      <a:r>
                        <a:rPr lang="es-ES_tradnl" sz="2000" baseline="0" dirty="0" smtClean="0"/>
                        <a:t>Necesidad de administrar </a:t>
                      </a:r>
                      <a:r>
                        <a:rPr lang="es-ES_tradnl" sz="2000" baseline="0" dirty="0" err="1" smtClean="0"/>
                        <a:t>prednisona</a:t>
                      </a:r>
                      <a:endParaRPr lang="es-ES_tradnl" sz="2000" dirty="0"/>
                    </a:p>
                  </a:txBody>
                  <a:tcPr>
                    <a:noFill/>
                  </a:tcPr>
                </a:tc>
                <a:tc>
                  <a:txBody>
                    <a:bodyPr/>
                    <a:lstStyle/>
                    <a:p>
                      <a:pPr algn="ctr"/>
                      <a:r>
                        <a:rPr lang="es-ES_tradnl" sz="2000" dirty="0" smtClean="0"/>
                        <a:t>HTA 7%</a:t>
                      </a:r>
                      <a:endParaRPr lang="es-ES_tradnl" sz="2000" dirty="0"/>
                    </a:p>
                  </a:txBody>
                  <a:tcPr>
                    <a:noFill/>
                  </a:tcPr>
                </a:tc>
              </a:tr>
            </a:tbl>
          </a:graphicData>
        </a:graphic>
      </p:graphicFrame>
    </p:spTree>
    <p:extLst>
      <p:ext uri="{BB962C8B-B14F-4D97-AF65-F5344CB8AC3E}">
        <p14:creationId xmlns:p14="http://schemas.microsoft.com/office/powerpoint/2010/main" val="2915256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Primera línea</a:t>
            </a:r>
            <a:endParaRPr lang="es-ES" dirty="0"/>
          </a:p>
        </p:txBody>
      </p:sp>
      <p:graphicFrame>
        <p:nvGraphicFramePr>
          <p:cNvPr id="8" name="Tabla 7"/>
          <p:cNvGraphicFramePr>
            <a:graphicFrameLocks noGrp="1"/>
          </p:cNvGraphicFramePr>
          <p:nvPr>
            <p:extLst>
              <p:ext uri="{D42A27DB-BD31-4B8C-83A1-F6EECF244321}">
                <p14:modId xmlns:p14="http://schemas.microsoft.com/office/powerpoint/2010/main" val="3199280527"/>
              </p:ext>
            </p:extLst>
          </p:nvPr>
        </p:nvGraphicFramePr>
        <p:xfrm>
          <a:off x="719572" y="1223443"/>
          <a:ext cx="8100900" cy="4007480"/>
        </p:xfrm>
        <a:graphic>
          <a:graphicData uri="http://schemas.openxmlformats.org/drawingml/2006/table">
            <a:tbl>
              <a:tblPr firstRow="1" bandRow="1">
                <a:tableStyleId>{5C22544A-7EE6-4342-B048-85BDC9FD1C3A}</a:tableStyleId>
              </a:tblPr>
              <a:tblGrid>
                <a:gridCol w="1892734"/>
                <a:gridCol w="2157716"/>
                <a:gridCol w="2025225"/>
                <a:gridCol w="2025225"/>
              </a:tblGrid>
              <a:tr h="519832">
                <a:tc>
                  <a:txBody>
                    <a:bodyPr/>
                    <a:lstStyle/>
                    <a:p>
                      <a:r>
                        <a:rPr lang="es-ES_tradnl" sz="2400" dirty="0" err="1" smtClean="0"/>
                        <a:t>Elecci</a:t>
                      </a:r>
                      <a:r>
                        <a:rPr lang="es-ES" sz="2400" dirty="0" err="1" smtClean="0"/>
                        <a:t>ón</a:t>
                      </a:r>
                      <a:endParaRPr lang="es-ES_tradnl" sz="2400" dirty="0"/>
                    </a:p>
                  </a:txBody>
                  <a:tcPr/>
                </a:tc>
                <a:tc>
                  <a:txBody>
                    <a:bodyPr/>
                    <a:lstStyle/>
                    <a:p>
                      <a:pPr algn="ctr"/>
                      <a:r>
                        <a:rPr lang="es-ES_tradnl" sz="2400" dirty="0" err="1" smtClean="0">
                          <a:solidFill>
                            <a:srgbClr val="FF0000"/>
                          </a:solidFill>
                        </a:rPr>
                        <a:t>Radium</a:t>
                      </a:r>
                      <a:r>
                        <a:rPr lang="es-ES_tradnl" sz="2400" dirty="0" smtClean="0">
                          <a:solidFill>
                            <a:srgbClr val="FF0000"/>
                          </a:solidFill>
                        </a:rPr>
                        <a:t> </a:t>
                      </a:r>
                      <a:endParaRPr lang="es-ES_tradnl" sz="2400" dirty="0">
                        <a:solidFill>
                          <a:srgbClr val="FF0000"/>
                        </a:solidFill>
                      </a:endParaRPr>
                    </a:p>
                  </a:txBody>
                  <a:tcPr/>
                </a:tc>
                <a:tc>
                  <a:txBody>
                    <a:bodyPr/>
                    <a:lstStyle/>
                    <a:p>
                      <a:pPr algn="ctr"/>
                      <a:endParaRPr lang="es-ES_tradnl" sz="2400" dirty="0">
                        <a:solidFill>
                          <a:srgbClr val="FF0000"/>
                        </a:solidFill>
                      </a:endParaRPr>
                    </a:p>
                  </a:txBody>
                  <a:tcPr/>
                </a:tc>
                <a:tc>
                  <a:txBody>
                    <a:bodyPr/>
                    <a:lstStyle/>
                    <a:p>
                      <a:pPr algn="ctr"/>
                      <a:endParaRPr lang="es-ES_tradnl" sz="2000" dirty="0">
                        <a:solidFill>
                          <a:srgbClr val="FF0000"/>
                        </a:solidFill>
                      </a:endParaRPr>
                    </a:p>
                  </a:txBody>
                  <a:tcPr/>
                </a:tc>
              </a:tr>
              <a:tr h="533313">
                <a:tc gridSpan="4">
                  <a:txBody>
                    <a:bodyPr/>
                    <a:lstStyle/>
                    <a:p>
                      <a:pPr algn="ctr"/>
                      <a:r>
                        <a:rPr lang="es-ES_tradnl" sz="2400" b="1" dirty="0" smtClean="0">
                          <a:solidFill>
                            <a:schemeClr val="bg1"/>
                          </a:solidFill>
                        </a:rPr>
                        <a:t>Criterios de </a:t>
                      </a:r>
                      <a:r>
                        <a:rPr lang="es-ES_tradnl" sz="2400" b="1" dirty="0" err="1" smtClean="0">
                          <a:solidFill>
                            <a:schemeClr val="bg1"/>
                          </a:solidFill>
                        </a:rPr>
                        <a:t>inclusi</a:t>
                      </a:r>
                      <a:r>
                        <a:rPr lang="es-ES" sz="2400" b="1" dirty="0" err="1" smtClean="0">
                          <a:solidFill>
                            <a:schemeClr val="bg1"/>
                          </a:solidFill>
                        </a:rPr>
                        <a:t>ón</a:t>
                      </a:r>
                      <a:endParaRPr lang="es-ES_tradnl" sz="2400" b="1" dirty="0">
                        <a:solidFill>
                          <a:schemeClr val="bg1"/>
                        </a:solidFill>
                      </a:endParaRPr>
                    </a:p>
                  </a:txBody>
                  <a:tcPr>
                    <a:solidFill>
                      <a:srgbClr val="00B050"/>
                    </a:solidFill>
                  </a:tcPr>
                </a:tc>
                <a:tc hMerge="1">
                  <a:txBody>
                    <a:bodyPr/>
                    <a:lstStyle/>
                    <a:p>
                      <a:endParaRPr lang="es-ES_tradnl"/>
                    </a:p>
                  </a:txBody>
                  <a:tcPr/>
                </a:tc>
                <a:tc hMerge="1">
                  <a:txBody>
                    <a:bodyPr/>
                    <a:lstStyle/>
                    <a:p>
                      <a:pPr algn="ctr"/>
                      <a:endParaRPr lang="es-ES_tradnl" dirty="0"/>
                    </a:p>
                  </a:txBody>
                  <a:tcPr>
                    <a:solidFill>
                      <a:srgbClr val="00B050"/>
                    </a:solidFill>
                  </a:tcPr>
                </a:tc>
                <a:tc hMerge="1">
                  <a:txBody>
                    <a:bodyPr/>
                    <a:lstStyle/>
                    <a:p>
                      <a:pPr algn="ctr"/>
                      <a:endParaRPr lang="es-ES_tradnl" dirty="0"/>
                    </a:p>
                  </a:txBody>
                  <a:tcPr>
                    <a:solidFill>
                      <a:srgbClr val="00B050"/>
                    </a:solidFill>
                  </a:tcPr>
                </a:tc>
              </a:tr>
              <a:tr h="796838">
                <a:tc>
                  <a:txBody>
                    <a:bodyPr/>
                    <a:lstStyle/>
                    <a:p>
                      <a:r>
                        <a:rPr lang="es-ES_tradnl" sz="2000" dirty="0" err="1" smtClean="0"/>
                        <a:t>Mets</a:t>
                      </a:r>
                      <a:r>
                        <a:rPr lang="es-ES_tradnl" sz="2000" dirty="0" smtClean="0"/>
                        <a:t> óseas</a:t>
                      </a:r>
                    </a:p>
                    <a:p>
                      <a:r>
                        <a:rPr lang="es-ES_tradnl" sz="2000" dirty="0" err="1" smtClean="0"/>
                        <a:t>Sintom</a:t>
                      </a:r>
                      <a:r>
                        <a:rPr lang="es-ES" sz="2000" dirty="0" smtClean="0"/>
                        <a:t>áticos</a:t>
                      </a:r>
                      <a:endParaRPr lang="es-ES_tradnl" sz="2000" dirty="0"/>
                    </a:p>
                  </a:txBody>
                  <a:tcPr>
                    <a:noFill/>
                  </a:tcPr>
                </a:tc>
                <a:tc>
                  <a:txBody>
                    <a:bodyPr/>
                    <a:lstStyle/>
                    <a:p>
                      <a:pPr algn="ctr"/>
                      <a:r>
                        <a:rPr lang="es-ES_tradnl" sz="2000" dirty="0" smtClean="0"/>
                        <a:t>22%</a:t>
                      </a:r>
                    </a:p>
                    <a:p>
                      <a:pPr algn="ctr"/>
                      <a:r>
                        <a:rPr lang="es-ES_tradnl" sz="2000" dirty="0" smtClean="0"/>
                        <a:t>S</a:t>
                      </a:r>
                      <a:r>
                        <a:rPr lang="es-ES" sz="2000" dirty="0" smtClean="0"/>
                        <a:t>í</a:t>
                      </a:r>
                      <a:endParaRPr lang="es-ES_tradnl" sz="2000" dirty="0"/>
                    </a:p>
                  </a:txBody>
                  <a:tcPr>
                    <a:noFill/>
                  </a:tcPr>
                </a:tc>
                <a:tc>
                  <a:txBody>
                    <a:bodyPr/>
                    <a:lstStyle/>
                    <a:p>
                      <a:pPr algn="ctr"/>
                      <a:endParaRPr lang="es-ES_tradnl" sz="2000" dirty="0" smtClean="0"/>
                    </a:p>
                  </a:txBody>
                  <a:tcPr>
                    <a:noFill/>
                  </a:tcPr>
                </a:tc>
                <a:tc>
                  <a:txBody>
                    <a:bodyPr/>
                    <a:lstStyle/>
                    <a:p>
                      <a:pPr algn="ctr"/>
                      <a:endParaRPr lang="es-ES_tradnl" sz="2000" dirty="0"/>
                    </a:p>
                  </a:txBody>
                  <a:tcPr>
                    <a:noFill/>
                  </a:tcPr>
                </a:tc>
              </a:tr>
              <a:tr h="542057">
                <a:tc gridSpan="4">
                  <a:txBody>
                    <a:bodyPr/>
                    <a:lstStyle/>
                    <a:p>
                      <a:pPr algn="ctr"/>
                      <a:r>
                        <a:rPr lang="es-ES_tradnl" sz="2400" b="1" dirty="0" smtClean="0">
                          <a:solidFill>
                            <a:schemeClr val="bg1"/>
                          </a:solidFill>
                        </a:rPr>
                        <a:t>Efectos secundarios</a:t>
                      </a:r>
                      <a:endParaRPr lang="es-ES_tradnl" sz="2400" b="1" dirty="0">
                        <a:solidFill>
                          <a:schemeClr val="bg1"/>
                        </a:solidFill>
                      </a:endParaRPr>
                    </a:p>
                  </a:txBody>
                  <a:tcPr>
                    <a:solidFill>
                      <a:srgbClr val="00B050"/>
                    </a:solidFill>
                  </a:tcPr>
                </a:tc>
                <a:tc hMerge="1">
                  <a:txBody>
                    <a:bodyPr/>
                    <a:lstStyle/>
                    <a:p>
                      <a:endParaRPr lang="es-ES_tradnl"/>
                    </a:p>
                  </a:txBody>
                  <a:tcPr/>
                </a:tc>
                <a:tc hMerge="1">
                  <a:txBody>
                    <a:bodyPr/>
                    <a:lstStyle/>
                    <a:p>
                      <a:pPr algn="ctr"/>
                      <a:endParaRPr lang="es-ES_tradnl" sz="2000" b="1">
                        <a:solidFill>
                          <a:schemeClr val="bg1"/>
                        </a:solidFill>
                      </a:endParaRPr>
                    </a:p>
                  </a:txBody>
                  <a:tcPr>
                    <a:solidFill>
                      <a:srgbClr val="00B050"/>
                    </a:solidFill>
                  </a:tcPr>
                </a:tc>
                <a:tc hMerge="1">
                  <a:txBody>
                    <a:bodyPr/>
                    <a:lstStyle/>
                    <a:p>
                      <a:pPr algn="ctr"/>
                      <a:endParaRPr lang="es-ES_tradnl" sz="2000" b="1" dirty="0">
                        <a:solidFill>
                          <a:schemeClr val="bg1"/>
                        </a:solidFill>
                      </a:endParaRPr>
                    </a:p>
                  </a:txBody>
                  <a:tcPr>
                    <a:solidFill>
                      <a:srgbClr val="00B050"/>
                    </a:solidFill>
                  </a:tcPr>
                </a:tc>
              </a:tr>
              <a:tr h="1489740">
                <a:tc>
                  <a:txBody>
                    <a:bodyPr/>
                    <a:lstStyle/>
                    <a:p>
                      <a:endParaRPr lang="es-ES_tradnl" sz="2400" dirty="0"/>
                    </a:p>
                  </a:txBody>
                  <a:tcPr>
                    <a:noFill/>
                  </a:tcPr>
                </a:tc>
                <a:tc>
                  <a:txBody>
                    <a:bodyPr/>
                    <a:lstStyle/>
                    <a:p>
                      <a:pPr algn="ctr"/>
                      <a:r>
                        <a:rPr lang="es-ES_tradnl" sz="2000" dirty="0" err="1" smtClean="0"/>
                        <a:t>Hematol</a:t>
                      </a:r>
                      <a:r>
                        <a:rPr lang="es-ES" sz="2000" dirty="0" err="1" smtClean="0"/>
                        <a:t>ógicos</a:t>
                      </a:r>
                      <a:endParaRPr lang="es-ES" sz="2000" dirty="0" smtClean="0"/>
                    </a:p>
                    <a:p>
                      <a:pPr algn="ctr"/>
                      <a:endParaRPr lang="es-ES" sz="2000" dirty="0" smtClean="0"/>
                    </a:p>
                    <a:p>
                      <a:pPr algn="ctr"/>
                      <a:r>
                        <a:rPr lang="es-ES" sz="2000" dirty="0" smtClean="0"/>
                        <a:t>No</a:t>
                      </a:r>
                      <a:r>
                        <a:rPr lang="es-ES" sz="2000" baseline="0" dirty="0" smtClean="0"/>
                        <a:t> hematológicos</a:t>
                      </a:r>
                      <a:endParaRPr lang="es-ES_tradnl" sz="2000" dirty="0"/>
                    </a:p>
                  </a:txBody>
                  <a:tcPr>
                    <a:noFill/>
                  </a:tcPr>
                </a:tc>
                <a:tc>
                  <a:txBody>
                    <a:bodyPr/>
                    <a:lstStyle/>
                    <a:p>
                      <a:pPr algn="ctr"/>
                      <a:r>
                        <a:rPr lang="es-ES_tradnl" sz="2000" dirty="0" err="1" smtClean="0"/>
                        <a:t>Trombopenia</a:t>
                      </a:r>
                      <a:endParaRPr lang="es-ES_tradnl" sz="2000" dirty="0" smtClean="0"/>
                    </a:p>
                    <a:p>
                      <a:pPr algn="ctr"/>
                      <a:endParaRPr lang="es-ES_tradnl" sz="2000" dirty="0" smtClean="0"/>
                    </a:p>
                    <a:p>
                      <a:pPr algn="ctr"/>
                      <a:endParaRPr lang="es-ES_tradnl" sz="2000" dirty="0" smtClean="0"/>
                    </a:p>
                    <a:p>
                      <a:pPr algn="ctr"/>
                      <a:r>
                        <a:rPr lang="es-ES_tradnl" sz="2000" dirty="0" smtClean="0"/>
                        <a:t>Dolor</a:t>
                      </a:r>
                      <a:r>
                        <a:rPr lang="es-ES_tradnl" sz="2000" baseline="0" dirty="0" smtClean="0"/>
                        <a:t> óseo</a:t>
                      </a:r>
                    </a:p>
                    <a:p>
                      <a:pPr algn="ctr"/>
                      <a:r>
                        <a:rPr lang="es-ES_tradnl" sz="2000" baseline="0" dirty="0" smtClean="0"/>
                        <a:t>N/V</a:t>
                      </a:r>
                      <a:endParaRPr lang="es-ES_tradnl" sz="2000" dirty="0"/>
                    </a:p>
                  </a:txBody>
                  <a:tcPr>
                    <a:noFill/>
                  </a:tcPr>
                </a:tc>
                <a:tc>
                  <a:txBody>
                    <a:bodyPr/>
                    <a:lstStyle/>
                    <a:p>
                      <a:pPr algn="ctr"/>
                      <a:endParaRPr lang="es-ES_tradnl" sz="2000" dirty="0"/>
                    </a:p>
                  </a:txBody>
                  <a:tcPr>
                    <a:noFill/>
                  </a:tcPr>
                </a:tc>
              </a:tr>
            </a:tbl>
          </a:graphicData>
        </a:graphic>
      </p:graphicFrame>
    </p:spTree>
    <p:extLst>
      <p:ext uri="{BB962C8B-B14F-4D97-AF65-F5344CB8AC3E}">
        <p14:creationId xmlns:p14="http://schemas.microsoft.com/office/powerpoint/2010/main" val="2915256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Segunda l</a:t>
            </a:r>
            <a:r>
              <a:rPr lang="es-ES" dirty="0" err="1" smtClean="0"/>
              <a:t>ínea</a:t>
            </a:r>
            <a:endParaRPr lang="es-ES_tradnl"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1704909426"/>
              </p:ext>
            </p:extLst>
          </p:nvPr>
        </p:nvGraphicFramePr>
        <p:xfrm>
          <a:off x="287524" y="2276872"/>
          <a:ext cx="8568951" cy="1706880"/>
        </p:xfrm>
        <a:graphic>
          <a:graphicData uri="http://schemas.openxmlformats.org/drawingml/2006/table">
            <a:tbl>
              <a:tblPr firstRow="1" bandRow="1">
                <a:tableStyleId>{5C22544A-7EE6-4342-B048-85BDC9FD1C3A}</a:tableStyleId>
              </a:tblPr>
              <a:tblGrid>
                <a:gridCol w="1044116"/>
                <a:gridCol w="2016224"/>
                <a:gridCol w="1800200"/>
                <a:gridCol w="2016224"/>
                <a:gridCol w="1692187"/>
              </a:tblGrid>
              <a:tr h="646394">
                <a:tc>
                  <a:txBody>
                    <a:bodyPr/>
                    <a:lstStyle/>
                    <a:p>
                      <a:endParaRPr lang="es-ES_tradnl" sz="2000" dirty="0"/>
                    </a:p>
                  </a:txBody>
                  <a:tcPr/>
                </a:tc>
                <a:tc>
                  <a:txBody>
                    <a:bodyPr/>
                    <a:lstStyle/>
                    <a:p>
                      <a:pPr algn="ctr"/>
                      <a:r>
                        <a:rPr lang="es-ES_tradnl" sz="2000" dirty="0" smtClean="0">
                          <a:solidFill>
                            <a:srgbClr val="FF0000"/>
                          </a:solidFill>
                        </a:rPr>
                        <a:t>TROPIC</a:t>
                      </a:r>
                    </a:p>
                    <a:p>
                      <a:pPr algn="ctr"/>
                      <a:r>
                        <a:rPr lang="es-ES_tradnl" sz="2000" dirty="0" err="1" smtClean="0">
                          <a:solidFill>
                            <a:srgbClr val="0033CC"/>
                          </a:solidFill>
                        </a:rPr>
                        <a:t>Cabazitaxel</a:t>
                      </a:r>
                      <a:endParaRPr lang="es-ES_tradnl" sz="2000" baseline="0" dirty="0" smtClean="0">
                        <a:solidFill>
                          <a:srgbClr val="0033CC"/>
                        </a:solidFill>
                      </a:endParaRPr>
                    </a:p>
                  </a:txBody>
                  <a:tcPr/>
                </a:tc>
                <a:tc>
                  <a:txBody>
                    <a:bodyPr/>
                    <a:lstStyle/>
                    <a:p>
                      <a:pPr algn="ctr"/>
                      <a:r>
                        <a:rPr lang="es-ES_tradnl" sz="2000" dirty="0" smtClean="0">
                          <a:solidFill>
                            <a:srgbClr val="FF0000"/>
                          </a:solidFill>
                        </a:rPr>
                        <a:t>COU 301</a:t>
                      </a:r>
                    </a:p>
                    <a:p>
                      <a:pPr algn="ctr"/>
                      <a:r>
                        <a:rPr lang="es-ES_tradnl" sz="2000" dirty="0" err="1" smtClean="0">
                          <a:solidFill>
                            <a:srgbClr val="0033CC"/>
                          </a:solidFill>
                        </a:rPr>
                        <a:t>Abiraterona</a:t>
                      </a:r>
                      <a:endParaRPr lang="es-ES_tradnl" sz="2000" dirty="0" smtClean="0">
                        <a:solidFill>
                          <a:srgbClr val="0033CC"/>
                        </a:solidFill>
                      </a:endParaRPr>
                    </a:p>
                  </a:txBody>
                  <a:tcPr/>
                </a:tc>
                <a:tc>
                  <a:txBody>
                    <a:bodyPr/>
                    <a:lstStyle/>
                    <a:p>
                      <a:pPr algn="ctr"/>
                      <a:r>
                        <a:rPr lang="es-ES_tradnl" sz="2000" dirty="0" smtClean="0">
                          <a:solidFill>
                            <a:srgbClr val="FF0000"/>
                          </a:solidFill>
                        </a:rPr>
                        <a:t>AFFIRM</a:t>
                      </a:r>
                    </a:p>
                    <a:p>
                      <a:pPr algn="ctr"/>
                      <a:r>
                        <a:rPr lang="es-ES_tradnl" sz="2000" dirty="0" err="1" smtClean="0">
                          <a:solidFill>
                            <a:srgbClr val="0033CC"/>
                          </a:solidFill>
                        </a:rPr>
                        <a:t>Enzalutamida</a:t>
                      </a:r>
                      <a:endParaRPr lang="es-ES_tradnl" sz="2000" dirty="0" smtClean="0">
                        <a:solidFill>
                          <a:srgbClr val="0033CC"/>
                        </a:solidFill>
                      </a:endParaRPr>
                    </a:p>
                  </a:txBody>
                  <a:tcPr/>
                </a:tc>
                <a:tc>
                  <a:txBody>
                    <a:bodyPr/>
                    <a:lstStyle/>
                    <a:p>
                      <a:pPr algn="ctr"/>
                      <a:r>
                        <a:rPr lang="es-ES_tradnl" sz="2000" dirty="0" smtClean="0">
                          <a:solidFill>
                            <a:srgbClr val="FF0000"/>
                          </a:solidFill>
                        </a:rPr>
                        <a:t>ALSYMPCA</a:t>
                      </a:r>
                    </a:p>
                    <a:p>
                      <a:pPr algn="ctr"/>
                      <a:r>
                        <a:rPr lang="es-ES_tradnl" sz="2000" dirty="0" err="1" smtClean="0">
                          <a:solidFill>
                            <a:srgbClr val="0033CC"/>
                          </a:solidFill>
                        </a:rPr>
                        <a:t>Radium</a:t>
                      </a:r>
                      <a:endParaRPr lang="es-ES_tradnl" sz="2000" dirty="0">
                        <a:solidFill>
                          <a:srgbClr val="0033CC"/>
                        </a:solidFill>
                      </a:endParaRPr>
                    </a:p>
                  </a:txBody>
                  <a:tcPr/>
                </a:tc>
              </a:tr>
              <a:tr h="646394">
                <a:tc>
                  <a:txBody>
                    <a:bodyPr/>
                    <a:lstStyle/>
                    <a:p>
                      <a:r>
                        <a:rPr lang="es-ES_tradnl" sz="2000" b="1" dirty="0" smtClean="0"/>
                        <a:t>SG</a:t>
                      </a:r>
                      <a:r>
                        <a:rPr lang="es-ES_tradnl" sz="2000" dirty="0" smtClean="0"/>
                        <a:t> (m)</a:t>
                      </a:r>
                      <a:endParaRPr lang="es-ES_tradnl" sz="2000" dirty="0"/>
                    </a:p>
                  </a:txBody>
                  <a:tcPr/>
                </a:tc>
                <a:tc>
                  <a:txBody>
                    <a:bodyPr/>
                    <a:lstStyle/>
                    <a:p>
                      <a:pPr algn="ctr"/>
                      <a:r>
                        <a:rPr lang="es-ES_tradnl" sz="2000" dirty="0" smtClean="0"/>
                        <a:t>15.1 vs 12.7</a:t>
                      </a:r>
                    </a:p>
                    <a:p>
                      <a:pPr algn="ctr"/>
                      <a:endParaRPr lang="es-ES_tradnl" sz="2000" dirty="0" smtClean="0"/>
                    </a:p>
                    <a:p>
                      <a:pPr algn="ctr"/>
                      <a:r>
                        <a:rPr lang="es-ES_tradnl" sz="2000" dirty="0" smtClean="0"/>
                        <a:t>HR 0.70</a:t>
                      </a:r>
                      <a:endParaRPr lang="es-ES_tradnl" sz="2000" dirty="0"/>
                    </a:p>
                  </a:txBody>
                  <a:tcPr/>
                </a:tc>
                <a:tc>
                  <a:txBody>
                    <a:bodyPr/>
                    <a:lstStyle/>
                    <a:p>
                      <a:pPr algn="ctr"/>
                      <a:r>
                        <a:rPr lang="es-ES_tradnl" sz="2000" dirty="0" smtClean="0"/>
                        <a:t>15.8 vs 11.2</a:t>
                      </a:r>
                    </a:p>
                    <a:p>
                      <a:pPr algn="ctr"/>
                      <a:endParaRPr lang="es-ES_tradnl" sz="2000" dirty="0" smtClean="0"/>
                    </a:p>
                    <a:p>
                      <a:pPr algn="ctr"/>
                      <a:r>
                        <a:rPr lang="es-ES_tradnl" sz="2000" dirty="0" smtClean="0"/>
                        <a:t>HR 0.74</a:t>
                      </a:r>
                      <a:endParaRPr lang="es-ES_tradnl" sz="2000" dirty="0"/>
                    </a:p>
                  </a:txBody>
                  <a:tcPr/>
                </a:tc>
                <a:tc>
                  <a:txBody>
                    <a:bodyPr/>
                    <a:lstStyle/>
                    <a:p>
                      <a:pPr algn="ctr"/>
                      <a:r>
                        <a:rPr lang="es-ES_tradnl" sz="2000" dirty="0" smtClean="0"/>
                        <a:t>18.4 vs 13.6</a:t>
                      </a:r>
                    </a:p>
                    <a:p>
                      <a:pPr algn="ctr"/>
                      <a:endParaRPr lang="es-ES_tradnl" sz="2000" dirty="0" smtClean="0"/>
                    </a:p>
                    <a:p>
                      <a:pPr algn="ctr"/>
                      <a:r>
                        <a:rPr lang="es-ES_tradnl" sz="2000" dirty="0" smtClean="0"/>
                        <a:t>HR 0.63</a:t>
                      </a:r>
                      <a:endParaRPr lang="es-ES_tradnl" sz="2000" dirty="0"/>
                    </a:p>
                  </a:txBody>
                  <a:tcPr/>
                </a:tc>
                <a:tc>
                  <a:txBody>
                    <a:bodyPr/>
                    <a:lstStyle/>
                    <a:p>
                      <a:pPr algn="ctr"/>
                      <a:r>
                        <a:rPr lang="es-ES_tradnl" sz="2000" dirty="0" smtClean="0"/>
                        <a:t>14.9</a:t>
                      </a:r>
                      <a:r>
                        <a:rPr lang="es-ES_tradnl" sz="2000" baseline="0" dirty="0" smtClean="0"/>
                        <a:t> vs 11.3</a:t>
                      </a:r>
                    </a:p>
                    <a:p>
                      <a:pPr algn="ctr"/>
                      <a:endParaRPr lang="es-ES_tradnl" sz="2000" baseline="0" dirty="0" smtClean="0"/>
                    </a:p>
                    <a:p>
                      <a:pPr algn="ctr"/>
                      <a:r>
                        <a:rPr lang="es-ES_tradnl" sz="2000" baseline="0" dirty="0" smtClean="0"/>
                        <a:t>HR 0.70</a:t>
                      </a:r>
                      <a:endParaRPr lang="es-ES_tradnl" sz="2000" dirty="0"/>
                    </a:p>
                  </a:txBody>
                  <a:tcPr/>
                </a:tc>
              </a:tr>
            </a:tbl>
          </a:graphicData>
        </a:graphic>
      </p:graphicFrame>
    </p:spTree>
    <p:extLst>
      <p:ext uri="{BB962C8B-B14F-4D97-AF65-F5344CB8AC3E}">
        <p14:creationId xmlns:p14="http://schemas.microsoft.com/office/powerpoint/2010/main" val="100744997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3ª/4ª L</a:t>
            </a:r>
            <a:r>
              <a:rPr lang="es-ES" dirty="0" smtClean="0"/>
              <a:t>ÍNEAS</a:t>
            </a:r>
            <a:endParaRPr lang="es-ES_tradnl"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375515981"/>
              </p:ext>
            </p:extLst>
          </p:nvPr>
        </p:nvGraphicFramePr>
        <p:xfrm>
          <a:off x="462136" y="1772816"/>
          <a:ext cx="8229600" cy="3245676"/>
        </p:xfrm>
        <a:graphic>
          <a:graphicData uri="http://schemas.openxmlformats.org/drawingml/2006/table">
            <a:tbl>
              <a:tblPr firstRow="1" bandRow="1">
                <a:tableStyleId>{5C22544A-7EE6-4342-B048-85BDC9FD1C3A}</a:tableStyleId>
              </a:tblPr>
              <a:tblGrid>
                <a:gridCol w="3538736"/>
                <a:gridCol w="4690864"/>
              </a:tblGrid>
              <a:tr h="807572">
                <a:tc>
                  <a:txBody>
                    <a:bodyPr/>
                    <a:lstStyle/>
                    <a:p>
                      <a:r>
                        <a:rPr lang="es-ES_tradnl" sz="2400" dirty="0" smtClean="0"/>
                        <a:t>Secuencia</a:t>
                      </a:r>
                    </a:p>
                    <a:p>
                      <a:r>
                        <a:rPr lang="es-ES_tradnl" sz="2400" dirty="0" smtClean="0"/>
                        <a:t>N= 1016</a:t>
                      </a:r>
                      <a:endParaRPr lang="es-ES_tradnl" sz="2400" dirty="0"/>
                    </a:p>
                  </a:txBody>
                  <a:tcPr/>
                </a:tc>
                <a:tc>
                  <a:txBody>
                    <a:bodyPr/>
                    <a:lstStyle/>
                    <a:p>
                      <a:pPr algn="ctr"/>
                      <a:r>
                        <a:rPr lang="es-ES_tradnl" sz="2400" dirty="0" smtClean="0"/>
                        <a:t>Supervivencia acumulada a 1 año</a:t>
                      </a:r>
                      <a:endParaRPr lang="es-ES_tradnl" sz="2400" dirty="0"/>
                    </a:p>
                  </a:txBody>
                  <a:tcPr/>
                </a:tc>
              </a:tr>
              <a:tr h="807572">
                <a:tc>
                  <a:txBody>
                    <a:bodyPr/>
                    <a:lstStyle/>
                    <a:p>
                      <a:r>
                        <a:rPr lang="es-ES_tradnl" sz="2400" dirty="0" smtClean="0">
                          <a:solidFill>
                            <a:srgbClr val="FF0000"/>
                          </a:solidFill>
                        </a:rPr>
                        <a:t>AA - ENZ o ENZ - AA</a:t>
                      </a:r>
                      <a:endParaRPr lang="es-ES_tradnl" sz="2400" dirty="0">
                        <a:solidFill>
                          <a:srgbClr val="FF0000"/>
                        </a:solidFill>
                      </a:endParaRPr>
                    </a:p>
                  </a:txBody>
                  <a:tcPr/>
                </a:tc>
                <a:tc>
                  <a:txBody>
                    <a:bodyPr/>
                    <a:lstStyle/>
                    <a:p>
                      <a:pPr algn="ctr"/>
                      <a:r>
                        <a:rPr lang="es-ES_tradnl" sz="2400" dirty="0" smtClean="0"/>
                        <a:t>26%</a:t>
                      </a:r>
                      <a:endParaRPr lang="es-ES_tradnl" sz="2400" dirty="0"/>
                    </a:p>
                  </a:txBody>
                  <a:tcPr/>
                </a:tc>
              </a:tr>
              <a:tr h="807572">
                <a:tc>
                  <a:txBody>
                    <a:bodyPr/>
                    <a:lstStyle/>
                    <a:p>
                      <a:r>
                        <a:rPr lang="es-ES" sz="2400" dirty="0" smtClean="0">
                          <a:solidFill>
                            <a:srgbClr val="FF0000"/>
                          </a:solidFill>
                        </a:rPr>
                        <a:t>AA</a:t>
                      </a:r>
                      <a:r>
                        <a:rPr lang="es-ES" sz="2400" baseline="0" dirty="0" smtClean="0">
                          <a:solidFill>
                            <a:srgbClr val="FF0000"/>
                          </a:solidFill>
                        </a:rPr>
                        <a:t> o ENZ - CABA</a:t>
                      </a:r>
                      <a:endParaRPr lang="es-ES_tradnl" sz="2400" dirty="0">
                        <a:solidFill>
                          <a:srgbClr val="FF0000"/>
                        </a:solidFill>
                      </a:endParaRPr>
                    </a:p>
                  </a:txBody>
                  <a:tcPr/>
                </a:tc>
                <a:tc>
                  <a:txBody>
                    <a:bodyPr/>
                    <a:lstStyle/>
                    <a:p>
                      <a:pPr algn="ctr"/>
                      <a:r>
                        <a:rPr lang="es-ES_tradnl" sz="2400" dirty="0" smtClean="0"/>
                        <a:t>60%</a:t>
                      </a:r>
                      <a:endParaRPr lang="es-ES_tradnl" sz="2400" dirty="0"/>
                    </a:p>
                  </a:txBody>
                  <a:tcPr/>
                </a:tc>
              </a:tr>
              <a:tr h="807572">
                <a:tc>
                  <a:txBody>
                    <a:bodyPr/>
                    <a:lstStyle/>
                    <a:p>
                      <a:r>
                        <a:rPr lang="es-ES_tradnl" sz="2400" dirty="0" smtClean="0">
                          <a:solidFill>
                            <a:srgbClr val="FF0000"/>
                          </a:solidFill>
                        </a:rPr>
                        <a:t>CABA </a:t>
                      </a:r>
                      <a:r>
                        <a:rPr lang="mr-IN" sz="2400" dirty="0" smtClean="0">
                          <a:solidFill>
                            <a:srgbClr val="FF0000"/>
                          </a:solidFill>
                        </a:rPr>
                        <a:t>–</a:t>
                      </a:r>
                      <a:r>
                        <a:rPr lang="es-ES_tradnl" sz="2400" dirty="0" smtClean="0">
                          <a:solidFill>
                            <a:srgbClr val="FF0000"/>
                          </a:solidFill>
                        </a:rPr>
                        <a:t> AA o ENZ</a:t>
                      </a:r>
                      <a:endParaRPr lang="es-ES_tradnl" sz="2400" dirty="0">
                        <a:solidFill>
                          <a:srgbClr val="FF0000"/>
                        </a:solidFill>
                      </a:endParaRPr>
                    </a:p>
                  </a:txBody>
                  <a:tcPr/>
                </a:tc>
                <a:tc>
                  <a:txBody>
                    <a:bodyPr/>
                    <a:lstStyle/>
                    <a:p>
                      <a:pPr algn="ctr"/>
                      <a:r>
                        <a:rPr lang="es-ES_tradnl" sz="2400" dirty="0" smtClean="0"/>
                        <a:t>78%</a:t>
                      </a:r>
                      <a:endParaRPr lang="es-ES_tradnl" sz="2400" dirty="0"/>
                    </a:p>
                  </a:txBody>
                  <a:tcPr/>
                </a:tc>
              </a:tr>
            </a:tbl>
          </a:graphicData>
        </a:graphic>
      </p:graphicFrame>
      <p:sp>
        <p:nvSpPr>
          <p:cNvPr id="6" name="CuadroTexto 5"/>
          <p:cNvSpPr txBox="1"/>
          <p:nvPr/>
        </p:nvSpPr>
        <p:spPr>
          <a:xfrm>
            <a:off x="4595011" y="6309320"/>
            <a:ext cx="4392549" cy="369332"/>
          </a:xfrm>
          <a:prstGeom prst="rect">
            <a:avLst/>
          </a:prstGeom>
          <a:noFill/>
        </p:spPr>
        <p:txBody>
          <a:bodyPr wrap="none" rtlCol="0">
            <a:spAutoFit/>
          </a:bodyPr>
          <a:lstStyle/>
          <a:p>
            <a:r>
              <a:rPr lang="es-ES_tradnl" dirty="0" err="1" smtClean="0"/>
              <a:t>Maines</a:t>
            </a:r>
            <a:r>
              <a:rPr lang="es-ES_tradnl" dirty="0" smtClean="0"/>
              <a:t>, </a:t>
            </a:r>
            <a:r>
              <a:rPr lang="es-ES_tradnl" dirty="0" err="1" smtClean="0"/>
              <a:t>Crit</a:t>
            </a:r>
            <a:r>
              <a:rPr lang="es-ES_tradnl" dirty="0" smtClean="0"/>
              <a:t> </a:t>
            </a:r>
            <a:r>
              <a:rPr lang="es-ES_tradnl" dirty="0" err="1" smtClean="0"/>
              <a:t>Rev</a:t>
            </a:r>
            <a:r>
              <a:rPr lang="es-ES_tradnl" dirty="0" smtClean="0"/>
              <a:t> </a:t>
            </a:r>
            <a:r>
              <a:rPr lang="es-ES_tradnl" dirty="0" err="1" smtClean="0"/>
              <a:t>Oncol</a:t>
            </a:r>
            <a:r>
              <a:rPr lang="es-ES_tradnl" dirty="0" smtClean="0"/>
              <a:t> </a:t>
            </a:r>
            <a:r>
              <a:rPr lang="es-ES_tradnl" dirty="0" err="1" smtClean="0"/>
              <a:t>Hematol</a:t>
            </a:r>
            <a:r>
              <a:rPr lang="es-ES_tradnl" dirty="0" smtClean="0"/>
              <a:t> 2015;96:498</a:t>
            </a:r>
            <a:endParaRPr lang="es-ES_tradnl" dirty="0"/>
          </a:p>
        </p:txBody>
      </p:sp>
    </p:spTree>
    <p:extLst>
      <p:ext uri="{BB962C8B-B14F-4D97-AF65-F5344CB8AC3E}">
        <p14:creationId xmlns:p14="http://schemas.microsoft.com/office/powerpoint/2010/main" val="427083543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ítulo 1"/>
          <p:cNvSpPr>
            <a:spLocks noGrp="1"/>
          </p:cNvSpPr>
          <p:nvPr>
            <p:ph type="title"/>
          </p:nvPr>
        </p:nvSpPr>
        <p:spPr>
          <a:xfrm>
            <a:off x="683568" y="332656"/>
            <a:ext cx="7772400" cy="1143000"/>
          </a:xfrm>
        </p:spPr>
        <p:txBody>
          <a:bodyPr/>
          <a:lstStyle/>
          <a:p>
            <a:r>
              <a:rPr lang="ca-ES" dirty="0" smtClean="0">
                <a:latin typeface="Arial" charset="0"/>
                <a:ea typeface="ＭＳ Ｐゴシック" charset="0"/>
              </a:rPr>
              <a:t>CONCLUSIONES (1)</a:t>
            </a:r>
            <a:endParaRPr lang="ca-ES" dirty="0">
              <a:latin typeface="Arial" charset="0"/>
              <a:ea typeface="ＭＳ Ｐゴシック" charset="0"/>
            </a:endParaRPr>
          </a:p>
        </p:txBody>
      </p:sp>
      <p:sp>
        <p:nvSpPr>
          <p:cNvPr id="3" name="Marcador de contenido 2"/>
          <p:cNvSpPr>
            <a:spLocks noGrp="1"/>
          </p:cNvSpPr>
          <p:nvPr>
            <p:ph idx="1"/>
          </p:nvPr>
        </p:nvSpPr>
        <p:spPr>
          <a:xfrm>
            <a:off x="683568" y="1340768"/>
            <a:ext cx="7772400" cy="4114800"/>
          </a:xfrm>
        </p:spPr>
        <p:txBody>
          <a:bodyPr>
            <a:normAutofit/>
          </a:bodyPr>
          <a:lstStyle/>
          <a:p>
            <a:pPr>
              <a:lnSpc>
                <a:spcPct val="120000"/>
              </a:lnSpc>
              <a:defRPr/>
            </a:pPr>
            <a:r>
              <a:rPr lang="es-ES" dirty="0">
                <a:latin typeface="Arial"/>
                <a:cs typeface="Arial"/>
              </a:rPr>
              <a:t>CPRC: enfermedad incurable aunque </a:t>
            </a:r>
            <a:r>
              <a:rPr lang="es-ES" u="sng" dirty="0" err="1" smtClean="0">
                <a:latin typeface="Arial"/>
                <a:cs typeface="Arial"/>
              </a:rPr>
              <a:t>cronificable</a:t>
            </a:r>
            <a:r>
              <a:rPr lang="es-ES" u="sng" dirty="0" smtClean="0">
                <a:latin typeface="Arial"/>
                <a:cs typeface="Arial"/>
              </a:rPr>
              <a:t> </a:t>
            </a:r>
            <a:endParaRPr lang="ca-ES" u="sng" dirty="0" smtClean="0">
              <a:latin typeface="Arial"/>
              <a:cs typeface="Arial"/>
            </a:endParaRPr>
          </a:p>
          <a:p>
            <a:pPr>
              <a:lnSpc>
                <a:spcPct val="120000"/>
              </a:lnSpc>
              <a:defRPr/>
            </a:pPr>
            <a:r>
              <a:rPr lang="ca-ES" u="sng" dirty="0" smtClean="0">
                <a:latin typeface="Arial"/>
                <a:cs typeface="Arial"/>
              </a:rPr>
              <a:t>6 </a:t>
            </a:r>
            <a:r>
              <a:rPr lang="ca-ES" u="sng" dirty="0" err="1">
                <a:latin typeface="Arial"/>
                <a:cs typeface="Arial"/>
              </a:rPr>
              <a:t>nuevos</a:t>
            </a:r>
            <a:r>
              <a:rPr lang="ca-ES" u="sng" dirty="0">
                <a:latin typeface="Arial"/>
                <a:cs typeface="Arial"/>
              </a:rPr>
              <a:t> </a:t>
            </a:r>
            <a:r>
              <a:rPr lang="ca-ES" u="sng" dirty="0" err="1">
                <a:latin typeface="Arial"/>
                <a:cs typeface="Arial"/>
              </a:rPr>
              <a:t>fármacos</a:t>
            </a:r>
            <a:r>
              <a:rPr lang="ca-ES" u="sng" dirty="0">
                <a:latin typeface="Arial"/>
                <a:cs typeface="Arial"/>
              </a:rPr>
              <a:t> </a:t>
            </a:r>
            <a:r>
              <a:rPr lang="ca-ES" u="sng" dirty="0" err="1">
                <a:latin typeface="Arial"/>
                <a:cs typeface="Arial"/>
              </a:rPr>
              <a:t>aprobados</a:t>
            </a:r>
            <a:r>
              <a:rPr lang="ca-ES" u="sng" dirty="0">
                <a:latin typeface="Arial"/>
                <a:cs typeface="Arial"/>
              </a:rPr>
              <a:t> </a:t>
            </a:r>
            <a:r>
              <a:rPr lang="ca-ES" dirty="0">
                <a:latin typeface="Arial"/>
                <a:cs typeface="Arial"/>
              </a:rPr>
              <a:t>en esta </a:t>
            </a:r>
            <a:r>
              <a:rPr lang="ca-ES" dirty="0" err="1" smtClean="0">
                <a:latin typeface="Arial"/>
                <a:cs typeface="Arial"/>
              </a:rPr>
              <a:t>enfermedad</a:t>
            </a:r>
            <a:endParaRPr lang="ca-ES" dirty="0" smtClean="0">
              <a:latin typeface="Arial"/>
              <a:cs typeface="Arial"/>
            </a:endParaRPr>
          </a:p>
          <a:p>
            <a:pPr>
              <a:lnSpc>
                <a:spcPct val="120000"/>
              </a:lnSpc>
              <a:defRPr/>
            </a:pPr>
            <a:endParaRPr lang="ca-ES" dirty="0" smtClean="0">
              <a:latin typeface="Arial"/>
              <a:cs typeface="Arial"/>
            </a:endParaRPr>
          </a:p>
        </p:txBody>
      </p:sp>
      <p:sp>
        <p:nvSpPr>
          <p:cNvPr id="2" name="CuadroTexto 1"/>
          <p:cNvSpPr txBox="1"/>
          <p:nvPr/>
        </p:nvSpPr>
        <p:spPr>
          <a:xfrm>
            <a:off x="2843808" y="3933056"/>
            <a:ext cx="5466986" cy="2308324"/>
          </a:xfrm>
          <a:prstGeom prst="rect">
            <a:avLst/>
          </a:prstGeom>
          <a:noFill/>
        </p:spPr>
        <p:txBody>
          <a:bodyPr wrap="none" rtlCol="0">
            <a:spAutoFit/>
          </a:bodyPr>
          <a:lstStyle/>
          <a:p>
            <a:r>
              <a:rPr lang="es-ES" sz="3600" dirty="0" smtClean="0"/>
              <a:t>2 Agentes </a:t>
            </a:r>
            <a:r>
              <a:rPr lang="es-ES" sz="3600" dirty="0" err="1" smtClean="0"/>
              <a:t>quimioterapicos</a:t>
            </a:r>
            <a:endParaRPr lang="es-ES" sz="3600" dirty="0" smtClean="0"/>
          </a:p>
          <a:p>
            <a:r>
              <a:rPr lang="es-ES" sz="3600" dirty="0" smtClean="0"/>
              <a:t>2 Agentes </a:t>
            </a:r>
            <a:r>
              <a:rPr lang="es-ES" sz="3600" dirty="0" err="1" smtClean="0"/>
              <a:t>hormonoterápicos</a:t>
            </a:r>
            <a:r>
              <a:rPr lang="es-ES" sz="3600" dirty="0" smtClean="0"/>
              <a:t> </a:t>
            </a:r>
          </a:p>
          <a:p>
            <a:r>
              <a:rPr lang="es-ES" sz="3600" dirty="0" smtClean="0"/>
              <a:t>1 Agente </a:t>
            </a:r>
            <a:r>
              <a:rPr lang="es-ES" sz="3600" dirty="0" err="1" smtClean="0"/>
              <a:t>radioemisor</a:t>
            </a:r>
            <a:r>
              <a:rPr lang="es-ES" sz="3600" dirty="0" smtClean="0"/>
              <a:t> alfa</a:t>
            </a:r>
          </a:p>
          <a:p>
            <a:r>
              <a:rPr lang="es-ES" sz="3600" dirty="0" smtClean="0"/>
              <a:t>1  Agente </a:t>
            </a:r>
            <a:r>
              <a:rPr lang="es-ES" sz="3600" dirty="0" err="1" smtClean="0"/>
              <a:t>inmunoterápico</a:t>
            </a:r>
            <a:r>
              <a:rPr lang="es-ES" sz="3600" dirty="0" smtClean="0"/>
              <a:t> </a:t>
            </a:r>
            <a:endParaRPr lang="es-ES" sz="3600" dirty="0"/>
          </a:p>
        </p:txBody>
      </p:sp>
    </p:spTree>
    <p:extLst>
      <p:ext uri="{BB962C8B-B14F-4D97-AF65-F5344CB8AC3E}">
        <p14:creationId xmlns:p14="http://schemas.microsoft.com/office/powerpoint/2010/main" val="3169650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ítulo 1"/>
          <p:cNvSpPr>
            <a:spLocks noGrp="1"/>
          </p:cNvSpPr>
          <p:nvPr>
            <p:ph type="title"/>
          </p:nvPr>
        </p:nvSpPr>
        <p:spPr/>
        <p:txBody>
          <a:bodyPr/>
          <a:lstStyle/>
          <a:p>
            <a:r>
              <a:rPr lang="ca-ES" dirty="0" smtClean="0">
                <a:latin typeface="Arial" charset="0"/>
                <a:ea typeface="ＭＳ Ｐゴシック" charset="0"/>
              </a:rPr>
              <a:t>CONCLUSIONES (2)</a:t>
            </a:r>
            <a:endParaRPr lang="ca-ES" dirty="0">
              <a:latin typeface="Arial" charset="0"/>
              <a:ea typeface="ＭＳ Ｐゴシック" charset="0"/>
            </a:endParaRPr>
          </a:p>
        </p:txBody>
      </p:sp>
      <p:sp>
        <p:nvSpPr>
          <p:cNvPr id="3" name="Marcador de contenido 2"/>
          <p:cNvSpPr>
            <a:spLocks noGrp="1"/>
          </p:cNvSpPr>
          <p:nvPr>
            <p:ph idx="1"/>
          </p:nvPr>
        </p:nvSpPr>
        <p:spPr>
          <a:xfrm>
            <a:off x="683568" y="1196752"/>
            <a:ext cx="7772400" cy="4114800"/>
          </a:xfrm>
        </p:spPr>
        <p:txBody>
          <a:bodyPr>
            <a:normAutofit/>
          </a:bodyPr>
          <a:lstStyle/>
          <a:p>
            <a:pPr marL="0" indent="0">
              <a:lnSpc>
                <a:spcPct val="120000"/>
              </a:lnSpc>
              <a:buNone/>
              <a:defRPr/>
            </a:pPr>
            <a:endParaRPr lang="ca-ES" dirty="0" smtClean="0">
              <a:latin typeface="Arial"/>
              <a:cs typeface="Arial"/>
            </a:endParaRPr>
          </a:p>
          <a:p>
            <a:pPr>
              <a:lnSpc>
                <a:spcPct val="120000"/>
              </a:lnSpc>
              <a:defRPr/>
            </a:pPr>
            <a:r>
              <a:rPr lang="ca-ES" dirty="0" smtClean="0">
                <a:latin typeface="Arial"/>
                <a:cs typeface="Arial"/>
              </a:rPr>
              <a:t>Los </a:t>
            </a:r>
            <a:r>
              <a:rPr lang="ca-ES" dirty="0" err="1" smtClean="0">
                <a:latin typeface="Arial"/>
                <a:cs typeface="Arial"/>
              </a:rPr>
              <a:t>nuevos</a:t>
            </a:r>
            <a:r>
              <a:rPr lang="ca-ES" dirty="0" smtClean="0">
                <a:latin typeface="Arial"/>
                <a:cs typeface="Arial"/>
              </a:rPr>
              <a:t> </a:t>
            </a:r>
            <a:r>
              <a:rPr lang="ca-ES" dirty="0" err="1" smtClean="0">
                <a:latin typeface="Arial"/>
                <a:cs typeface="Arial"/>
              </a:rPr>
              <a:t>tratamientos</a:t>
            </a:r>
            <a:r>
              <a:rPr lang="ca-ES" dirty="0" smtClean="0">
                <a:latin typeface="Arial"/>
                <a:cs typeface="Arial"/>
              </a:rPr>
              <a:t> </a:t>
            </a:r>
            <a:r>
              <a:rPr lang="ca-ES" dirty="0" err="1" smtClean="0">
                <a:latin typeface="Arial"/>
                <a:cs typeface="Arial"/>
              </a:rPr>
              <a:t>desarrollados</a:t>
            </a:r>
            <a:r>
              <a:rPr lang="ca-ES" dirty="0" smtClean="0">
                <a:latin typeface="Arial"/>
                <a:cs typeface="Arial"/>
              </a:rPr>
              <a:t> en el CPRC han </a:t>
            </a:r>
            <a:r>
              <a:rPr lang="ca-ES" dirty="0" err="1" smtClean="0">
                <a:latin typeface="Arial"/>
                <a:cs typeface="Arial"/>
              </a:rPr>
              <a:t>conseguido</a:t>
            </a:r>
            <a:r>
              <a:rPr lang="ca-ES" dirty="0" smtClean="0">
                <a:latin typeface="Arial"/>
                <a:cs typeface="Arial"/>
              </a:rPr>
              <a:t> </a:t>
            </a:r>
            <a:r>
              <a:rPr lang="ca-ES" u="sng" dirty="0" smtClean="0">
                <a:latin typeface="Arial"/>
                <a:cs typeface="Arial"/>
              </a:rPr>
              <a:t>un </a:t>
            </a:r>
            <a:r>
              <a:rPr lang="ca-ES" u="sng" dirty="0" err="1" smtClean="0">
                <a:latin typeface="Arial"/>
                <a:cs typeface="Arial"/>
              </a:rPr>
              <a:t>aumento</a:t>
            </a:r>
            <a:r>
              <a:rPr lang="ca-ES" u="sng" dirty="0" smtClean="0">
                <a:latin typeface="Arial"/>
                <a:cs typeface="Arial"/>
              </a:rPr>
              <a:t> de la </a:t>
            </a:r>
            <a:r>
              <a:rPr lang="ca-ES" u="sng" dirty="0" err="1" smtClean="0">
                <a:latin typeface="Arial"/>
                <a:cs typeface="Arial"/>
              </a:rPr>
              <a:t>supervivencia</a:t>
            </a:r>
            <a:r>
              <a:rPr lang="ca-ES" dirty="0" smtClean="0">
                <a:latin typeface="Arial"/>
                <a:cs typeface="Arial"/>
              </a:rPr>
              <a:t> con </a:t>
            </a:r>
            <a:r>
              <a:rPr lang="ca-ES" dirty="0" err="1" smtClean="0">
                <a:latin typeface="Arial"/>
                <a:cs typeface="Arial"/>
              </a:rPr>
              <a:t>toxicidad</a:t>
            </a:r>
            <a:r>
              <a:rPr lang="ca-ES" dirty="0" smtClean="0">
                <a:latin typeface="Arial"/>
                <a:cs typeface="Arial"/>
              </a:rPr>
              <a:t> </a:t>
            </a:r>
            <a:r>
              <a:rPr lang="ca-ES" dirty="0" err="1" smtClean="0">
                <a:latin typeface="Arial"/>
                <a:cs typeface="Arial"/>
              </a:rPr>
              <a:t>muy</a:t>
            </a:r>
            <a:r>
              <a:rPr lang="ca-ES" dirty="0" smtClean="0">
                <a:latin typeface="Arial"/>
                <a:cs typeface="Arial"/>
              </a:rPr>
              <a:t> </a:t>
            </a:r>
            <a:r>
              <a:rPr lang="ca-ES" dirty="0" err="1" smtClean="0">
                <a:latin typeface="Arial"/>
                <a:cs typeface="Arial"/>
              </a:rPr>
              <a:t>asumible</a:t>
            </a:r>
            <a:r>
              <a:rPr lang="ca-ES" dirty="0" smtClean="0">
                <a:latin typeface="Arial"/>
                <a:cs typeface="Arial"/>
              </a:rPr>
              <a:t> </a:t>
            </a:r>
          </a:p>
          <a:p>
            <a:pPr>
              <a:lnSpc>
                <a:spcPct val="120000"/>
              </a:lnSpc>
              <a:defRPr/>
            </a:pPr>
            <a:endParaRPr lang="ca-ES" dirty="0">
              <a:latin typeface="Arial"/>
              <a:cs typeface="Arial"/>
            </a:endParaRPr>
          </a:p>
        </p:txBody>
      </p:sp>
    </p:spTree>
    <p:extLst>
      <p:ext uri="{BB962C8B-B14F-4D97-AF65-F5344CB8AC3E}">
        <p14:creationId xmlns:p14="http://schemas.microsoft.com/office/powerpoint/2010/main" val="42505853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8"/>
          <p:cNvSpPr>
            <a:spLocks noGrp="1"/>
          </p:cNvSpPr>
          <p:nvPr>
            <p:ph type="title"/>
          </p:nvPr>
        </p:nvSpPr>
        <p:spPr/>
        <p:txBody>
          <a:bodyPr/>
          <a:lstStyle/>
          <a:p>
            <a:r>
              <a:rPr lang="en-GB" dirty="0" smtClean="0"/>
              <a:t>Bone Metastases</a:t>
            </a:r>
            <a:br>
              <a:rPr lang="en-GB" dirty="0" smtClean="0"/>
            </a:br>
            <a:r>
              <a:rPr lang="en-GB" sz="2800" i="1" dirty="0" smtClean="0"/>
              <a:t>Very Common in Cancer</a:t>
            </a:r>
            <a:endParaRPr lang="en-GB" i="1" dirty="0" smtClean="0"/>
          </a:p>
        </p:txBody>
      </p:sp>
      <p:sp>
        <p:nvSpPr>
          <p:cNvPr id="63493" name="TextBox 15"/>
          <p:cNvSpPr txBox="1">
            <a:spLocks noChangeArrowheads="1"/>
          </p:cNvSpPr>
          <p:nvPr/>
        </p:nvSpPr>
        <p:spPr bwMode="auto">
          <a:xfrm>
            <a:off x="473558" y="5101138"/>
            <a:ext cx="4508640" cy="461665"/>
          </a:xfrm>
          <a:prstGeom prst="rect">
            <a:avLst/>
          </a:prstGeom>
          <a:noFill/>
          <a:ln w="9525">
            <a:noFill/>
            <a:miter lim="800000"/>
            <a:headEnd/>
            <a:tailEnd/>
          </a:ln>
        </p:spPr>
        <p:txBody>
          <a:bodyPr wrap="square">
            <a:spAutoFit/>
          </a:bodyPr>
          <a:lstStyle/>
          <a:p>
            <a:pPr fontAlgn="base">
              <a:spcBef>
                <a:spcPct val="0"/>
              </a:spcBef>
              <a:spcAft>
                <a:spcPct val="0"/>
              </a:spcAft>
            </a:pPr>
            <a:r>
              <a:rPr lang="en-GB" sz="1200" dirty="0">
                <a:solidFill>
                  <a:srgbClr val="FFFFFF"/>
                </a:solidFill>
                <a:latin typeface="Calibri"/>
                <a:cs typeface="Arial"/>
              </a:rPr>
              <a:t>It is estimated that &gt; 350,000 people die with bone metastases annually in the USA.</a:t>
            </a:r>
            <a:r>
              <a:rPr lang="en-GB" sz="1200" baseline="30000" dirty="0">
                <a:solidFill>
                  <a:srgbClr val="FFFFFF"/>
                </a:solidFill>
                <a:latin typeface="Calibri"/>
                <a:cs typeface="Arial"/>
              </a:rPr>
              <a:t>2</a:t>
            </a:r>
            <a:endParaRPr lang="en-GB" sz="1200" dirty="0">
              <a:solidFill>
                <a:srgbClr val="FFFFFF"/>
              </a:solidFill>
              <a:latin typeface="Calibri"/>
              <a:cs typeface="Arial"/>
            </a:endParaRPr>
          </a:p>
        </p:txBody>
      </p:sp>
      <p:pic>
        <p:nvPicPr>
          <p:cNvPr id="7" name="Picture 4"/>
          <p:cNvPicPr>
            <a:picLocks noChangeAspect="1" noChangeArrowheads="1"/>
          </p:cNvPicPr>
          <p:nvPr/>
        </p:nvPicPr>
        <p:blipFill>
          <a:blip r:embed="rId3" cstate="print">
            <a:lum bright="-6000" contrast="12000"/>
          </a:blip>
          <a:srcRect r="130" b="6"/>
          <a:stretch>
            <a:fillRect/>
          </a:stretch>
        </p:blipFill>
        <p:spPr bwMode="auto">
          <a:xfrm>
            <a:off x="6420427" y="1387475"/>
            <a:ext cx="1816100" cy="3706813"/>
          </a:xfrm>
          <a:prstGeom prst="rect">
            <a:avLst/>
          </a:prstGeom>
          <a:noFill/>
          <a:ln w="9525">
            <a:noFill/>
            <a:miter lim="800000"/>
            <a:headEnd/>
            <a:tailEnd/>
          </a:ln>
          <a:effectLst/>
        </p:spPr>
      </p:pic>
      <p:sp>
        <p:nvSpPr>
          <p:cNvPr id="63495" name="TextBox 16"/>
          <p:cNvSpPr txBox="1">
            <a:spLocks noChangeArrowheads="1"/>
          </p:cNvSpPr>
          <p:nvPr/>
        </p:nvSpPr>
        <p:spPr bwMode="auto">
          <a:xfrm>
            <a:off x="5416654" y="5101138"/>
            <a:ext cx="3693178" cy="646331"/>
          </a:xfrm>
          <a:prstGeom prst="rect">
            <a:avLst/>
          </a:prstGeom>
          <a:noFill/>
          <a:ln w="9525">
            <a:noFill/>
            <a:miter lim="800000"/>
            <a:headEnd/>
            <a:tailEnd/>
          </a:ln>
        </p:spPr>
        <p:txBody>
          <a:bodyPr wrap="square">
            <a:spAutoFit/>
          </a:bodyPr>
          <a:lstStyle/>
          <a:p>
            <a:pPr fontAlgn="base">
              <a:spcBef>
                <a:spcPct val="0"/>
              </a:spcBef>
              <a:spcAft>
                <a:spcPct val="0"/>
              </a:spcAft>
            </a:pPr>
            <a:r>
              <a:rPr lang="en-GB" sz="1200" dirty="0">
                <a:solidFill>
                  <a:srgbClr val="FFFFFF"/>
                </a:solidFill>
                <a:latin typeface="Calibri"/>
                <a:cs typeface="Arial"/>
              </a:rPr>
              <a:t>Bone metastasis occurs in most prostate cancer patients during the natural course of their disease and typically targets the lumbar spine, vertebrae, and pelvis.</a:t>
            </a:r>
            <a:r>
              <a:rPr lang="en-GB" sz="1200" baseline="30000" dirty="0">
                <a:solidFill>
                  <a:srgbClr val="FFFFFF"/>
                </a:solidFill>
                <a:latin typeface="Calibri"/>
                <a:cs typeface="Arial"/>
              </a:rPr>
              <a:t>3</a:t>
            </a:r>
            <a:endParaRPr lang="en-GB" sz="1200" dirty="0">
              <a:solidFill>
                <a:srgbClr val="FFFFFF"/>
              </a:solidFill>
              <a:latin typeface="Calibri"/>
              <a:cs typeface="Arial"/>
            </a:endParaRPr>
          </a:p>
        </p:txBody>
      </p:sp>
      <p:graphicFrame>
        <p:nvGraphicFramePr>
          <p:cNvPr id="19485" name="Group 29"/>
          <p:cNvGraphicFramePr>
            <a:graphicFrameLocks noGrp="1"/>
          </p:cNvGraphicFramePr>
          <p:nvPr>
            <p:extLst>
              <p:ext uri="{D42A27DB-BD31-4B8C-83A1-F6EECF244321}">
                <p14:modId xmlns:p14="http://schemas.microsoft.com/office/powerpoint/2010/main" val="3973694280"/>
              </p:ext>
            </p:extLst>
          </p:nvPr>
        </p:nvGraphicFramePr>
        <p:xfrm>
          <a:off x="466724" y="1387475"/>
          <a:ext cx="4507229" cy="3705822"/>
        </p:xfrm>
        <a:graphic>
          <a:graphicData uri="http://schemas.openxmlformats.org/drawingml/2006/table">
            <a:tbl>
              <a:tblPr/>
              <a:tblGrid>
                <a:gridCol w="1551468"/>
                <a:gridCol w="2955761"/>
              </a:tblGrid>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endParaRPr kumimoji="0" lang="en-GB" sz="1700" b="1" i="0" u="none" strike="noStrike" cap="none" normalizeH="0" baseline="0" dirty="0" smtClean="0">
                        <a:ln>
                          <a:noFill/>
                        </a:ln>
                        <a:solidFill>
                          <a:schemeClr val="tx1"/>
                        </a:solidFill>
                        <a:effectLst/>
                        <a:latin typeface="Calibri" pitchFamily="34" charset="0"/>
                      </a:endParaRPr>
                    </a:p>
                  </a:txBody>
                  <a:tcPr marL="48770" marR="48770" marT="29262" marB="29262"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GB" sz="1700" b="1" i="0" u="none" strike="noStrike" cap="none" normalizeH="0" baseline="0" dirty="0" smtClean="0">
                          <a:ln>
                            <a:noFill/>
                          </a:ln>
                          <a:solidFill>
                            <a:schemeClr val="tx1"/>
                          </a:solidFill>
                          <a:effectLst/>
                          <a:latin typeface="Calibri" pitchFamily="34" charset="0"/>
                        </a:rPr>
                        <a:t>Estimated  incidence (%)</a:t>
                      </a:r>
                      <a:r>
                        <a:rPr kumimoji="0" lang="en-GB" sz="1700" b="1" i="0" u="none" strike="noStrike" cap="none" normalizeH="0" baseline="30000" dirty="0" smtClean="0">
                          <a:ln>
                            <a:noFill/>
                          </a:ln>
                          <a:solidFill>
                            <a:schemeClr val="tx1"/>
                          </a:solidFill>
                          <a:effectLst/>
                          <a:latin typeface="Calibri" pitchFamily="34" charset="0"/>
                        </a:rPr>
                        <a:t>1,a</a:t>
                      </a:r>
                      <a:r>
                        <a:rPr kumimoji="0" lang="en-GB" sz="1700" b="1" i="0" u="none" strike="noStrike" cap="none" normalizeH="0" baseline="0" dirty="0" smtClean="0">
                          <a:ln>
                            <a:noFill/>
                          </a:ln>
                          <a:solidFill>
                            <a:schemeClr val="tx1"/>
                          </a:solidFill>
                          <a:effectLst/>
                          <a:latin typeface="Calibri" pitchFamily="34" charset="0"/>
                        </a:rPr>
                        <a:t> </a:t>
                      </a:r>
                    </a:p>
                  </a:txBody>
                  <a:tcPr marL="48770" marR="48770" marT="29262" marB="29262" anchor="b"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4F81BD"/>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Myeloma</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70-95</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kern="1200" cap="none" normalizeH="0" baseline="0" dirty="0" smtClean="0">
                          <a:ln>
                            <a:noFill/>
                          </a:ln>
                          <a:solidFill>
                            <a:schemeClr val="bg1"/>
                          </a:solidFill>
                          <a:effectLst/>
                          <a:latin typeface="Calibri" pitchFamily="34" charset="0"/>
                          <a:ea typeface="ＭＳ Ｐゴシック" pitchFamily="50" charset="-128"/>
                          <a:cs typeface="+mn-cs"/>
                        </a:rPr>
                        <a:t>Renal</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20-25</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Melanoma</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14-45</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kern="1200" cap="none" normalizeH="0" baseline="0" dirty="0" smtClean="0">
                          <a:ln>
                            <a:noFill/>
                          </a:ln>
                          <a:solidFill>
                            <a:schemeClr val="bg1"/>
                          </a:solidFill>
                          <a:effectLst/>
                          <a:latin typeface="Calibri" pitchFamily="34" charset="0"/>
                          <a:ea typeface="ＭＳ Ｐゴシック" pitchFamily="50" charset="-128"/>
                          <a:cs typeface="+mn-cs"/>
                        </a:rPr>
                        <a:t>Bladder</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40</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Thyroid</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60</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Lung</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30-40 </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Breast</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Calibri" pitchFamily="34" charset="0"/>
                          <a:ea typeface="ＭＳ Ｐゴシック" pitchFamily="50" charset="-128"/>
                        </a:rPr>
                        <a:t>65-75 </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r h="411758">
                <a:tc>
                  <a:txBody>
                    <a:bodyPr/>
                    <a:lstStyle/>
                    <a:p>
                      <a:pPr marL="0" marR="0" lvl="0" indent="0" algn="l" defTabSz="914400" rtl="0" eaLnBrk="1" fontAlgn="base" latinLnBrk="0" hangingPunct="1">
                        <a:lnSpc>
                          <a:spcPts val="1800"/>
                        </a:lnSpc>
                        <a:spcBef>
                          <a:spcPct val="0"/>
                        </a:spcBef>
                        <a:spcAft>
                          <a:spcPct val="0"/>
                        </a:spcAft>
                        <a:buClrTx/>
                        <a:buSzTx/>
                        <a:buFontTx/>
                        <a:buNone/>
                        <a:tabLst/>
                      </a:pPr>
                      <a:r>
                        <a:rPr kumimoji="0" lang="en-US" sz="1700" b="1" i="0" u="none" strike="noStrike" cap="none" normalizeH="0" baseline="0" dirty="0" smtClean="0">
                          <a:ln>
                            <a:noFill/>
                          </a:ln>
                          <a:solidFill>
                            <a:schemeClr val="bg1"/>
                          </a:solidFill>
                          <a:effectLst/>
                          <a:latin typeface="Calibri" pitchFamily="34" charset="0"/>
                          <a:ea typeface="ＭＳ Ｐゴシック" pitchFamily="50" charset="-128"/>
                        </a:rPr>
                        <a:t>Prostate</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sz="1700" b="1" i="0" u="none" strike="noStrike" cap="none" normalizeH="0" baseline="0" dirty="0" smtClean="0">
                          <a:ln>
                            <a:noFill/>
                          </a:ln>
                          <a:solidFill>
                            <a:schemeClr val="bg1"/>
                          </a:solidFill>
                          <a:effectLst/>
                          <a:latin typeface="Calibri" pitchFamily="34" charset="0"/>
                          <a:ea typeface="ＭＳ Ｐゴシック" pitchFamily="50" charset="-128"/>
                        </a:rPr>
                        <a:t>65-75 </a:t>
                      </a:r>
                    </a:p>
                  </a:txBody>
                  <a:tcPr marL="48770" marR="48770" marT="29262" marB="2926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0D8E8"/>
                    </a:solidFill>
                  </a:tcPr>
                </a:tc>
              </a:tr>
            </a:tbl>
          </a:graphicData>
        </a:graphic>
      </p:graphicFrame>
      <p:sp>
        <p:nvSpPr>
          <p:cNvPr id="12" name="TextBox 11"/>
          <p:cNvSpPr txBox="1">
            <a:spLocks noChangeArrowheads="1"/>
          </p:cNvSpPr>
          <p:nvPr/>
        </p:nvSpPr>
        <p:spPr bwMode="auto">
          <a:xfrm>
            <a:off x="466725" y="6144219"/>
            <a:ext cx="8247122" cy="194669"/>
          </a:xfrm>
          <a:prstGeom prst="rect">
            <a:avLst/>
          </a:prstGeom>
          <a:noFill/>
          <a:ln w="9525">
            <a:noFill/>
            <a:miter lim="800000"/>
            <a:headEnd/>
            <a:tailEnd/>
          </a:ln>
        </p:spPr>
        <p:txBody>
          <a:bodyPr wrap="square" lIns="0" tIns="0" rIns="0" bIns="0" anchor="b" anchorCtr="0">
            <a:noAutofit/>
          </a:bodyPr>
          <a:lstStyle/>
          <a:p>
            <a:pPr fontAlgn="base">
              <a:lnSpc>
                <a:spcPct val="115000"/>
              </a:lnSpc>
              <a:spcBef>
                <a:spcPct val="0"/>
              </a:spcBef>
              <a:spcAft>
                <a:spcPts val="300"/>
              </a:spcAft>
            </a:pPr>
            <a:r>
              <a:rPr lang="en-US" sz="1100" baseline="30000" dirty="0" err="1">
                <a:solidFill>
                  <a:srgbClr val="FFFFFF"/>
                </a:solidFill>
                <a:latin typeface="Calibri"/>
                <a:cs typeface="Arial"/>
              </a:rPr>
              <a:t>a</a:t>
            </a:r>
            <a:r>
              <a:rPr lang="en-US" sz="1100" dirty="0" err="1">
                <a:solidFill>
                  <a:srgbClr val="FFFFFF"/>
                </a:solidFill>
                <a:latin typeface="Calibri"/>
                <a:cs typeface="Arial"/>
              </a:rPr>
              <a:t>Incidence</a:t>
            </a:r>
            <a:r>
              <a:rPr lang="en-US" sz="1100" dirty="0">
                <a:solidFill>
                  <a:srgbClr val="FFFFFF"/>
                </a:solidFill>
                <a:latin typeface="Calibri"/>
                <a:cs typeface="Arial"/>
              </a:rPr>
              <a:t> of bone metastases at autopsy.</a:t>
            </a:r>
          </a:p>
          <a:p>
            <a:pPr fontAlgn="base">
              <a:lnSpc>
                <a:spcPct val="115000"/>
              </a:lnSpc>
              <a:spcBef>
                <a:spcPct val="0"/>
              </a:spcBef>
              <a:spcAft>
                <a:spcPts val="300"/>
              </a:spcAft>
            </a:pPr>
            <a:r>
              <a:rPr lang="en-US" sz="1100" dirty="0">
                <a:solidFill>
                  <a:srgbClr val="00B0F0"/>
                </a:solidFill>
                <a:latin typeface="Calibri"/>
                <a:cs typeface="Arial"/>
              </a:rPr>
              <a:t>1. Coleman R. </a:t>
            </a:r>
            <a:r>
              <a:rPr lang="en-US" sz="1100" i="1" dirty="0">
                <a:solidFill>
                  <a:srgbClr val="00B0F0"/>
                </a:solidFill>
                <a:latin typeface="Calibri"/>
                <a:cs typeface="Arial"/>
              </a:rPr>
              <a:t>Cancer Treatment Rev</a:t>
            </a:r>
            <a:r>
              <a:rPr lang="en-US" sz="1100" dirty="0">
                <a:solidFill>
                  <a:srgbClr val="00B0F0"/>
                </a:solidFill>
                <a:latin typeface="Calibri"/>
                <a:cs typeface="Arial"/>
              </a:rPr>
              <a:t>. 2001;27:165-176; 2. Mundy G. </a:t>
            </a:r>
            <a:r>
              <a:rPr lang="en-US" sz="1100" i="1" dirty="0">
                <a:solidFill>
                  <a:srgbClr val="00B0F0"/>
                </a:solidFill>
                <a:latin typeface="Calibri"/>
                <a:cs typeface="Arial"/>
              </a:rPr>
              <a:t>Nat Rev Cancer</a:t>
            </a:r>
            <a:r>
              <a:rPr lang="en-US" sz="1100" dirty="0">
                <a:solidFill>
                  <a:srgbClr val="00B0F0"/>
                </a:solidFill>
                <a:latin typeface="Calibri"/>
                <a:cs typeface="Arial"/>
              </a:rPr>
              <a:t>. 2002;2:584-593; </a:t>
            </a:r>
            <a:br>
              <a:rPr lang="en-US" sz="1100" dirty="0">
                <a:solidFill>
                  <a:srgbClr val="00B0F0"/>
                </a:solidFill>
                <a:latin typeface="Calibri"/>
                <a:cs typeface="Arial"/>
              </a:rPr>
            </a:br>
            <a:r>
              <a:rPr lang="en-US" sz="1100" dirty="0">
                <a:solidFill>
                  <a:srgbClr val="00B0F0"/>
                </a:solidFill>
                <a:latin typeface="Calibri"/>
                <a:cs typeface="Arial"/>
              </a:rPr>
              <a:t>3. </a:t>
            </a:r>
            <a:r>
              <a:rPr lang="en-US" sz="1100" dirty="0" err="1">
                <a:solidFill>
                  <a:srgbClr val="00B0F0"/>
                </a:solidFill>
                <a:latin typeface="Calibri"/>
                <a:cs typeface="Arial"/>
              </a:rPr>
              <a:t>Bubendorf</a:t>
            </a:r>
            <a:r>
              <a:rPr lang="en-US" sz="1100" dirty="0">
                <a:solidFill>
                  <a:srgbClr val="00B0F0"/>
                </a:solidFill>
                <a:latin typeface="Calibri"/>
                <a:cs typeface="Arial"/>
              </a:rPr>
              <a:t> L, et al. </a:t>
            </a:r>
            <a:r>
              <a:rPr lang="en-US" sz="1100" i="1" dirty="0">
                <a:solidFill>
                  <a:srgbClr val="00B0F0"/>
                </a:solidFill>
                <a:latin typeface="Calibri"/>
                <a:cs typeface="Arial"/>
              </a:rPr>
              <a:t>Hum </a:t>
            </a:r>
            <a:r>
              <a:rPr lang="en-US" sz="1100" i="1" dirty="0" err="1">
                <a:solidFill>
                  <a:srgbClr val="00B0F0"/>
                </a:solidFill>
                <a:latin typeface="Calibri"/>
                <a:cs typeface="Arial"/>
              </a:rPr>
              <a:t>Pathol</a:t>
            </a:r>
            <a:r>
              <a:rPr lang="en-US" sz="1100" dirty="0">
                <a:solidFill>
                  <a:srgbClr val="00B0F0"/>
                </a:solidFill>
                <a:latin typeface="Calibri"/>
                <a:cs typeface="Arial"/>
              </a:rPr>
              <a:t>. 2000;31:578-583</a:t>
            </a:r>
            <a:r>
              <a:rPr lang="fr-FR" sz="1100" dirty="0">
                <a:solidFill>
                  <a:srgbClr val="00B0F0"/>
                </a:solidFill>
                <a:latin typeface="Calibri"/>
                <a:cs typeface="Arial"/>
              </a:rPr>
              <a:t>.</a:t>
            </a:r>
            <a:r>
              <a:rPr lang="en-US" sz="1100" dirty="0">
                <a:solidFill>
                  <a:srgbClr val="00B0F0"/>
                </a:solidFill>
                <a:latin typeface="Calibri"/>
                <a:ea typeface="Calibri" pitchFamily="34" charset="0"/>
                <a:cs typeface="Times New Roman" pitchFamily="18" charset="0"/>
              </a:rPr>
              <a:t> </a:t>
            </a:r>
          </a:p>
        </p:txBody>
      </p:sp>
      <p:sp>
        <p:nvSpPr>
          <p:cNvPr id="9" name="8 Rectángulo"/>
          <p:cNvSpPr/>
          <p:nvPr/>
        </p:nvSpPr>
        <p:spPr bwMode="auto">
          <a:xfrm>
            <a:off x="467544" y="4221088"/>
            <a:ext cx="4536504" cy="86409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smtClean="0">
              <a:solidFill>
                <a:srgbClr val="FFFFFF"/>
              </a:solidFill>
              <a:latin typeface="Arial" charset="0"/>
              <a:cs typeface="Arial"/>
            </a:endParaRPr>
          </a:p>
        </p:txBody>
      </p:sp>
    </p:spTree>
    <p:extLst>
      <p:ext uri="{BB962C8B-B14F-4D97-AF65-F5344CB8AC3E}">
        <p14:creationId xmlns:p14="http://schemas.microsoft.com/office/powerpoint/2010/main" val="2896192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0"/>
            <a:ext cx="7772400" cy="1143000"/>
          </a:xfrm>
        </p:spPr>
        <p:txBody>
          <a:bodyPr/>
          <a:lstStyle/>
          <a:p>
            <a:r>
              <a:rPr lang="ca-ES" dirty="0" smtClean="0">
                <a:solidFill>
                  <a:srgbClr val="FFFF00"/>
                </a:solidFill>
                <a:latin typeface="Arial" charset="0"/>
                <a:ea typeface="ＭＳ Ｐゴシック" charset="0"/>
              </a:rPr>
              <a:t>CONCLUSIONES</a:t>
            </a:r>
            <a:r>
              <a:rPr lang="es-ES" sz="2800" dirty="0">
                <a:solidFill>
                  <a:schemeClr val="hlink"/>
                </a:solidFill>
              </a:rPr>
              <a:t> </a:t>
            </a:r>
            <a:r>
              <a:rPr lang="es-ES" dirty="0" smtClean="0">
                <a:solidFill>
                  <a:schemeClr val="tx2">
                    <a:lumMod val="60000"/>
                    <a:lumOff val="40000"/>
                  </a:schemeClr>
                </a:solidFill>
                <a:latin typeface="Arial"/>
                <a:cs typeface="Arial"/>
              </a:rPr>
              <a:t>(3)</a:t>
            </a:r>
            <a:endParaRPr lang="es-ES_tradnl" dirty="0">
              <a:solidFill>
                <a:schemeClr val="tx2">
                  <a:lumMod val="60000"/>
                  <a:lumOff val="40000"/>
                </a:schemeClr>
              </a:solidFill>
              <a:latin typeface="Arial"/>
              <a:cs typeface="Arial"/>
            </a:endParaRPr>
          </a:p>
        </p:txBody>
      </p:sp>
      <p:sp>
        <p:nvSpPr>
          <p:cNvPr id="3" name="Marcador de contenido 2"/>
          <p:cNvSpPr>
            <a:spLocks noGrp="1"/>
          </p:cNvSpPr>
          <p:nvPr>
            <p:ph idx="1"/>
          </p:nvPr>
        </p:nvSpPr>
        <p:spPr>
          <a:xfrm>
            <a:off x="467544" y="908720"/>
            <a:ext cx="7776864" cy="4330824"/>
          </a:xfrm>
        </p:spPr>
        <p:txBody>
          <a:bodyPr>
            <a:noAutofit/>
          </a:bodyPr>
          <a:lstStyle/>
          <a:p>
            <a:pPr>
              <a:lnSpc>
                <a:spcPct val="125000"/>
              </a:lnSpc>
            </a:pPr>
            <a:endParaRPr lang="es-ES" sz="2400" dirty="0" smtClean="0">
              <a:latin typeface="Arial"/>
              <a:cs typeface="Arial"/>
            </a:endParaRPr>
          </a:p>
          <a:p>
            <a:pPr>
              <a:lnSpc>
                <a:spcPct val="125000"/>
              </a:lnSpc>
            </a:pPr>
            <a:r>
              <a:rPr lang="es-ES" sz="2400" dirty="0" smtClean="0">
                <a:latin typeface="Arial"/>
                <a:cs typeface="Arial"/>
              </a:rPr>
              <a:t>Desconocemos  tanto la </a:t>
            </a:r>
            <a:r>
              <a:rPr lang="es-ES" sz="2400" u="sng" dirty="0" smtClean="0">
                <a:latin typeface="Arial"/>
                <a:cs typeface="Arial"/>
              </a:rPr>
              <a:t>mejor secuencia </a:t>
            </a:r>
            <a:r>
              <a:rPr lang="es-ES" sz="2400" dirty="0" smtClean="0">
                <a:latin typeface="Arial"/>
                <a:cs typeface="Arial"/>
              </a:rPr>
              <a:t>terapéutica como la </a:t>
            </a:r>
            <a:r>
              <a:rPr lang="es-ES" sz="2400" u="sng" dirty="0" smtClean="0">
                <a:latin typeface="Arial"/>
                <a:cs typeface="Arial"/>
              </a:rPr>
              <a:t>posible combinación </a:t>
            </a:r>
            <a:r>
              <a:rPr lang="es-ES" sz="2400" dirty="0" smtClean="0">
                <a:latin typeface="Arial"/>
                <a:cs typeface="Arial"/>
              </a:rPr>
              <a:t>de estos agentes</a:t>
            </a:r>
          </a:p>
          <a:p>
            <a:pPr>
              <a:lnSpc>
                <a:spcPct val="125000"/>
              </a:lnSpc>
            </a:pPr>
            <a:r>
              <a:rPr lang="es-ES" sz="2400" dirty="0">
                <a:latin typeface="Arial"/>
                <a:cs typeface="Arial"/>
              </a:rPr>
              <a:t>Precisamos conocer  </a:t>
            </a:r>
            <a:r>
              <a:rPr lang="es-ES" sz="2400" u="sng" dirty="0">
                <a:latin typeface="Arial"/>
                <a:cs typeface="Arial"/>
              </a:rPr>
              <a:t> </a:t>
            </a:r>
            <a:r>
              <a:rPr lang="es-ES" sz="2400" u="sng" dirty="0" err="1">
                <a:latin typeface="Arial"/>
                <a:cs typeface="Arial"/>
              </a:rPr>
              <a:t>biomarcadores</a:t>
            </a:r>
            <a:r>
              <a:rPr lang="es-ES" sz="2400" u="sng" dirty="0">
                <a:latin typeface="Arial"/>
                <a:cs typeface="Arial"/>
              </a:rPr>
              <a:t> de respuesta</a:t>
            </a:r>
            <a:r>
              <a:rPr lang="es-ES" sz="2400" dirty="0">
                <a:latin typeface="Arial"/>
                <a:cs typeface="Arial"/>
              </a:rPr>
              <a:t> de  los distintos agentes y  sus </a:t>
            </a:r>
            <a:r>
              <a:rPr lang="es-ES" sz="2400" u="sng" dirty="0">
                <a:latin typeface="Arial"/>
                <a:cs typeface="Arial"/>
              </a:rPr>
              <a:t>mecanismos de </a:t>
            </a:r>
            <a:r>
              <a:rPr lang="es-ES" sz="2400" u="sng" dirty="0" smtClean="0">
                <a:latin typeface="Arial"/>
                <a:cs typeface="Arial"/>
              </a:rPr>
              <a:t>resistencia</a:t>
            </a:r>
            <a:endParaRPr lang="es-ES" sz="2400" dirty="0" smtClean="0">
              <a:latin typeface="Arial"/>
              <a:cs typeface="Arial"/>
            </a:endParaRPr>
          </a:p>
          <a:p>
            <a:pPr>
              <a:lnSpc>
                <a:spcPct val="125000"/>
              </a:lnSpc>
            </a:pPr>
            <a:endParaRPr lang="es-ES" sz="2400" u="sng" dirty="0" smtClean="0">
              <a:latin typeface="Arial"/>
              <a:cs typeface="Arial"/>
            </a:endParaRPr>
          </a:p>
          <a:p>
            <a:pPr>
              <a:lnSpc>
                <a:spcPct val="125000"/>
              </a:lnSpc>
            </a:pPr>
            <a:r>
              <a:rPr lang="es-ES" sz="2400" u="sng" dirty="0" smtClean="0">
                <a:latin typeface="Arial"/>
                <a:cs typeface="Arial"/>
              </a:rPr>
              <a:t>El uso precoz de QT en la enfermedad </a:t>
            </a:r>
            <a:r>
              <a:rPr lang="es-ES" sz="2400" u="sng" dirty="0" err="1" smtClean="0">
                <a:latin typeface="Arial"/>
                <a:cs typeface="Arial"/>
              </a:rPr>
              <a:t>hormonosensible</a:t>
            </a:r>
            <a:r>
              <a:rPr lang="es-ES" sz="2400" dirty="0" smtClean="0">
                <a:latin typeface="Arial"/>
                <a:cs typeface="Arial"/>
              </a:rPr>
              <a:t> aumenta enorme y significativamente la  SG en determinados pacientes</a:t>
            </a:r>
            <a:endParaRPr lang="es-ES" sz="2400" dirty="0">
              <a:latin typeface="Arial"/>
              <a:cs typeface="Arial"/>
            </a:endParaRPr>
          </a:p>
          <a:p>
            <a:pPr>
              <a:lnSpc>
                <a:spcPct val="125000"/>
              </a:lnSpc>
            </a:pPr>
            <a:endParaRPr lang="es-ES" sz="2400" dirty="0" smtClean="0"/>
          </a:p>
          <a:p>
            <a:pPr>
              <a:lnSpc>
                <a:spcPct val="125000"/>
              </a:lnSpc>
            </a:pPr>
            <a:endParaRPr lang="es-ES" dirty="0" smtClean="0"/>
          </a:p>
          <a:p>
            <a:endParaRPr lang="es-ES_tradnl" dirty="0"/>
          </a:p>
        </p:txBody>
      </p:sp>
      <p:sp>
        <p:nvSpPr>
          <p:cNvPr id="4" name="Rectángulo redondeado 3"/>
          <p:cNvSpPr/>
          <p:nvPr/>
        </p:nvSpPr>
        <p:spPr>
          <a:xfrm>
            <a:off x="323528" y="4293096"/>
            <a:ext cx="8208912" cy="2232248"/>
          </a:xfrm>
          <a:prstGeom prst="round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Estrella de 5 puntas 4"/>
          <p:cNvSpPr/>
          <p:nvPr/>
        </p:nvSpPr>
        <p:spPr>
          <a:xfrm>
            <a:off x="7884368" y="3212976"/>
            <a:ext cx="914400" cy="914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613608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ítulo 1"/>
          <p:cNvSpPr>
            <a:spLocks noGrp="1"/>
          </p:cNvSpPr>
          <p:nvPr>
            <p:ph type="title"/>
          </p:nvPr>
        </p:nvSpPr>
        <p:spPr>
          <a:xfrm>
            <a:off x="683568" y="332656"/>
            <a:ext cx="7772400" cy="1143000"/>
          </a:xfrm>
        </p:spPr>
        <p:txBody>
          <a:bodyPr/>
          <a:lstStyle/>
          <a:p>
            <a:r>
              <a:rPr lang="ca-ES" dirty="0" smtClean="0">
                <a:latin typeface="Arial" charset="0"/>
                <a:ea typeface="ＭＳ Ｐゴシック" charset="0"/>
              </a:rPr>
              <a:t>CONCLUSIONES (4)</a:t>
            </a:r>
            <a:endParaRPr lang="ca-ES" dirty="0">
              <a:latin typeface="Arial" charset="0"/>
              <a:ea typeface="ＭＳ Ｐゴシック" charset="0"/>
            </a:endParaRPr>
          </a:p>
        </p:txBody>
      </p:sp>
      <p:sp>
        <p:nvSpPr>
          <p:cNvPr id="3" name="Marcador de contenido 2"/>
          <p:cNvSpPr>
            <a:spLocks noGrp="1"/>
          </p:cNvSpPr>
          <p:nvPr>
            <p:ph idx="1"/>
          </p:nvPr>
        </p:nvSpPr>
        <p:spPr>
          <a:xfrm>
            <a:off x="683568" y="1340768"/>
            <a:ext cx="7772400" cy="4114800"/>
          </a:xfrm>
        </p:spPr>
        <p:txBody>
          <a:bodyPr>
            <a:normAutofit/>
          </a:bodyPr>
          <a:lstStyle/>
          <a:p>
            <a:pPr>
              <a:lnSpc>
                <a:spcPct val="120000"/>
              </a:lnSpc>
              <a:defRPr/>
            </a:pPr>
            <a:r>
              <a:rPr lang="ca-ES" u="sng" dirty="0" err="1" smtClean="0">
                <a:latin typeface="Arial"/>
                <a:cs typeface="Arial"/>
              </a:rPr>
              <a:t>Otros</a:t>
            </a:r>
            <a:r>
              <a:rPr lang="ca-ES" u="sng" dirty="0" smtClean="0">
                <a:latin typeface="Arial"/>
                <a:cs typeface="Arial"/>
              </a:rPr>
              <a:t> 5 </a:t>
            </a:r>
            <a:r>
              <a:rPr lang="ca-ES" u="sng" dirty="0" err="1" smtClean="0">
                <a:latin typeface="Arial"/>
                <a:cs typeface="Arial"/>
              </a:rPr>
              <a:t>agentes</a:t>
            </a:r>
            <a:r>
              <a:rPr lang="ca-ES" u="sng" dirty="0" smtClean="0">
                <a:latin typeface="Arial"/>
                <a:cs typeface="Arial"/>
              </a:rPr>
              <a:t> </a:t>
            </a:r>
            <a:r>
              <a:rPr lang="ca-ES" u="sng" dirty="0" err="1" smtClean="0">
                <a:latin typeface="Arial"/>
                <a:cs typeface="Arial"/>
              </a:rPr>
              <a:t>más</a:t>
            </a:r>
            <a:r>
              <a:rPr lang="ca-ES" u="sng" dirty="0" smtClean="0">
                <a:latin typeface="Arial"/>
                <a:cs typeface="Arial"/>
              </a:rPr>
              <a:t> en estudio</a:t>
            </a:r>
            <a:endParaRPr lang="ca-ES" dirty="0" smtClean="0">
              <a:latin typeface="Arial"/>
              <a:cs typeface="Arial"/>
            </a:endParaRPr>
          </a:p>
          <a:p>
            <a:pPr>
              <a:lnSpc>
                <a:spcPct val="120000"/>
              </a:lnSpc>
              <a:defRPr/>
            </a:pPr>
            <a:endParaRPr lang="ca-ES" dirty="0" smtClean="0">
              <a:latin typeface="Arial"/>
              <a:cs typeface="Arial"/>
            </a:endParaRPr>
          </a:p>
        </p:txBody>
      </p:sp>
      <p:sp>
        <p:nvSpPr>
          <p:cNvPr id="2" name="CuadroTexto 1"/>
          <p:cNvSpPr txBox="1"/>
          <p:nvPr/>
        </p:nvSpPr>
        <p:spPr>
          <a:xfrm>
            <a:off x="1835696" y="2492896"/>
            <a:ext cx="4440613" cy="3970318"/>
          </a:xfrm>
          <a:prstGeom prst="rect">
            <a:avLst/>
          </a:prstGeom>
          <a:noFill/>
        </p:spPr>
        <p:txBody>
          <a:bodyPr wrap="none" rtlCol="0">
            <a:spAutoFit/>
          </a:bodyPr>
          <a:lstStyle/>
          <a:p>
            <a:pPr fontAlgn="base">
              <a:spcBef>
                <a:spcPct val="0"/>
              </a:spcBef>
              <a:spcAft>
                <a:spcPct val="0"/>
              </a:spcAft>
              <a:defRPr/>
            </a:pPr>
            <a:r>
              <a:rPr lang="es-ES" sz="3600" dirty="0" smtClean="0">
                <a:solidFill>
                  <a:srgbClr val="00B050"/>
                </a:solidFill>
                <a:latin typeface="Arial"/>
                <a:ea typeface="ＭＳ Ｐゴシック" pitchFamily="34" charset="-128"/>
                <a:cs typeface="Arial"/>
              </a:rPr>
              <a:t>ARN-509</a:t>
            </a:r>
          </a:p>
          <a:p>
            <a:pPr fontAlgn="base">
              <a:spcBef>
                <a:spcPct val="0"/>
              </a:spcBef>
              <a:spcAft>
                <a:spcPct val="0"/>
              </a:spcAft>
              <a:defRPr/>
            </a:pPr>
            <a:r>
              <a:rPr lang="es-ES" sz="3600" dirty="0" smtClean="0">
                <a:solidFill>
                  <a:srgbClr val="00B050"/>
                </a:solidFill>
                <a:latin typeface="Arial"/>
                <a:ea typeface="ＭＳ Ｐゴシック" pitchFamily="34" charset="-128"/>
                <a:cs typeface="Arial"/>
              </a:rPr>
              <a:t>PROSVAC</a:t>
            </a:r>
          </a:p>
          <a:p>
            <a:pPr fontAlgn="base">
              <a:spcBef>
                <a:spcPct val="0"/>
              </a:spcBef>
              <a:spcAft>
                <a:spcPct val="0"/>
              </a:spcAft>
              <a:defRPr/>
            </a:pPr>
            <a:r>
              <a:rPr lang="es-ES" sz="3600" dirty="0" smtClean="0">
                <a:solidFill>
                  <a:srgbClr val="00B050"/>
                </a:solidFill>
                <a:latin typeface="Arial"/>
                <a:ea typeface="ＭＳ Ｐゴシック" pitchFamily="34" charset="-128"/>
                <a:cs typeface="Arial"/>
              </a:rPr>
              <a:t>IPIILIMUMAB</a:t>
            </a:r>
          </a:p>
          <a:p>
            <a:pPr fontAlgn="base">
              <a:spcBef>
                <a:spcPct val="0"/>
              </a:spcBef>
              <a:spcAft>
                <a:spcPct val="0"/>
              </a:spcAft>
              <a:defRPr/>
            </a:pPr>
            <a:r>
              <a:rPr lang="es-ES" sz="3600" dirty="0" smtClean="0">
                <a:solidFill>
                  <a:srgbClr val="00B050"/>
                </a:solidFill>
                <a:latin typeface="Arial"/>
                <a:ea typeface="ＭＳ Ｐゴシック" pitchFamily="34" charset="-128"/>
                <a:cs typeface="Arial"/>
              </a:rPr>
              <a:t>CABOZANTINIB</a:t>
            </a:r>
          </a:p>
          <a:p>
            <a:pPr fontAlgn="base">
              <a:spcBef>
                <a:spcPct val="0"/>
              </a:spcBef>
              <a:spcAft>
                <a:spcPct val="0"/>
              </a:spcAft>
              <a:defRPr/>
            </a:pPr>
            <a:r>
              <a:rPr lang="es-ES" sz="3600" dirty="0" smtClean="0">
                <a:solidFill>
                  <a:srgbClr val="00B050"/>
                </a:solidFill>
                <a:latin typeface="Arial"/>
                <a:ea typeface="ＭＳ Ｐゴシック" pitchFamily="34" charset="-128"/>
                <a:cs typeface="Arial"/>
              </a:rPr>
              <a:t>Inhibidores de PARP</a:t>
            </a:r>
          </a:p>
          <a:p>
            <a:pPr fontAlgn="base">
              <a:spcBef>
                <a:spcPct val="0"/>
              </a:spcBef>
              <a:spcAft>
                <a:spcPct val="0"/>
              </a:spcAft>
              <a:defRPr/>
            </a:pPr>
            <a:r>
              <a:rPr lang="es-ES" sz="3600" dirty="0">
                <a:solidFill>
                  <a:srgbClr val="00B050"/>
                </a:solidFill>
                <a:latin typeface="Arial"/>
                <a:ea typeface="ＭＳ Ｐゴシック" pitchFamily="34" charset="-128"/>
                <a:cs typeface="Arial"/>
              </a:rPr>
              <a:t>	</a:t>
            </a:r>
            <a:r>
              <a:rPr lang="es-ES" sz="3600" dirty="0" err="1" smtClean="0">
                <a:solidFill>
                  <a:srgbClr val="00B050"/>
                </a:solidFill>
                <a:latin typeface="Arial"/>
                <a:ea typeface="ＭＳ Ｐゴシック" pitchFamily="34" charset="-128"/>
                <a:cs typeface="Arial"/>
              </a:rPr>
              <a:t>olaparib</a:t>
            </a:r>
            <a:endParaRPr lang="es-ES" sz="3600" dirty="0" smtClean="0">
              <a:solidFill>
                <a:srgbClr val="00B050"/>
              </a:solidFill>
              <a:latin typeface="Arial"/>
              <a:ea typeface="ＭＳ Ｐゴシック" pitchFamily="34" charset="-128"/>
              <a:cs typeface="Arial"/>
            </a:endParaRPr>
          </a:p>
          <a:p>
            <a:pPr fontAlgn="base">
              <a:spcBef>
                <a:spcPct val="0"/>
              </a:spcBef>
              <a:spcAft>
                <a:spcPct val="0"/>
              </a:spcAft>
              <a:defRPr/>
            </a:pPr>
            <a:r>
              <a:rPr lang="es-ES" sz="3600" dirty="0">
                <a:solidFill>
                  <a:srgbClr val="00B050"/>
                </a:solidFill>
                <a:latin typeface="Arial"/>
                <a:ea typeface="ＭＳ Ｐゴシック" pitchFamily="34" charset="-128"/>
                <a:cs typeface="Arial"/>
              </a:rPr>
              <a:t> </a:t>
            </a:r>
            <a:r>
              <a:rPr lang="es-ES" sz="3600" dirty="0" smtClean="0">
                <a:solidFill>
                  <a:srgbClr val="00B050"/>
                </a:solidFill>
                <a:latin typeface="Arial"/>
                <a:ea typeface="ＭＳ Ｐゴシック" pitchFamily="34" charset="-128"/>
                <a:cs typeface="Arial"/>
              </a:rPr>
              <a:t>      </a:t>
            </a:r>
            <a:r>
              <a:rPr lang="es-ES" sz="3600" dirty="0" err="1" smtClean="0">
                <a:solidFill>
                  <a:srgbClr val="00B050"/>
                </a:solidFill>
                <a:latin typeface="Arial"/>
                <a:ea typeface="ＭＳ Ｐゴシック" pitchFamily="34" charset="-128"/>
                <a:cs typeface="Arial"/>
              </a:rPr>
              <a:t>veliparib</a:t>
            </a:r>
            <a:endParaRPr lang="es-ES" sz="3600" dirty="0" smtClean="0">
              <a:solidFill>
                <a:srgbClr val="00B050"/>
              </a:solidFill>
              <a:latin typeface="Arial"/>
              <a:ea typeface="ＭＳ Ｐゴシック" pitchFamily="34" charset="-128"/>
              <a:cs typeface="Arial"/>
            </a:endParaRPr>
          </a:p>
        </p:txBody>
      </p:sp>
    </p:spTree>
    <p:extLst>
      <p:ext uri="{BB962C8B-B14F-4D97-AF65-F5344CB8AC3E}">
        <p14:creationId xmlns:p14="http://schemas.microsoft.com/office/powerpoint/2010/main" val="164430890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ca-ES" dirty="0" smtClean="0">
                <a:solidFill>
                  <a:srgbClr val="FFFF00"/>
                </a:solidFill>
                <a:latin typeface="Arial" charset="0"/>
                <a:ea typeface="ＭＳ Ｐゴシック" charset="0"/>
              </a:rPr>
              <a:t>CONCLUSIONES</a:t>
            </a:r>
            <a:r>
              <a:rPr lang="es-ES" sz="2800" dirty="0">
                <a:solidFill>
                  <a:schemeClr val="hlink"/>
                </a:solidFill>
              </a:rPr>
              <a:t> </a:t>
            </a:r>
            <a:r>
              <a:rPr lang="es-ES" dirty="0" smtClean="0">
                <a:solidFill>
                  <a:schemeClr val="tx2">
                    <a:lumMod val="60000"/>
                    <a:lumOff val="40000"/>
                  </a:schemeClr>
                </a:solidFill>
                <a:latin typeface="Arial"/>
                <a:cs typeface="Arial"/>
              </a:rPr>
              <a:t>(5)</a:t>
            </a:r>
            <a:endParaRPr lang="es-ES_tradnl" dirty="0">
              <a:solidFill>
                <a:schemeClr val="tx2">
                  <a:lumMod val="60000"/>
                  <a:lumOff val="40000"/>
                </a:schemeClr>
              </a:solidFill>
              <a:latin typeface="Arial"/>
              <a:cs typeface="Arial"/>
            </a:endParaRPr>
          </a:p>
        </p:txBody>
      </p:sp>
      <p:sp>
        <p:nvSpPr>
          <p:cNvPr id="3" name="Marcador de contenido 2"/>
          <p:cNvSpPr>
            <a:spLocks noGrp="1"/>
          </p:cNvSpPr>
          <p:nvPr>
            <p:ph idx="1"/>
          </p:nvPr>
        </p:nvSpPr>
        <p:spPr/>
        <p:txBody>
          <a:bodyPr>
            <a:normAutofit/>
          </a:bodyPr>
          <a:lstStyle/>
          <a:p>
            <a:pPr>
              <a:lnSpc>
                <a:spcPct val="125000"/>
              </a:lnSpc>
            </a:pPr>
            <a:r>
              <a:rPr lang="ca-ES" sz="2400" dirty="0" smtClean="0">
                <a:latin typeface="Arial" pitchFamily="34" charset="0"/>
                <a:cs typeface="Arial" pitchFamily="34" charset="0"/>
              </a:rPr>
              <a:t>Continúa </a:t>
            </a:r>
            <a:r>
              <a:rPr lang="ca-ES" sz="2400" dirty="0">
                <a:latin typeface="Arial" pitchFamily="34" charset="0"/>
                <a:cs typeface="Arial" pitchFamily="34" charset="0"/>
              </a:rPr>
              <a:t>la </a:t>
            </a:r>
            <a:r>
              <a:rPr lang="ca-ES" sz="2400" dirty="0" err="1">
                <a:latin typeface="Arial" pitchFamily="34" charset="0"/>
                <a:cs typeface="Arial" pitchFamily="34" charset="0"/>
              </a:rPr>
              <a:t>investigación</a:t>
            </a:r>
            <a:r>
              <a:rPr lang="ca-ES" sz="2400" dirty="0">
                <a:latin typeface="Arial" pitchFamily="34" charset="0"/>
                <a:cs typeface="Arial" pitchFamily="34" charset="0"/>
              </a:rPr>
              <a:t> para intentar </a:t>
            </a:r>
            <a:r>
              <a:rPr lang="ca-ES" sz="2400" dirty="0" err="1">
                <a:latin typeface="Arial" pitchFamily="34" charset="0"/>
                <a:cs typeface="Arial" pitchFamily="34" charset="0"/>
              </a:rPr>
              <a:t>cronificar</a:t>
            </a:r>
            <a:r>
              <a:rPr lang="ca-ES" sz="2400" dirty="0">
                <a:latin typeface="Arial" pitchFamily="34" charset="0"/>
                <a:cs typeface="Arial" pitchFamily="34" charset="0"/>
              </a:rPr>
              <a:t> </a:t>
            </a:r>
            <a:r>
              <a:rPr lang="ca-ES" sz="2400" dirty="0" err="1">
                <a:latin typeface="Arial" pitchFamily="34" charset="0"/>
                <a:cs typeface="Arial" pitchFamily="34" charset="0"/>
              </a:rPr>
              <a:t>aún</a:t>
            </a:r>
            <a:r>
              <a:rPr lang="ca-ES" sz="2400" dirty="0">
                <a:latin typeface="Arial" pitchFamily="34" charset="0"/>
                <a:cs typeface="Arial" pitchFamily="34" charset="0"/>
              </a:rPr>
              <a:t> </a:t>
            </a:r>
            <a:r>
              <a:rPr lang="ca-ES" sz="2400" dirty="0" err="1">
                <a:latin typeface="Arial" pitchFamily="34" charset="0"/>
                <a:cs typeface="Arial" pitchFamily="34" charset="0"/>
              </a:rPr>
              <a:t>más</a:t>
            </a:r>
            <a:r>
              <a:rPr lang="ca-ES" sz="2400" dirty="0">
                <a:latin typeface="Arial" pitchFamily="34" charset="0"/>
                <a:cs typeface="Arial" pitchFamily="34" charset="0"/>
              </a:rPr>
              <a:t> la </a:t>
            </a:r>
            <a:r>
              <a:rPr lang="ca-ES" sz="2400" dirty="0" err="1">
                <a:latin typeface="Arial" pitchFamily="34" charset="0"/>
                <a:cs typeface="Arial" pitchFamily="34" charset="0"/>
              </a:rPr>
              <a:t>enfermedad</a:t>
            </a:r>
            <a:r>
              <a:rPr lang="ca-ES" sz="2400" dirty="0" smtClean="0">
                <a:latin typeface="Arial" pitchFamily="34" charset="0"/>
                <a:cs typeface="Arial" pitchFamily="34" charset="0"/>
              </a:rPr>
              <a:t>.</a:t>
            </a:r>
          </a:p>
          <a:p>
            <a:pPr>
              <a:lnSpc>
                <a:spcPct val="125000"/>
              </a:lnSpc>
            </a:pPr>
            <a:endParaRPr lang="ca-ES" sz="2400" dirty="0" smtClean="0"/>
          </a:p>
          <a:p>
            <a:pPr>
              <a:lnSpc>
                <a:spcPct val="125000"/>
              </a:lnSpc>
            </a:pPr>
            <a:r>
              <a:rPr lang="ca-ES" sz="2400" dirty="0" smtClean="0">
                <a:solidFill>
                  <a:srgbClr val="FFFF66"/>
                </a:solidFill>
              </a:rPr>
              <a:t>SE CONSIGUE UN MAYOR  BENEFICIO SI UTILIZAMOS EL MAYOR NÚMERO DE DROGAS POSIBLE </a:t>
            </a:r>
            <a:endParaRPr lang="ca-ES" sz="2400" dirty="0">
              <a:solidFill>
                <a:srgbClr val="FFFF66"/>
              </a:solidFill>
            </a:endParaRPr>
          </a:p>
          <a:p>
            <a:pPr>
              <a:lnSpc>
                <a:spcPct val="125000"/>
              </a:lnSpc>
            </a:pPr>
            <a:endParaRPr lang="es-ES" sz="2400" dirty="0" smtClean="0">
              <a:solidFill>
                <a:srgbClr val="FFFF66"/>
              </a:solidFill>
            </a:endParaRPr>
          </a:p>
          <a:p>
            <a:pPr>
              <a:lnSpc>
                <a:spcPct val="125000"/>
              </a:lnSpc>
            </a:pPr>
            <a:endParaRPr lang="es-ES" sz="2400" dirty="0" smtClean="0"/>
          </a:p>
          <a:p>
            <a:pPr>
              <a:lnSpc>
                <a:spcPct val="125000"/>
              </a:lnSpc>
            </a:pPr>
            <a:endParaRPr lang="es-ES" dirty="0" smtClean="0"/>
          </a:p>
          <a:p>
            <a:endParaRPr lang="es-ES_tradnl" dirty="0"/>
          </a:p>
        </p:txBody>
      </p:sp>
      <p:sp>
        <p:nvSpPr>
          <p:cNvPr id="4" name="Rectángulo redondeado 3"/>
          <p:cNvSpPr/>
          <p:nvPr/>
        </p:nvSpPr>
        <p:spPr>
          <a:xfrm>
            <a:off x="395536" y="3429000"/>
            <a:ext cx="8208912" cy="194421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latin typeface="Times New Roman"/>
            </a:endParaRPr>
          </a:p>
        </p:txBody>
      </p:sp>
    </p:spTree>
    <p:extLst>
      <p:ext uri="{BB962C8B-B14F-4D97-AF65-F5344CB8AC3E}">
        <p14:creationId xmlns:p14="http://schemas.microsoft.com/office/powerpoint/2010/main" val="328046332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FFFF00"/>
                </a:solidFill>
              </a:rPr>
              <a:t>Retos para el fututo</a:t>
            </a:r>
            <a:endParaRPr lang="es-ES" dirty="0">
              <a:solidFill>
                <a:srgbClr val="FFFF00"/>
              </a:solidFill>
            </a:endParaRPr>
          </a:p>
        </p:txBody>
      </p:sp>
      <p:sp>
        <p:nvSpPr>
          <p:cNvPr id="3" name="2 Marcador de contenido"/>
          <p:cNvSpPr>
            <a:spLocks noGrp="1"/>
          </p:cNvSpPr>
          <p:nvPr>
            <p:ph idx="1"/>
          </p:nvPr>
        </p:nvSpPr>
        <p:spPr/>
        <p:txBody>
          <a:bodyPr/>
          <a:lstStyle/>
          <a:p>
            <a:r>
              <a:rPr lang="es-ES" dirty="0" smtClean="0">
                <a:solidFill>
                  <a:schemeClr val="bg1"/>
                </a:solidFill>
              </a:rPr>
              <a:t>P E R S O N A L I Z A R el tratamiento</a:t>
            </a:r>
          </a:p>
          <a:p>
            <a:pPr lvl="1"/>
            <a:r>
              <a:rPr lang="es-ES" dirty="0" smtClean="0">
                <a:solidFill>
                  <a:schemeClr val="bg1"/>
                </a:solidFill>
              </a:rPr>
              <a:t>“combatir un defecto molecular específico tumoral con su diana terapéutica”</a:t>
            </a:r>
          </a:p>
          <a:p>
            <a:pPr lvl="1"/>
            <a:r>
              <a:rPr lang="es-ES" u="sng" dirty="0" smtClean="0">
                <a:solidFill>
                  <a:schemeClr val="bg1"/>
                </a:solidFill>
              </a:rPr>
              <a:t>fármaco adecuado</a:t>
            </a:r>
            <a:r>
              <a:rPr lang="es-ES" dirty="0" smtClean="0">
                <a:solidFill>
                  <a:schemeClr val="bg1"/>
                </a:solidFill>
              </a:rPr>
              <a:t>, a la </a:t>
            </a:r>
            <a:r>
              <a:rPr lang="es-ES" u="sng" dirty="0" smtClean="0">
                <a:solidFill>
                  <a:schemeClr val="bg1"/>
                </a:solidFill>
              </a:rPr>
              <a:t>dosis necesaria</a:t>
            </a:r>
            <a:r>
              <a:rPr lang="es-ES" dirty="0" smtClean="0">
                <a:solidFill>
                  <a:schemeClr val="bg1"/>
                </a:solidFill>
              </a:rPr>
              <a:t>, en el </a:t>
            </a:r>
            <a:r>
              <a:rPr lang="es-ES" u="sng" dirty="0" smtClean="0">
                <a:solidFill>
                  <a:schemeClr val="bg1"/>
                </a:solidFill>
              </a:rPr>
              <a:t>momento oportuno</a:t>
            </a:r>
            <a:r>
              <a:rPr lang="es-ES" dirty="0" smtClean="0">
                <a:solidFill>
                  <a:schemeClr val="bg1"/>
                </a:solidFill>
              </a:rPr>
              <a:t>, y con el </a:t>
            </a:r>
            <a:r>
              <a:rPr lang="es-ES" u="sng" dirty="0" smtClean="0">
                <a:solidFill>
                  <a:schemeClr val="bg1"/>
                </a:solidFill>
              </a:rPr>
              <a:t>máximo beneficio </a:t>
            </a:r>
            <a:r>
              <a:rPr lang="es-ES" dirty="0" smtClean="0">
                <a:solidFill>
                  <a:schemeClr val="bg1"/>
                </a:solidFill>
              </a:rPr>
              <a:t>y </a:t>
            </a:r>
            <a:r>
              <a:rPr lang="es-ES" u="sng" dirty="0" smtClean="0">
                <a:solidFill>
                  <a:schemeClr val="bg1"/>
                </a:solidFill>
              </a:rPr>
              <a:t>menor toxicidad</a:t>
            </a:r>
          </a:p>
          <a:p>
            <a:pPr lvl="1"/>
            <a:endParaRPr lang="es-ES" u="sng" dirty="0" smtClean="0">
              <a:solidFill>
                <a:schemeClr val="bg1"/>
              </a:solidFill>
            </a:endParaRPr>
          </a:p>
          <a:p>
            <a:pPr lvl="1">
              <a:buNone/>
            </a:pPr>
            <a:r>
              <a:rPr lang="es-ES" dirty="0" smtClean="0">
                <a:solidFill>
                  <a:schemeClr val="bg1"/>
                </a:solidFill>
              </a:rPr>
              <a:t>Pérdida de PTEN, BRCA, CTC, </a:t>
            </a:r>
            <a:r>
              <a:rPr lang="es-ES" dirty="0" err="1" smtClean="0">
                <a:solidFill>
                  <a:schemeClr val="bg1"/>
                </a:solidFill>
              </a:rPr>
              <a:t>splice</a:t>
            </a:r>
            <a:r>
              <a:rPr lang="es-ES" dirty="0" smtClean="0">
                <a:solidFill>
                  <a:schemeClr val="bg1"/>
                </a:solidFill>
              </a:rPr>
              <a:t> </a:t>
            </a:r>
            <a:r>
              <a:rPr lang="es-ES" dirty="0" err="1" smtClean="0">
                <a:solidFill>
                  <a:schemeClr val="bg1"/>
                </a:solidFill>
              </a:rPr>
              <a:t>variants</a:t>
            </a:r>
            <a:r>
              <a:rPr lang="es-ES" dirty="0" smtClean="0">
                <a:solidFill>
                  <a:schemeClr val="bg1"/>
                </a:solidFill>
              </a:rPr>
              <a:t> ARV7,  gen de Fusión TMPRSS2:ERG, </a:t>
            </a:r>
            <a:r>
              <a:rPr lang="es-ES" dirty="0" err="1" smtClean="0">
                <a:solidFill>
                  <a:schemeClr val="bg1"/>
                </a:solidFill>
              </a:rPr>
              <a:t>etc</a:t>
            </a:r>
            <a:endParaRPr lang="es-ES" dirty="0" smtClean="0">
              <a:solidFill>
                <a:schemeClr val="bg1"/>
              </a:solidFill>
            </a:endParaRPr>
          </a:p>
          <a:p>
            <a:pPr lvl="1">
              <a:buNone/>
            </a:pPr>
            <a:endParaRPr lang="es-ES" dirty="0">
              <a:solidFill>
                <a:schemeClr val="bg1"/>
              </a:solidFill>
            </a:endParaRPr>
          </a:p>
        </p:txBody>
      </p:sp>
      <p:sp>
        <p:nvSpPr>
          <p:cNvPr id="4" name="3 Rectángulo"/>
          <p:cNvSpPr/>
          <p:nvPr/>
        </p:nvSpPr>
        <p:spPr>
          <a:xfrm>
            <a:off x="827584" y="4797152"/>
            <a:ext cx="7776864" cy="1584176"/>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latin typeface="Arial"/>
              <a:cs typeface="Arial"/>
            </a:endParaRPr>
          </a:p>
        </p:txBody>
      </p:sp>
    </p:spTree>
    <p:extLst>
      <p:ext uri="{BB962C8B-B14F-4D97-AF65-F5344CB8AC3E}">
        <p14:creationId xmlns:p14="http://schemas.microsoft.com/office/powerpoint/2010/main" val="223907226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FFFF00"/>
                </a:solidFill>
              </a:rPr>
              <a:t>Retos para el fututo</a:t>
            </a:r>
            <a:endParaRPr lang="es-ES" dirty="0">
              <a:solidFill>
                <a:srgbClr val="FFFF00"/>
              </a:solidFill>
            </a:endParaRPr>
          </a:p>
        </p:txBody>
      </p:sp>
      <p:sp>
        <p:nvSpPr>
          <p:cNvPr id="5" name="4 CuadroTexto"/>
          <p:cNvSpPr txBox="1"/>
          <p:nvPr/>
        </p:nvSpPr>
        <p:spPr>
          <a:xfrm>
            <a:off x="683568" y="2420888"/>
            <a:ext cx="8199681" cy="2554545"/>
          </a:xfrm>
          <a:prstGeom prst="rect">
            <a:avLst/>
          </a:prstGeom>
          <a:noFill/>
        </p:spPr>
        <p:txBody>
          <a:bodyPr wrap="none" rtlCol="0">
            <a:spAutoFit/>
          </a:bodyPr>
          <a:lstStyle/>
          <a:p>
            <a:r>
              <a:rPr lang="es-ES" sz="4000" dirty="0" smtClean="0">
                <a:solidFill>
                  <a:srgbClr val="FFFF00"/>
                </a:solidFill>
              </a:rPr>
              <a:t>¡Siempre es conveniente </a:t>
            </a:r>
          </a:p>
          <a:p>
            <a:r>
              <a:rPr lang="es-ES" sz="4000" dirty="0" smtClean="0">
                <a:solidFill>
                  <a:srgbClr val="FFFF00"/>
                </a:solidFill>
              </a:rPr>
              <a:t>Participar en ensayos clínicos con</a:t>
            </a:r>
          </a:p>
          <a:p>
            <a:r>
              <a:rPr lang="es-ES" sz="4000" u="sng" dirty="0" smtClean="0">
                <a:solidFill>
                  <a:srgbClr val="FFFF00"/>
                </a:solidFill>
              </a:rPr>
              <a:t>nuevos fármacos </a:t>
            </a:r>
            <a:r>
              <a:rPr lang="es-ES" sz="4000" dirty="0" smtClean="0">
                <a:solidFill>
                  <a:srgbClr val="FFFF00"/>
                </a:solidFill>
              </a:rPr>
              <a:t>y combinaciones </a:t>
            </a:r>
          </a:p>
          <a:p>
            <a:r>
              <a:rPr lang="es-ES" sz="4000" dirty="0" smtClean="0">
                <a:solidFill>
                  <a:srgbClr val="FFFF00"/>
                </a:solidFill>
              </a:rPr>
              <a:t>terapéuticas¡ </a:t>
            </a:r>
            <a:endParaRPr lang="es-ES" sz="4000" dirty="0">
              <a:solidFill>
                <a:srgbClr val="FFFF00"/>
              </a:solidFill>
            </a:endParaRPr>
          </a:p>
        </p:txBody>
      </p:sp>
    </p:spTree>
    <p:extLst>
      <p:ext uri="{BB962C8B-B14F-4D97-AF65-F5344CB8AC3E}">
        <p14:creationId xmlns:p14="http://schemas.microsoft.com/office/powerpoint/2010/main" val="2239072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camino"/>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3235" name="Rectángulo 1"/>
          <p:cNvSpPr>
            <a:spLocks noChangeArrowheads="1"/>
          </p:cNvSpPr>
          <p:nvPr/>
        </p:nvSpPr>
        <p:spPr bwMode="auto">
          <a:xfrm>
            <a:off x="0" y="4437112"/>
            <a:ext cx="8305800" cy="1323439"/>
          </a:xfrm>
          <a:prstGeom prst="rect">
            <a:avLst/>
          </a:prstGeom>
          <a:noFill/>
          <a:ln w="9525">
            <a:noFill/>
            <a:miter lim="800000"/>
            <a:headEnd/>
            <a:tailEnd/>
          </a:ln>
        </p:spPr>
        <p:txBody>
          <a:bodyPr>
            <a:spAutoFit/>
          </a:bodyPr>
          <a:lstStyle/>
          <a:p>
            <a:pPr algn="r" eaLnBrk="0" hangingPunct="0"/>
            <a:r>
              <a:rPr lang="es-ES" altLang="ja-JP" sz="4000" b="1" dirty="0">
                <a:solidFill>
                  <a:srgbClr val="FFFF00"/>
                </a:solidFill>
                <a:latin typeface="Calibri"/>
                <a:ea typeface="ＭＳ Ｐゴシック" pitchFamily="34" charset="-128"/>
              </a:rPr>
              <a:t>MUCHAS </a:t>
            </a:r>
            <a:r>
              <a:rPr lang="es-ES" altLang="ja-JP" sz="4000" b="1" dirty="0" smtClean="0">
                <a:solidFill>
                  <a:srgbClr val="FFFF00"/>
                </a:solidFill>
                <a:latin typeface="Calibri"/>
                <a:ea typeface="ＭＳ Ｐゴシック" pitchFamily="34" charset="-128"/>
              </a:rPr>
              <a:t>GRACIAS</a:t>
            </a:r>
          </a:p>
          <a:p>
            <a:pPr algn="r" eaLnBrk="0" hangingPunct="0"/>
            <a:r>
              <a:rPr lang="es-ES" sz="4000" b="1" dirty="0" smtClean="0">
                <a:solidFill>
                  <a:srgbClr val="FFFF00"/>
                </a:solidFill>
                <a:latin typeface="Calibri"/>
                <a:ea typeface="ＭＳ Ｐゴシック" pitchFamily="34" charset="-128"/>
              </a:rPr>
              <a:t>POR  SU ATENCIÓN</a:t>
            </a:r>
            <a:endParaRPr lang="es-ES" sz="4000" b="1" dirty="0">
              <a:solidFill>
                <a:srgbClr val="FFFF00"/>
              </a:solidFill>
              <a:latin typeface="Calibri"/>
              <a:ea typeface="ＭＳ Ｐゴシック" pitchFamily="34" charset="-128"/>
            </a:endParaRPr>
          </a:p>
        </p:txBody>
      </p:sp>
      <p:sp>
        <p:nvSpPr>
          <p:cNvPr id="4" name="3 CuadroTexto"/>
          <p:cNvSpPr txBox="1"/>
          <p:nvPr/>
        </p:nvSpPr>
        <p:spPr>
          <a:xfrm>
            <a:off x="899592" y="3933056"/>
            <a:ext cx="1923573" cy="923330"/>
          </a:xfrm>
          <a:prstGeom prst="rect">
            <a:avLst/>
          </a:prstGeom>
          <a:solidFill>
            <a:schemeClr val="bg1"/>
          </a:solidFill>
        </p:spPr>
        <p:txBody>
          <a:bodyPr wrap="none" rtlCol="0">
            <a:spAutoFit/>
          </a:bodyPr>
          <a:lstStyle/>
          <a:p>
            <a:r>
              <a:rPr lang="es-ES" dirty="0" smtClean="0">
                <a:solidFill>
                  <a:srgbClr val="2B1BF7"/>
                </a:solidFill>
                <a:latin typeface="Calibri"/>
              </a:rPr>
              <a:t>Estudio del Cáncer </a:t>
            </a:r>
          </a:p>
          <a:p>
            <a:r>
              <a:rPr lang="es-ES" dirty="0" smtClean="0">
                <a:solidFill>
                  <a:srgbClr val="2B1BF7"/>
                </a:solidFill>
                <a:latin typeface="Calibri"/>
              </a:rPr>
              <a:t>del </a:t>
            </a:r>
          </a:p>
          <a:p>
            <a:r>
              <a:rPr lang="es-ES" dirty="0" smtClean="0">
                <a:solidFill>
                  <a:srgbClr val="2B1BF7"/>
                </a:solidFill>
                <a:latin typeface="Calibri"/>
              </a:rPr>
              <a:t>Próstata</a:t>
            </a:r>
            <a:endParaRPr lang="es-ES" dirty="0">
              <a:solidFill>
                <a:srgbClr val="2B1BF7"/>
              </a:solidFill>
              <a:latin typeface="Calibri"/>
            </a:endParaRPr>
          </a:p>
        </p:txBody>
      </p:sp>
      <p:cxnSp>
        <p:nvCxnSpPr>
          <p:cNvPr id="8" name="7 Conector recto de flecha"/>
          <p:cNvCxnSpPr/>
          <p:nvPr/>
        </p:nvCxnSpPr>
        <p:spPr>
          <a:xfrm flipV="1">
            <a:off x="3131840" y="3140968"/>
            <a:ext cx="1080120" cy="100811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4401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3235"/>
                                        </p:tgtEl>
                                        <p:attrNameLst>
                                          <p:attrName>style.visibility</p:attrName>
                                        </p:attrNameLst>
                                      </p:cBhvr>
                                      <p:to>
                                        <p:strVal val="visible"/>
                                      </p:to>
                                    </p:set>
                                    <p:animEffect transition="in" filter="wipe(down)">
                                      <p:cBhvr>
                                        <p:cTn id="7" dur="580">
                                          <p:stCondLst>
                                            <p:cond delay="0"/>
                                          </p:stCondLst>
                                        </p:cTn>
                                        <p:tgtEl>
                                          <p:spTgt spid="223235"/>
                                        </p:tgtEl>
                                      </p:cBhvr>
                                    </p:animEffect>
                                    <p:anim calcmode="lin" valueType="num">
                                      <p:cBhvr>
                                        <p:cTn id="8" dur="1822" tmFilter="0,0; 0.14,0.36; 0.43,0.73; 0.71,0.91; 1.0,1.0">
                                          <p:stCondLst>
                                            <p:cond delay="0"/>
                                          </p:stCondLst>
                                        </p:cTn>
                                        <p:tgtEl>
                                          <p:spTgt spid="2232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32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32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32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3235"/>
                                        </p:tgtEl>
                                        <p:attrNameLst>
                                          <p:attrName>ppt_y</p:attrName>
                                        </p:attrNameLst>
                                      </p:cBhvr>
                                      <p:tavLst>
                                        <p:tav tm="0" fmla="#ppt_y-sin(pi*$)/81">
                                          <p:val>
                                            <p:fltVal val="0"/>
                                          </p:val>
                                        </p:tav>
                                        <p:tav tm="100000">
                                          <p:val>
                                            <p:fltVal val="1"/>
                                          </p:val>
                                        </p:tav>
                                      </p:tavLst>
                                    </p:anim>
                                    <p:animScale>
                                      <p:cBhvr>
                                        <p:cTn id="13" dur="26">
                                          <p:stCondLst>
                                            <p:cond delay="650"/>
                                          </p:stCondLst>
                                        </p:cTn>
                                        <p:tgtEl>
                                          <p:spTgt spid="223235"/>
                                        </p:tgtEl>
                                      </p:cBhvr>
                                      <p:to x="100000" y="60000"/>
                                    </p:animScale>
                                    <p:animScale>
                                      <p:cBhvr>
                                        <p:cTn id="14" dur="166" decel="50000">
                                          <p:stCondLst>
                                            <p:cond delay="676"/>
                                          </p:stCondLst>
                                        </p:cTn>
                                        <p:tgtEl>
                                          <p:spTgt spid="223235"/>
                                        </p:tgtEl>
                                      </p:cBhvr>
                                      <p:to x="100000" y="100000"/>
                                    </p:animScale>
                                    <p:animScale>
                                      <p:cBhvr>
                                        <p:cTn id="15" dur="26">
                                          <p:stCondLst>
                                            <p:cond delay="1312"/>
                                          </p:stCondLst>
                                        </p:cTn>
                                        <p:tgtEl>
                                          <p:spTgt spid="223235"/>
                                        </p:tgtEl>
                                      </p:cBhvr>
                                      <p:to x="100000" y="80000"/>
                                    </p:animScale>
                                    <p:animScale>
                                      <p:cBhvr>
                                        <p:cTn id="16" dur="166" decel="50000">
                                          <p:stCondLst>
                                            <p:cond delay="1338"/>
                                          </p:stCondLst>
                                        </p:cTn>
                                        <p:tgtEl>
                                          <p:spTgt spid="223235"/>
                                        </p:tgtEl>
                                      </p:cBhvr>
                                      <p:to x="100000" y="100000"/>
                                    </p:animScale>
                                    <p:animScale>
                                      <p:cBhvr>
                                        <p:cTn id="17" dur="26">
                                          <p:stCondLst>
                                            <p:cond delay="1642"/>
                                          </p:stCondLst>
                                        </p:cTn>
                                        <p:tgtEl>
                                          <p:spTgt spid="223235"/>
                                        </p:tgtEl>
                                      </p:cBhvr>
                                      <p:to x="100000" y="90000"/>
                                    </p:animScale>
                                    <p:animScale>
                                      <p:cBhvr>
                                        <p:cTn id="18" dur="166" decel="50000">
                                          <p:stCondLst>
                                            <p:cond delay="1668"/>
                                          </p:stCondLst>
                                        </p:cTn>
                                        <p:tgtEl>
                                          <p:spTgt spid="223235"/>
                                        </p:tgtEl>
                                      </p:cBhvr>
                                      <p:to x="100000" y="100000"/>
                                    </p:animScale>
                                    <p:animScale>
                                      <p:cBhvr>
                                        <p:cTn id="19" dur="26">
                                          <p:stCondLst>
                                            <p:cond delay="1808"/>
                                          </p:stCondLst>
                                        </p:cTn>
                                        <p:tgtEl>
                                          <p:spTgt spid="223235"/>
                                        </p:tgtEl>
                                      </p:cBhvr>
                                      <p:to x="100000" y="95000"/>
                                    </p:animScale>
                                    <p:animScale>
                                      <p:cBhvr>
                                        <p:cTn id="20" dur="166" decel="50000">
                                          <p:stCondLst>
                                            <p:cond delay="1834"/>
                                          </p:stCondLst>
                                        </p:cTn>
                                        <p:tgtEl>
                                          <p:spTgt spid="2232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Tree>
    <p:extLst>
      <p:ext uri="{BB962C8B-B14F-4D97-AF65-F5344CB8AC3E}">
        <p14:creationId xmlns:p14="http://schemas.microsoft.com/office/powerpoint/2010/main" val="129441811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41 Rectángulo redondeado"/>
          <p:cNvSpPr>
            <a:spLocks noChangeArrowheads="1"/>
          </p:cNvSpPr>
          <p:nvPr/>
        </p:nvSpPr>
        <p:spPr bwMode="auto">
          <a:xfrm>
            <a:off x="323850" y="1557341"/>
            <a:ext cx="8566150" cy="3751263"/>
          </a:xfrm>
          <a:prstGeom prst="roundRect">
            <a:avLst>
              <a:gd name="adj" fmla="val 16667"/>
            </a:avLst>
          </a:prstGeom>
          <a:solidFill>
            <a:srgbClr val="000050"/>
          </a:solidFill>
          <a:ln w="25400" algn="ctr">
            <a:noFill/>
            <a:round/>
            <a:headEnd/>
            <a:tailEnd/>
          </a:ln>
        </p:spPr>
        <p:txBody>
          <a:bodyPr anchor="ctr"/>
          <a:lstStyle/>
          <a:p>
            <a:pPr algn="ctr" fontAlgn="base">
              <a:spcBef>
                <a:spcPct val="0"/>
              </a:spcBef>
              <a:spcAft>
                <a:spcPct val="0"/>
              </a:spcAft>
            </a:pPr>
            <a:endParaRPr lang="en-US">
              <a:solidFill>
                <a:srgbClr val="FFFFFF"/>
              </a:solidFill>
              <a:latin typeface="Calibri" pitchFamily="34" charset="0"/>
            </a:endParaRPr>
          </a:p>
        </p:txBody>
      </p:sp>
      <p:grpSp>
        <p:nvGrpSpPr>
          <p:cNvPr id="2" name="36 Grupo"/>
          <p:cNvGrpSpPr>
            <a:grpSpLocks/>
          </p:cNvGrpSpPr>
          <p:nvPr/>
        </p:nvGrpSpPr>
        <p:grpSpPr bwMode="auto">
          <a:xfrm>
            <a:off x="323841" y="1556792"/>
            <a:ext cx="8280609" cy="3521621"/>
            <a:chOff x="494844" y="3223510"/>
            <a:chExt cx="8280361" cy="3811719"/>
          </a:xfrm>
        </p:grpSpPr>
        <p:sp>
          <p:nvSpPr>
            <p:cNvPr id="219152" name="41 CuadroTexto"/>
            <p:cNvSpPr txBox="1">
              <a:spLocks noChangeArrowheads="1"/>
            </p:cNvSpPr>
            <p:nvPr/>
          </p:nvSpPr>
          <p:spPr bwMode="auto">
            <a:xfrm rot="16200000">
              <a:off x="-536701" y="4534392"/>
              <a:ext cx="2493964" cy="430874"/>
            </a:xfrm>
            <a:prstGeom prst="rect">
              <a:avLst/>
            </a:prstGeom>
            <a:noFill/>
            <a:ln w="9525">
              <a:noFill/>
              <a:miter lim="800000"/>
              <a:headEnd/>
              <a:tailEnd/>
            </a:ln>
          </p:spPr>
          <p:txBody>
            <a:bodyPr>
              <a:spAutoFit/>
            </a:bodyPr>
            <a:lstStyle/>
            <a:p>
              <a:pPr algn="ctr" fontAlgn="base">
                <a:spcBef>
                  <a:spcPct val="0"/>
                </a:spcBef>
                <a:spcAft>
                  <a:spcPct val="0"/>
                </a:spcAft>
              </a:pPr>
              <a:r>
                <a:rPr lang="es-ES_tradnl" sz="1100">
                  <a:solidFill>
                    <a:srgbClr val="FFFFFF"/>
                  </a:solidFill>
                </a:rPr>
                <a:t>Tamaño y actividad del tumor</a:t>
              </a:r>
            </a:p>
            <a:p>
              <a:pPr algn="ctr" fontAlgn="base">
                <a:spcBef>
                  <a:spcPct val="0"/>
                </a:spcBef>
                <a:spcAft>
                  <a:spcPct val="0"/>
                </a:spcAft>
              </a:pPr>
              <a:r>
                <a:rPr lang="es-ES_tradnl" sz="1100">
                  <a:solidFill>
                    <a:srgbClr val="FFFFFF"/>
                  </a:solidFill>
                </a:rPr>
                <a:t>(medido según nivel de PSA)</a:t>
              </a:r>
            </a:p>
          </p:txBody>
        </p:sp>
        <p:grpSp>
          <p:nvGrpSpPr>
            <p:cNvPr id="5" name="31 Grupo"/>
            <p:cNvGrpSpPr>
              <a:grpSpLocks/>
            </p:cNvGrpSpPr>
            <p:nvPr/>
          </p:nvGrpSpPr>
          <p:grpSpPr bwMode="auto">
            <a:xfrm>
              <a:off x="900090" y="3535269"/>
              <a:ext cx="7875115" cy="3238846"/>
              <a:chOff x="975947" y="3481835"/>
              <a:chExt cx="6994974" cy="2621929"/>
            </a:xfrm>
          </p:grpSpPr>
          <p:grpSp>
            <p:nvGrpSpPr>
              <p:cNvPr id="6" name="65 Grupo"/>
              <p:cNvGrpSpPr>
                <a:grpSpLocks/>
              </p:cNvGrpSpPr>
              <p:nvPr/>
            </p:nvGrpSpPr>
            <p:grpSpPr bwMode="auto">
              <a:xfrm>
                <a:off x="975947" y="5754685"/>
                <a:ext cx="5820305" cy="349079"/>
                <a:chOff x="2117722" y="5609844"/>
                <a:chExt cx="5821494" cy="349082"/>
              </a:xfrm>
            </p:grpSpPr>
            <p:sp>
              <p:nvSpPr>
                <p:cNvPr id="18" name="Rechthoek 48"/>
                <p:cNvSpPr/>
                <p:nvPr/>
              </p:nvSpPr>
              <p:spPr>
                <a:xfrm>
                  <a:off x="2117336" y="5609734"/>
                  <a:ext cx="3955956" cy="175266"/>
                </a:xfrm>
                <a:prstGeom prst="rect">
                  <a:avLst/>
                </a:prstGeom>
                <a:solidFill>
                  <a:schemeClr val="accent1">
                    <a:lumMod val="40000"/>
                    <a:lumOff val="60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dirty="0">
                      <a:solidFill>
                        <a:srgbClr val="000000"/>
                      </a:solidFill>
                      <a:latin typeface="Calibri" pitchFamily="34" charset="0"/>
                    </a:rPr>
                    <a:t>Pre </a:t>
                  </a:r>
                  <a:r>
                    <a:rPr lang="es-ES_tradnl" sz="1200" dirty="0" err="1">
                      <a:solidFill>
                        <a:srgbClr val="000000"/>
                      </a:solidFill>
                      <a:latin typeface="Calibri" pitchFamily="34" charset="0"/>
                    </a:rPr>
                    <a:t>metastásico</a:t>
                  </a:r>
                  <a:endParaRPr lang="es-ES_tradnl" sz="1200" dirty="0">
                    <a:solidFill>
                      <a:srgbClr val="000000"/>
                    </a:solidFill>
                    <a:latin typeface="Calibri" pitchFamily="34" charset="0"/>
                  </a:endParaRPr>
                </a:p>
              </p:txBody>
            </p:sp>
            <p:sp>
              <p:nvSpPr>
                <p:cNvPr id="219178" name="Rechthoek 49"/>
                <p:cNvSpPr>
                  <a:spLocks noChangeArrowheads="1"/>
                </p:cNvSpPr>
                <p:nvPr/>
              </p:nvSpPr>
              <p:spPr bwMode="auto">
                <a:xfrm>
                  <a:off x="6083165" y="5609734"/>
                  <a:ext cx="1854574" cy="175266"/>
                </a:xfrm>
                <a:prstGeom prst="rect">
                  <a:avLst/>
                </a:prstGeom>
                <a:solidFill>
                  <a:srgbClr val="0061A2"/>
                </a:solidFill>
                <a:ln w="3175" algn="ctr">
                  <a:solidFill>
                    <a:srgbClr val="4C8427"/>
                  </a:solidFill>
                  <a:miter lim="800000"/>
                  <a:headEnd/>
                  <a:tailEnd/>
                </a:ln>
              </p:spPr>
              <p:txBody>
                <a:bodyPr lIns="0" tIns="0" rIns="0" bIns="0" anchor="ctr"/>
                <a:lstStyle/>
                <a:p>
                  <a:pPr algn="ctr" fontAlgn="base">
                    <a:spcBef>
                      <a:spcPct val="0"/>
                    </a:spcBef>
                    <a:spcAft>
                      <a:spcPct val="0"/>
                    </a:spcAft>
                  </a:pPr>
                  <a:r>
                    <a:rPr lang="es-ES_tradnl" sz="1200">
                      <a:solidFill>
                        <a:srgbClr val="FFFFFF"/>
                      </a:solidFill>
                      <a:latin typeface="Calibri" pitchFamily="34" charset="0"/>
                    </a:rPr>
                    <a:t>Metastásico</a:t>
                  </a:r>
                </a:p>
              </p:txBody>
            </p:sp>
            <p:sp>
              <p:nvSpPr>
                <p:cNvPr id="219179" name="Rechthoek 50"/>
                <p:cNvSpPr>
                  <a:spLocks noChangeArrowheads="1"/>
                </p:cNvSpPr>
                <p:nvPr/>
              </p:nvSpPr>
              <p:spPr bwMode="auto">
                <a:xfrm>
                  <a:off x="2117336" y="5785000"/>
                  <a:ext cx="4398797" cy="173875"/>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pPr>
                  <a:r>
                    <a:rPr lang="es-ES_tradnl" sz="1200">
                      <a:solidFill>
                        <a:srgbClr val="000000"/>
                      </a:solidFill>
                      <a:latin typeface="Calibri" pitchFamily="34" charset="0"/>
                    </a:rPr>
                    <a:t>Asintomático</a:t>
                  </a:r>
                </a:p>
              </p:txBody>
            </p:sp>
            <p:sp>
              <p:nvSpPr>
                <p:cNvPr id="219180" name="Rechthoek 51"/>
                <p:cNvSpPr>
                  <a:spLocks noChangeArrowheads="1"/>
                </p:cNvSpPr>
                <p:nvPr/>
              </p:nvSpPr>
              <p:spPr bwMode="auto">
                <a:xfrm>
                  <a:off x="6531648" y="5785000"/>
                  <a:ext cx="1407502" cy="173875"/>
                </a:xfrm>
                <a:prstGeom prst="rect">
                  <a:avLst/>
                </a:prstGeom>
                <a:solidFill>
                  <a:srgbClr val="FF0000"/>
                </a:solidFill>
                <a:ln w="3175" algn="ctr">
                  <a:solidFill>
                    <a:srgbClr val="4C8427"/>
                  </a:solidFill>
                  <a:miter lim="800000"/>
                  <a:headEnd/>
                  <a:tailEnd/>
                </a:ln>
              </p:spPr>
              <p:txBody>
                <a:bodyPr lIns="0" tIns="0" rIns="0" bIns="0" anchor="ctr"/>
                <a:lstStyle/>
                <a:p>
                  <a:pPr algn="ctr" fontAlgn="base">
                    <a:spcBef>
                      <a:spcPct val="0"/>
                    </a:spcBef>
                    <a:spcAft>
                      <a:spcPct val="0"/>
                    </a:spcAft>
                  </a:pPr>
                  <a:r>
                    <a:rPr lang="es-ES_tradnl" sz="1200">
                      <a:solidFill>
                        <a:srgbClr val="FFFFFF"/>
                      </a:solidFill>
                      <a:latin typeface="Calibri" pitchFamily="34" charset="0"/>
                    </a:rPr>
                    <a:t>Sintomático</a:t>
                  </a:r>
                </a:p>
              </p:txBody>
            </p:sp>
          </p:grpSp>
          <p:sp>
            <p:nvSpPr>
              <p:cNvPr id="219166" name="29 CuadroTexto"/>
              <p:cNvSpPr txBox="1">
                <a:spLocks noChangeArrowheads="1"/>
              </p:cNvSpPr>
              <p:nvPr/>
            </p:nvSpPr>
            <p:spPr bwMode="auto">
              <a:xfrm>
                <a:off x="5220714" y="3481835"/>
                <a:ext cx="1367536" cy="350581"/>
              </a:xfrm>
              <a:prstGeom prst="rect">
                <a:avLst/>
              </a:prstGeom>
              <a:solidFill>
                <a:schemeClr val="tx1"/>
              </a:solidFill>
              <a:ln w="9525">
                <a:noFill/>
                <a:miter lim="800000"/>
                <a:headEnd/>
                <a:tailEnd/>
              </a:ln>
            </p:spPr>
            <p:txBody>
              <a:bodyPr>
                <a:spAutoFit/>
              </a:bodyPr>
              <a:lstStyle/>
              <a:p>
                <a:pPr fontAlgn="base">
                  <a:spcBef>
                    <a:spcPct val="0"/>
                  </a:spcBef>
                  <a:spcAft>
                    <a:spcPct val="0"/>
                  </a:spcAft>
                </a:pPr>
                <a:r>
                  <a:rPr lang="es-ES_tradnl" sz="2000" i="1" dirty="0" err="1">
                    <a:solidFill>
                      <a:srgbClr val="FFFF00"/>
                    </a:solidFill>
                  </a:rPr>
                  <a:t>Docetaxel</a:t>
                </a:r>
                <a:endParaRPr lang="es-ES_tradnl" sz="2000" i="1" dirty="0">
                  <a:solidFill>
                    <a:srgbClr val="FFFF00"/>
                  </a:solidFill>
                </a:endParaRPr>
              </a:p>
            </p:txBody>
          </p:sp>
          <p:sp>
            <p:nvSpPr>
              <p:cNvPr id="219167" name="150 CuadroTexto"/>
              <p:cNvSpPr txBox="1">
                <a:spLocks noChangeArrowheads="1"/>
              </p:cNvSpPr>
              <p:nvPr/>
            </p:nvSpPr>
            <p:spPr bwMode="auto">
              <a:xfrm>
                <a:off x="5977987" y="3587299"/>
                <a:ext cx="1992934" cy="242710"/>
              </a:xfrm>
              <a:prstGeom prst="rect">
                <a:avLst/>
              </a:prstGeom>
              <a:noFill/>
              <a:ln w="9525">
                <a:noFill/>
                <a:miter lim="800000"/>
                <a:headEnd/>
                <a:tailEnd/>
              </a:ln>
            </p:spPr>
            <p:txBody>
              <a:bodyPr wrap="square">
                <a:spAutoFit/>
              </a:bodyPr>
              <a:lstStyle/>
              <a:p>
                <a:pPr algn="r" fontAlgn="base">
                  <a:spcBef>
                    <a:spcPct val="0"/>
                  </a:spcBef>
                  <a:spcAft>
                    <a:spcPct val="0"/>
                  </a:spcAft>
                </a:pPr>
                <a:r>
                  <a:rPr lang="es-ES_tradnl" sz="1200" b="1" dirty="0" err="1">
                    <a:solidFill>
                      <a:srgbClr val="FFFFFF"/>
                    </a:solidFill>
                  </a:rPr>
                  <a:t>Exitus</a:t>
                </a:r>
                <a:endParaRPr lang="es-ES_tradnl" sz="1200" b="1" dirty="0">
                  <a:solidFill>
                    <a:srgbClr val="FFFFFF"/>
                  </a:solidFill>
                </a:endParaRPr>
              </a:p>
            </p:txBody>
          </p:sp>
          <p:cxnSp>
            <p:nvCxnSpPr>
              <p:cNvPr id="219168" name="8 Conector recto"/>
              <p:cNvCxnSpPr>
                <a:cxnSpLocks noChangeShapeType="1"/>
              </p:cNvCxnSpPr>
              <p:nvPr/>
            </p:nvCxnSpPr>
            <p:spPr bwMode="auto">
              <a:xfrm>
                <a:off x="6831437" y="3819715"/>
                <a:ext cx="0" cy="408950"/>
              </a:xfrm>
              <a:prstGeom prst="line">
                <a:avLst/>
              </a:prstGeom>
              <a:noFill/>
              <a:ln w="9525" algn="ctr">
                <a:solidFill>
                  <a:srgbClr val="000050"/>
                </a:solidFill>
                <a:round/>
                <a:headEnd/>
                <a:tailEnd/>
              </a:ln>
            </p:spPr>
          </p:cxnSp>
          <p:cxnSp>
            <p:nvCxnSpPr>
              <p:cNvPr id="10" name="9 Conector recto"/>
              <p:cNvCxnSpPr/>
              <p:nvPr/>
            </p:nvCxnSpPr>
            <p:spPr>
              <a:xfrm>
                <a:off x="1010812" y="5505589"/>
                <a:ext cx="5975728" cy="5564"/>
              </a:xfrm>
              <a:prstGeom prst="line">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10812" y="3680616"/>
                <a:ext cx="0" cy="1824973"/>
              </a:xfrm>
              <a:prstGeom prst="line">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19171" name="118 CuadroTexto"/>
              <p:cNvSpPr txBox="1">
                <a:spLocks noChangeArrowheads="1"/>
              </p:cNvSpPr>
              <p:nvPr/>
            </p:nvSpPr>
            <p:spPr bwMode="auto">
              <a:xfrm>
                <a:off x="6943762" y="5373445"/>
                <a:ext cx="575211" cy="242710"/>
              </a:xfrm>
              <a:prstGeom prst="rect">
                <a:avLst/>
              </a:prstGeom>
              <a:noFill/>
              <a:ln w="9525">
                <a:noFill/>
                <a:miter lim="800000"/>
                <a:headEnd/>
                <a:tailEnd/>
              </a:ln>
            </p:spPr>
            <p:txBody>
              <a:bodyPr>
                <a:spAutoFit/>
              </a:bodyPr>
              <a:lstStyle/>
              <a:p>
                <a:pPr fontAlgn="base">
                  <a:spcBef>
                    <a:spcPct val="0"/>
                  </a:spcBef>
                  <a:spcAft>
                    <a:spcPct val="0"/>
                  </a:spcAft>
                </a:pPr>
                <a:r>
                  <a:rPr lang="es-ES_tradnl" sz="1200">
                    <a:solidFill>
                      <a:srgbClr val="FFFFFF"/>
                    </a:solidFill>
                    <a:latin typeface="Calibri" pitchFamily="34" charset="0"/>
                  </a:rPr>
                  <a:t>Años</a:t>
                </a:r>
              </a:p>
            </p:txBody>
          </p:sp>
          <p:sp>
            <p:nvSpPr>
              <p:cNvPr id="219172" name="12 Rectángulo"/>
              <p:cNvSpPr>
                <a:spLocks noChangeArrowheads="1"/>
              </p:cNvSpPr>
              <p:nvPr/>
            </p:nvSpPr>
            <p:spPr bwMode="auto">
              <a:xfrm>
                <a:off x="4547180" y="3979679"/>
                <a:ext cx="2247596" cy="1502264"/>
              </a:xfrm>
              <a:prstGeom prst="rect">
                <a:avLst/>
              </a:prstGeom>
              <a:solidFill>
                <a:srgbClr val="B2B2B2"/>
              </a:solidFill>
              <a:ln w="28575" algn="ctr">
                <a:solidFill>
                  <a:srgbClr val="FF0000"/>
                </a:solidFill>
                <a:miter lim="800000"/>
                <a:headEnd/>
                <a:tailEnd/>
              </a:ln>
            </p:spPr>
            <p:txBody>
              <a:bodyPr anchor="ctr"/>
              <a:lstStyle/>
              <a:p>
                <a:pPr algn="ctr" fontAlgn="base">
                  <a:spcBef>
                    <a:spcPct val="0"/>
                  </a:spcBef>
                  <a:spcAft>
                    <a:spcPct val="0"/>
                  </a:spcAft>
                </a:pPr>
                <a:endParaRPr lang="en-US">
                  <a:solidFill>
                    <a:srgbClr val="FFFFFF"/>
                  </a:solidFill>
                  <a:latin typeface="Calibri" pitchFamily="34" charset="0"/>
                </a:endParaRPr>
              </a:p>
            </p:txBody>
          </p:sp>
          <p:cxnSp>
            <p:nvCxnSpPr>
              <p:cNvPr id="14" name="13 Conector recto"/>
              <p:cNvCxnSpPr/>
              <p:nvPr/>
            </p:nvCxnSpPr>
            <p:spPr>
              <a:xfrm>
                <a:off x="5418581" y="5444386"/>
                <a:ext cx="0" cy="144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174" name="35 CuadroTexto"/>
              <p:cNvSpPr txBox="1">
                <a:spLocks noChangeArrowheads="1"/>
              </p:cNvSpPr>
              <p:nvPr/>
            </p:nvSpPr>
            <p:spPr bwMode="auto">
              <a:xfrm>
                <a:off x="5132787" y="5558779"/>
                <a:ext cx="573087" cy="215742"/>
              </a:xfrm>
              <a:prstGeom prst="rect">
                <a:avLst/>
              </a:prstGeom>
              <a:noFill/>
              <a:ln w="9525">
                <a:noFill/>
                <a:miter lim="800000"/>
                <a:headEnd/>
                <a:tailEnd/>
              </a:ln>
            </p:spPr>
            <p:txBody>
              <a:bodyPr>
                <a:spAutoFit/>
              </a:bodyPr>
              <a:lstStyle/>
              <a:p>
                <a:pPr algn="ctr" fontAlgn="base">
                  <a:spcBef>
                    <a:spcPct val="0"/>
                  </a:spcBef>
                  <a:spcAft>
                    <a:spcPct val="0"/>
                  </a:spcAft>
                </a:pPr>
                <a:r>
                  <a:rPr lang="es-ES_tradnl" sz="1000">
                    <a:solidFill>
                      <a:srgbClr val="FFFFFF"/>
                    </a:solidFill>
                    <a:latin typeface="Calibri" pitchFamily="34" charset="0"/>
                  </a:rPr>
                  <a:t>10</a:t>
                </a:r>
              </a:p>
            </p:txBody>
          </p:sp>
          <p:sp>
            <p:nvSpPr>
              <p:cNvPr id="219175" name="37 CuadroTexto"/>
              <p:cNvSpPr txBox="1">
                <a:spLocks noChangeArrowheads="1"/>
              </p:cNvSpPr>
              <p:nvPr/>
            </p:nvSpPr>
            <p:spPr bwMode="auto">
              <a:xfrm>
                <a:off x="6603643" y="5558779"/>
                <a:ext cx="574675" cy="229226"/>
              </a:xfrm>
              <a:prstGeom prst="rect">
                <a:avLst/>
              </a:prstGeom>
              <a:noFill/>
              <a:ln w="9525">
                <a:noFill/>
                <a:miter lim="800000"/>
                <a:headEnd/>
                <a:tailEnd/>
              </a:ln>
            </p:spPr>
            <p:txBody>
              <a:bodyPr>
                <a:spAutoFit/>
              </a:bodyPr>
              <a:lstStyle/>
              <a:p>
                <a:pPr algn="ctr" fontAlgn="base">
                  <a:spcBef>
                    <a:spcPct val="0"/>
                  </a:spcBef>
                  <a:spcAft>
                    <a:spcPct val="0"/>
                  </a:spcAft>
                </a:pPr>
                <a:r>
                  <a:rPr lang="es-ES_tradnl" sz="1100">
                    <a:solidFill>
                      <a:srgbClr val="FFFFFF"/>
                    </a:solidFill>
                    <a:latin typeface="Calibri" pitchFamily="34" charset="0"/>
                  </a:rPr>
                  <a:t>11,5</a:t>
                </a:r>
              </a:p>
            </p:txBody>
          </p:sp>
          <p:cxnSp>
            <p:nvCxnSpPr>
              <p:cNvPr id="17" name="16 Conector recto"/>
              <p:cNvCxnSpPr/>
              <p:nvPr/>
            </p:nvCxnSpPr>
            <p:spPr>
              <a:xfrm>
                <a:off x="6889248" y="5445776"/>
                <a:ext cx="0" cy="143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36 Conector recto"/>
            <p:cNvCxnSpPr/>
            <p:nvPr/>
          </p:nvCxnSpPr>
          <p:spPr bwMode="auto">
            <a:xfrm>
              <a:off x="1691794" y="3906255"/>
              <a:ext cx="0" cy="9106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9155" name="29 CuadroTexto"/>
            <p:cNvSpPr txBox="1">
              <a:spLocks noChangeArrowheads="1"/>
            </p:cNvSpPr>
            <p:nvPr/>
          </p:nvSpPr>
          <p:spPr bwMode="auto">
            <a:xfrm>
              <a:off x="1206034" y="3340943"/>
              <a:ext cx="1541416" cy="499695"/>
            </a:xfrm>
            <a:prstGeom prst="rect">
              <a:avLst/>
            </a:prstGeom>
            <a:noFill/>
            <a:ln w="9525">
              <a:noFill/>
              <a:miter lim="800000"/>
              <a:headEnd/>
              <a:tailEnd/>
            </a:ln>
          </p:spPr>
          <p:txBody>
            <a:bodyPr>
              <a:spAutoFit/>
            </a:bodyPr>
            <a:lstStyle/>
            <a:p>
              <a:pPr fontAlgn="base">
                <a:spcBef>
                  <a:spcPct val="0"/>
                </a:spcBef>
                <a:spcAft>
                  <a:spcPct val="0"/>
                </a:spcAft>
              </a:pPr>
              <a:r>
                <a:rPr lang="es-ES_tradnl" sz="1200" i="1">
                  <a:solidFill>
                    <a:srgbClr val="FFFFFF"/>
                  </a:solidFill>
                </a:rPr>
                <a:t>Terapia deprivación andrógenos</a:t>
              </a:r>
            </a:p>
          </p:txBody>
        </p:sp>
        <p:sp>
          <p:nvSpPr>
            <p:cNvPr id="24" name="Freeform 60"/>
            <p:cNvSpPr/>
            <p:nvPr/>
          </p:nvSpPr>
          <p:spPr>
            <a:xfrm>
              <a:off x="971091" y="4437201"/>
              <a:ext cx="6538717" cy="1646105"/>
            </a:xfrm>
            <a:custGeom>
              <a:avLst/>
              <a:gdLst>
                <a:gd name="connsiteX0" fmla="*/ 0 w 6537960"/>
                <a:gd name="connsiteY0" fmla="*/ 1508760 h 1645920"/>
                <a:gd name="connsiteX1" fmla="*/ 274320 w 6537960"/>
                <a:gd name="connsiteY1" fmla="*/ 1170432 h 1645920"/>
                <a:gd name="connsiteX2" fmla="*/ 475488 w 6537960"/>
                <a:gd name="connsiteY2" fmla="*/ 1517904 h 1645920"/>
                <a:gd name="connsiteX3" fmla="*/ 740664 w 6537960"/>
                <a:gd name="connsiteY3" fmla="*/ 402336 h 1645920"/>
                <a:gd name="connsiteX4" fmla="*/ 1517904 w 6537960"/>
                <a:gd name="connsiteY4" fmla="*/ 1490472 h 1645920"/>
                <a:gd name="connsiteX5" fmla="*/ 3813048 w 6537960"/>
                <a:gd name="connsiteY5" fmla="*/ 713232 h 1645920"/>
                <a:gd name="connsiteX6" fmla="*/ 4818888 w 6537960"/>
                <a:gd name="connsiteY6" fmla="*/ 292608 h 1645920"/>
                <a:gd name="connsiteX7" fmla="*/ 5495544 w 6537960"/>
                <a:gd name="connsiteY7" fmla="*/ 941832 h 1645920"/>
                <a:gd name="connsiteX8" fmla="*/ 6537960 w 6537960"/>
                <a:gd name="connsiteY8" fmla="*/ 0 h 1645920"/>
                <a:gd name="connsiteX9" fmla="*/ 6537960 w 6537960"/>
                <a:gd name="connsiteY9"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7960" h="1645920">
                  <a:moveTo>
                    <a:pt x="0" y="1508760"/>
                  </a:moveTo>
                  <a:cubicBezTo>
                    <a:pt x="97536" y="1338834"/>
                    <a:pt x="195072" y="1168908"/>
                    <a:pt x="274320" y="1170432"/>
                  </a:cubicBezTo>
                  <a:cubicBezTo>
                    <a:pt x="353568" y="1171956"/>
                    <a:pt x="397764" y="1645920"/>
                    <a:pt x="475488" y="1517904"/>
                  </a:cubicBezTo>
                  <a:cubicBezTo>
                    <a:pt x="553212" y="1389888"/>
                    <a:pt x="566928" y="406908"/>
                    <a:pt x="740664" y="402336"/>
                  </a:cubicBezTo>
                  <a:cubicBezTo>
                    <a:pt x="914400" y="397764"/>
                    <a:pt x="1005840" y="1438656"/>
                    <a:pt x="1517904" y="1490472"/>
                  </a:cubicBezTo>
                  <a:cubicBezTo>
                    <a:pt x="2029968" y="1542288"/>
                    <a:pt x="3262884" y="912876"/>
                    <a:pt x="3813048" y="713232"/>
                  </a:cubicBezTo>
                  <a:cubicBezTo>
                    <a:pt x="4363212" y="513588"/>
                    <a:pt x="4538472" y="254508"/>
                    <a:pt x="4818888" y="292608"/>
                  </a:cubicBezTo>
                  <a:cubicBezTo>
                    <a:pt x="5099304" y="330708"/>
                    <a:pt x="5209032" y="990600"/>
                    <a:pt x="5495544" y="941832"/>
                  </a:cubicBezTo>
                  <a:cubicBezTo>
                    <a:pt x="5782056" y="893064"/>
                    <a:pt x="6537960" y="0"/>
                    <a:pt x="6537960" y="0"/>
                  </a:cubicBezTo>
                  <a:lnTo>
                    <a:pt x="6537960" y="0"/>
                  </a:ln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s-ES_tradnl" dirty="0">
                <a:solidFill>
                  <a:srgbClr val="000000"/>
                </a:solidFill>
              </a:endParaRPr>
            </a:p>
          </p:txBody>
        </p:sp>
        <p:sp>
          <p:nvSpPr>
            <p:cNvPr id="219159" name="29 CuadroTexto"/>
            <p:cNvSpPr txBox="1">
              <a:spLocks noChangeArrowheads="1"/>
            </p:cNvSpPr>
            <p:nvPr/>
          </p:nvSpPr>
          <p:spPr bwMode="auto">
            <a:xfrm>
              <a:off x="899655" y="4170868"/>
              <a:ext cx="1008033" cy="499695"/>
            </a:xfrm>
            <a:prstGeom prst="rect">
              <a:avLst/>
            </a:prstGeom>
            <a:noFill/>
            <a:ln w="9525">
              <a:noFill/>
              <a:miter lim="800000"/>
              <a:headEnd/>
              <a:tailEnd/>
            </a:ln>
          </p:spPr>
          <p:txBody>
            <a:bodyPr>
              <a:spAutoFit/>
            </a:bodyPr>
            <a:lstStyle/>
            <a:p>
              <a:pPr fontAlgn="base">
                <a:spcBef>
                  <a:spcPct val="0"/>
                </a:spcBef>
                <a:spcAft>
                  <a:spcPct val="0"/>
                </a:spcAft>
              </a:pPr>
              <a:r>
                <a:rPr lang="es-ES_tradnl" sz="1200" i="1">
                  <a:solidFill>
                    <a:srgbClr val="FFFFFF"/>
                  </a:solidFill>
                </a:rPr>
                <a:t>Tratamiento local</a:t>
              </a:r>
            </a:p>
          </p:txBody>
        </p:sp>
        <p:cxnSp>
          <p:nvCxnSpPr>
            <p:cNvPr id="28" name="36 Conector recto"/>
            <p:cNvCxnSpPr/>
            <p:nvPr/>
          </p:nvCxnSpPr>
          <p:spPr bwMode="auto">
            <a:xfrm>
              <a:off x="1258420" y="4677759"/>
              <a:ext cx="0" cy="9124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hthoek 51"/>
            <p:cNvSpPr/>
            <p:nvPr/>
          </p:nvSpPr>
          <p:spPr bwMode="auto">
            <a:xfrm>
              <a:off x="4931785" y="6774052"/>
              <a:ext cx="2520874" cy="261177"/>
            </a:xfrm>
            <a:prstGeom prst="rect">
              <a:avLst/>
            </a:prstGeom>
            <a:solidFill>
              <a:schemeClr val="bg2">
                <a:lumMod val="75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b="1">
                  <a:solidFill>
                    <a:srgbClr val="FFFFFF"/>
                  </a:solidFill>
                  <a:latin typeface="Calibri" pitchFamily="34" charset="0"/>
                </a:rPr>
                <a:t>Resistente a la castración</a:t>
              </a:r>
            </a:p>
          </p:txBody>
        </p:sp>
        <p:sp>
          <p:nvSpPr>
            <p:cNvPr id="219162" name="Rechthoek 48"/>
            <p:cNvSpPr>
              <a:spLocks noChangeArrowheads="1"/>
            </p:cNvSpPr>
            <p:nvPr/>
          </p:nvSpPr>
          <p:spPr bwMode="auto">
            <a:xfrm>
              <a:off x="899656" y="6774052"/>
              <a:ext cx="4021016" cy="261177"/>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pPr>
              <a:r>
                <a:rPr lang="es-ES_tradnl" sz="1400" b="1">
                  <a:solidFill>
                    <a:srgbClr val="FF0000"/>
                  </a:solidFill>
                  <a:latin typeface="Calibri" pitchFamily="34" charset="0"/>
                </a:rPr>
                <a:t>Sensible a la castración</a:t>
              </a:r>
            </a:p>
          </p:txBody>
        </p:sp>
        <p:cxnSp>
          <p:nvCxnSpPr>
            <p:cNvPr id="219163" name="Straight Connector 62"/>
            <p:cNvCxnSpPr>
              <a:cxnSpLocks noChangeShapeType="1"/>
            </p:cNvCxnSpPr>
            <p:nvPr/>
          </p:nvCxnSpPr>
          <p:spPr bwMode="auto">
            <a:xfrm flipH="1" flipV="1">
              <a:off x="7236765" y="3645078"/>
              <a:ext cx="1588" cy="1053300"/>
            </a:xfrm>
            <a:prstGeom prst="line">
              <a:avLst/>
            </a:prstGeom>
            <a:noFill/>
            <a:ln w="9525" algn="ctr">
              <a:solidFill>
                <a:srgbClr val="000050"/>
              </a:solidFill>
              <a:round/>
              <a:headEnd/>
              <a:tailEnd/>
            </a:ln>
          </p:spPr>
        </p:cxnSp>
        <p:sp>
          <p:nvSpPr>
            <p:cNvPr id="219164" name="34 CuadroTexto"/>
            <p:cNvSpPr txBox="1">
              <a:spLocks noChangeArrowheads="1"/>
            </p:cNvSpPr>
            <p:nvPr/>
          </p:nvSpPr>
          <p:spPr bwMode="auto">
            <a:xfrm>
              <a:off x="7047065" y="3223510"/>
              <a:ext cx="1519121" cy="299817"/>
            </a:xfrm>
            <a:prstGeom prst="rect">
              <a:avLst/>
            </a:prstGeom>
            <a:noFill/>
            <a:ln w="9525">
              <a:noFill/>
              <a:miter lim="800000"/>
              <a:headEnd/>
              <a:tailEnd/>
            </a:ln>
          </p:spPr>
          <p:txBody>
            <a:bodyPr wrap="none">
              <a:spAutoFit/>
            </a:bodyPr>
            <a:lstStyle/>
            <a:p>
              <a:pPr fontAlgn="base">
                <a:spcBef>
                  <a:spcPct val="0"/>
                </a:spcBef>
                <a:spcAft>
                  <a:spcPct val="0"/>
                </a:spcAft>
              </a:pPr>
              <a:r>
                <a:rPr lang="es-ES" sz="1200" dirty="0">
                  <a:solidFill>
                    <a:srgbClr val="FFFFFF"/>
                  </a:solidFill>
                </a:rPr>
                <a:t>Cuidados paliativos</a:t>
              </a:r>
            </a:p>
          </p:txBody>
        </p:sp>
      </p:grpSp>
      <p:sp>
        <p:nvSpPr>
          <p:cNvPr id="219140" name="1 Marcador de contenido"/>
          <p:cNvSpPr>
            <a:spLocks noGrp="1"/>
          </p:cNvSpPr>
          <p:nvPr>
            <p:ph idx="4294967295"/>
          </p:nvPr>
        </p:nvSpPr>
        <p:spPr>
          <a:xfrm>
            <a:off x="452438" y="5291141"/>
            <a:ext cx="8439150" cy="1073151"/>
          </a:xfrm>
        </p:spPr>
        <p:txBody>
          <a:bodyPr/>
          <a:lstStyle/>
          <a:p>
            <a:pPr marL="0" indent="0" algn="just" eaLnBrk="1" hangingPunct="1">
              <a:buClr>
                <a:srgbClr val="3F9CD3"/>
              </a:buClr>
              <a:buFontTx/>
              <a:buNone/>
            </a:pPr>
            <a:r>
              <a:rPr lang="es-ES" sz="2000" dirty="0" smtClean="0">
                <a:solidFill>
                  <a:schemeClr val="bg1"/>
                </a:solidFill>
              </a:rPr>
              <a:t>.</a:t>
            </a:r>
          </a:p>
          <a:p>
            <a:pPr marL="0" indent="0" algn="just" eaLnBrk="1" hangingPunct="1">
              <a:buClr>
                <a:srgbClr val="3F9CD3"/>
              </a:buClr>
              <a:buFontTx/>
              <a:buNone/>
            </a:pPr>
            <a:endParaRPr lang="es-ES" sz="2400" dirty="0" smtClean="0">
              <a:solidFill>
                <a:schemeClr val="bg1"/>
              </a:solidFill>
            </a:endParaRPr>
          </a:p>
        </p:txBody>
      </p:sp>
      <p:sp>
        <p:nvSpPr>
          <p:cNvPr id="219141" name="Line 37"/>
          <p:cNvSpPr>
            <a:spLocks noChangeShapeType="1"/>
          </p:cNvSpPr>
          <p:nvPr/>
        </p:nvSpPr>
        <p:spPr bwMode="auto">
          <a:xfrm>
            <a:off x="7019926" y="260351"/>
            <a:ext cx="1871663" cy="0"/>
          </a:xfrm>
          <a:prstGeom prst="line">
            <a:avLst/>
          </a:prstGeom>
          <a:noFill/>
          <a:ln w="38100">
            <a:solidFill>
              <a:schemeClr val="bg1"/>
            </a:solidFill>
            <a:round/>
            <a:headEnd/>
            <a:tailEnd/>
          </a:ln>
        </p:spPr>
        <p:txBody>
          <a:bodyPr/>
          <a:lstStyle/>
          <a:p>
            <a:pPr fontAlgn="base">
              <a:spcBef>
                <a:spcPct val="0"/>
              </a:spcBef>
              <a:spcAft>
                <a:spcPct val="0"/>
              </a:spcAft>
            </a:pPr>
            <a:endParaRPr lang="es-ES">
              <a:solidFill>
                <a:srgbClr val="000000"/>
              </a:solidFill>
            </a:endParaRPr>
          </a:p>
        </p:txBody>
      </p:sp>
      <p:sp>
        <p:nvSpPr>
          <p:cNvPr id="219142" name="Line 38"/>
          <p:cNvSpPr>
            <a:spLocks noChangeShapeType="1"/>
          </p:cNvSpPr>
          <p:nvPr/>
        </p:nvSpPr>
        <p:spPr bwMode="auto">
          <a:xfrm>
            <a:off x="8867775" y="257176"/>
            <a:ext cx="0" cy="6119813"/>
          </a:xfrm>
          <a:prstGeom prst="line">
            <a:avLst/>
          </a:prstGeom>
          <a:noFill/>
          <a:ln w="38100">
            <a:solidFill>
              <a:schemeClr val="bg1"/>
            </a:solidFill>
            <a:round/>
            <a:headEnd/>
            <a:tailEnd/>
          </a:ln>
        </p:spPr>
        <p:txBody>
          <a:bodyPr/>
          <a:lstStyle/>
          <a:p>
            <a:pPr fontAlgn="base">
              <a:spcBef>
                <a:spcPct val="0"/>
              </a:spcBef>
              <a:spcAft>
                <a:spcPct val="0"/>
              </a:spcAft>
            </a:pPr>
            <a:endParaRPr lang="es-ES">
              <a:solidFill>
                <a:srgbClr val="000000"/>
              </a:solidFill>
            </a:endParaRPr>
          </a:p>
        </p:txBody>
      </p:sp>
      <p:sp>
        <p:nvSpPr>
          <p:cNvPr id="219143" name="Rectangle 39"/>
          <p:cNvSpPr>
            <a:spLocks noChangeArrowheads="1"/>
          </p:cNvSpPr>
          <p:nvPr/>
        </p:nvSpPr>
        <p:spPr bwMode="auto">
          <a:xfrm>
            <a:off x="395288" y="692149"/>
            <a:ext cx="8229600" cy="719139"/>
          </a:xfrm>
          <a:prstGeom prst="rect">
            <a:avLst/>
          </a:prstGeom>
          <a:solidFill>
            <a:srgbClr val="C8A200"/>
          </a:solidFill>
          <a:ln w="9525">
            <a:noFill/>
            <a:miter lim="800000"/>
            <a:headEnd/>
            <a:tailEnd/>
          </a:ln>
        </p:spPr>
        <p:txBody>
          <a:bodyPr anchor="ctr"/>
          <a:lstStyle/>
          <a:p>
            <a:pPr algn="ctr" fontAlgn="base">
              <a:spcBef>
                <a:spcPct val="0"/>
              </a:spcBef>
              <a:spcAft>
                <a:spcPct val="0"/>
              </a:spcAft>
            </a:pPr>
            <a:r>
              <a:rPr lang="es-ES" sz="3200" b="1" dirty="0" smtClean="0">
                <a:solidFill>
                  <a:srgbClr val="FFFFFF"/>
                </a:solidFill>
              </a:rPr>
              <a:t>CPRC: agentes aprobados 2016</a:t>
            </a:r>
            <a:endParaRPr lang="es-ES" sz="3200" b="1" dirty="0">
              <a:solidFill>
                <a:srgbClr val="FFFFFF"/>
              </a:solidFill>
            </a:endParaRPr>
          </a:p>
        </p:txBody>
      </p:sp>
      <p:sp>
        <p:nvSpPr>
          <p:cNvPr id="3" name="2 Flecha abajo"/>
          <p:cNvSpPr/>
          <p:nvPr/>
        </p:nvSpPr>
        <p:spPr>
          <a:xfrm>
            <a:off x="6876262" y="3212980"/>
            <a:ext cx="192087" cy="2246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4" name="3 Flecha abajo"/>
          <p:cNvSpPr/>
          <p:nvPr/>
        </p:nvSpPr>
        <p:spPr>
          <a:xfrm>
            <a:off x="6516222" y="3429003"/>
            <a:ext cx="180975" cy="2227263"/>
          </a:xfrm>
          <a:prstGeom prst="downArrow">
            <a:avLst/>
          </a:prstGeom>
          <a:ln>
            <a:solidFill>
              <a:srgbClr val="2B1BF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19146" name="5 CuadroTexto"/>
          <p:cNvSpPr txBox="1">
            <a:spLocks noChangeArrowheads="1"/>
          </p:cNvSpPr>
          <p:nvPr/>
        </p:nvSpPr>
        <p:spPr bwMode="auto">
          <a:xfrm>
            <a:off x="6732245" y="5589240"/>
            <a:ext cx="1442071" cy="1107996"/>
          </a:xfrm>
          <a:prstGeom prst="rect">
            <a:avLst/>
          </a:prstGeom>
          <a:noFill/>
          <a:ln w="9525">
            <a:noFill/>
            <a:miter lim="800000"/>
            <a:headEnd/>
            <a:tailEnd/>
          </a:ln>
        </p:spPr>
        <p:txBody>
          <a:bodyPr wrap="none">
            <a:spAutoFit/>
          </a:bodyPr>
          <a:lstStyle/>
          <a:p>
            <a:pPr fontAlgn="base">
              <a:spcBef>
                <a:spcPct val="0"/>
              </a:spcBef>
              <a:spcAft>
                <a:spcPct val="0"/>
              </a:spcAft>
            </a:pPr>
            <a:r>
              <a:rPr lang="es-ES" sz="1600" dirty="0" err="1">
                <a:solidFill>
                  <a:srgbClr val="FFFF00"/>
                </a:solidFill>
              </a:rPr>
              <a:t>Abiraterona</a:t>
            </a:r>
            <a:r>
              <a:rPr lang="es-ES" sz="1600" dirty="0">
                <a:solidFill>
                  <a:srgbClr val="FFFF00"/>
                </a:solidFill>
              </a:rPr>
              <a:t>  </a:t>
            </a:r>
          </a:p>
          <a:p>
            <a:pPr fontAlgn="base">
              <a:spcBef>
                <a:spcPct val="0"/>
              </a:spcBef>
              <a:spcAft>
                <a:spcPct val="0"/>
              </a:spcAft>
            </a:pPr>
            <a:r>
              <a:rPr lang="es-ES" sz="1600" dirty="0" err="1">
                <a:solidFill>
                  <a:srgbClr val="FFFF00"/>
                </a:solidFill>
              </a:rPr>
              <a:t>Cabazitaxel</a:t>
            </a:r>
            <a:r>
              <a:rPr lang="es-ES" sz="1600" dirty="0">
                <a:solidFill>
                  <a:srgbClr val="FFFF00"/>
                </a:solidFill>
              </a:rPr>
              <a:t>  </a:t>
            </a:r>
          </a:p>
          <a:p>
            <a:pPr fontAlgn="base">
              <a:spcBef>
                <a:spcPct val="0"/>
              </a:spcBef>
              <a:spcAft>
                <a:spcPct val="0"/>
              </a:spcAft>
            </a:pPr>
            <a:r>
              <a:rPr lang="es-ES" sz="1600" dirty="0" err="1">
                <a:solidFill>
                  <a:srgbClr val="FFFF00"/>
                </a:solidFill>
              </a:rPr>
              <a:t>Enzalutamida</a:t>
            </a:r>
            <a:endParaRPr lang="es-ES" sz="1600" dirty="0">
              <a:solidFill>
                <a:srgbClr val="FFFF00"/>
              </a:solidFill>
            </a:endParaRPr>
          </a:p>
          <a:p>
            <a:pPr fontAlgn="base">
              <a:spcBef>
                <a:spcPct val="0"/>
              </a:spcBef>
              <a:spcAft>
                <a:spcPct val="0"/>
              </a:spcAft>
            </a:pPr>
            <a:r>
              <a:rPr lang="es-ES" dirty="0">
                <a:solidFill>
                  <a:srgbClr val="00B0F0"/>
                </a:solidFill>
              </a:rPr>
              <a:t>Radium-233</a:t>
            </a:r>
          </a:p>
        </p:txBody>
      </p:sp>
      <p:sp>
        <p:nvSpPr>
          <p:cNvPr id="7" name="6 Flecha abajo"/>
          <p:cNvSpPr/>
          <p:nvPr/>
        </p:nvSpPr>
        <p:spPr>
          <a:xfrm>
            <a:off x="6732240" y="3284987"/>
            <a:ext cx="165100" cy="20526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8" name="7 Flecha abajo"/>
          <p:cNvSpPr/>
          <p:nvPr/>
        </p:nvSpPr>
        <p:spPr>
          <a:xfrm>
            <a:off x="7020278" y="2996952"/>
            <a:ext cx="109537" cy="2193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9" name="8 Flecha abajo"/>
          <p:cNvSpPr/>
          <p:nvPr/>
        </p:nvSpPr>
        <p:spPr>
          <a:xfrm>
            <a:off x="4983163" y="3270253"/>
            <a:ext cx="171450" cy="217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19150" name="11 CuadroTexto"/>
          <p:cNvSpPr txBox="1">
            <a:spLocks noChangeArrowheads="1"/>
          </p:cNvSpPr>
          <p:nvPr/>
        </p:nvSpPr>
        <p:spPr bwMode="auto">
          <a:xfrm>
            <a:off x="3959231" y="5445125"/>
            <a:ext cx="1603375" cy="1077218"/>
          </a:xfrm>
          <a:prstGeom prst="rect">
            <a:avLst/>
          </a:prstGeom>
          <a:noFill/>
          <a:ln w="9525">
            <a:noFill/>
            <a:miter lim="800000"/>
            <a:headEnd/>
            <a:tailEnd/>
          </a:ln>
        </p:spPr>
        <p:txBody>
          <a:bodyPr>
            <a:spAutoFit/>
          </a:bodyPr>
          <a:lstStyle/>
          <a:p>
            <a:pPr fontAlgn="base">
              <a:spcBef>
                <a:spcPct val="0"/>
              </a:spcBef>
              <a:spcAft>
                <a:spcPct val="0"/>
              </a:spcAft>
            </a:pPr>
            <a:r>
              <a:rPr lang="es-ES" sz="1600" dirty="0" err="1">
                <a:solidFill>
                  <a:srgbClr val="FFFF00"/>
                </a:solidFill>
              </a:rPr>
              <a:t>Abiraterona</a:t>
            </a:r>
            <a:endParaRPr lang="es-ES" sz="1600" dirty="0">
              <a:solidFill>
                <a:srgbClr val="FFFF00"/>
              </a:solidFill>
            </a:endParaRPr>
          </a:p>
          <a:p>
            <a:pPr fontAlgn="base">
              <a:spcBef>
                <a:spcPct val="0"/>
              </a:spcBef>
              <a:spcAft>
                <a:spcPct val="0"/>
              </a:spcAft>
            </a:pPr>
            <a:r>
              <a:rPr lang="es-ES" sz="1600" dirty="0" err="1" smtClean="0">
                <a:solidFill>
                  <a:srgbClr val="FFFF00"/>
                </a:solidFill>
              </a:rPr>
              <a:t>Sipuleucel</a:t>
            </a:r>
            <a:endParaRPr lang="es-ES" sz="1600" dirty="0" smtClean="0">
              <a:solidFill>
                <a:srgbClr val="FFFF00"/>
              </a:solidFill>
            </a:endParaRPr>
          </a:p>
          <a:p>
            <a:pPr fontAlgn="base">
              <a:spcBef>
                <a:spcPct val="0"/>
              </a:spcBef>
              <a:spcAft>
                <a:spcPct val="0"/>
              </a:spcAft>
            </a:pPr>
            <a:r>
              <a:rPr lang="es-ES" sz="1600" dirty="0" err="1" smtClean="0">
                <a:solidFill>
                  <a:srgbClr val="FFFF00"/>
                </a:solidFill>
              </a:rPr>
              <a:t>Enzalutamida</a:t>
            </a:r>
            <a:endParaRPr lang="es-ES" sz="1600" dirty="0" smtClean="0">
              <a:solidFill>
                <a:srgbClr val="FFFF00"/>
              </a:solidFill>
            </a:endParaRPr>
          </a:p>
          <a:p>
            <a:pPr fontAlgn="base">
              <a:spcBef>
                <a:spcPct val="0"/>
              </a:spcBef>
              <a:spcAft>
                <a:spcPct val="0"/>
              </a:spcAft>
            </a:pPr>
            <a:endParaRPr lang="es-ES" sz="1600" dirty="0">
              <a:solidFill>
                <a:srgbClr val="FFFF00"/>
              </a:solidFill>
            </a:endParaRPr>
          </a:p>
        </p:txBody>
      </p:sp>
      <p:sp>
        <p:nvSpPr>
          <p:cNvPr id="15" name="14 Flecha abajo"/>
          <p:cNvSpPr/>
          <p:nvPr/>
        </p:nvSpPr>
        <p:spPr>
          <a:xfrm>
            <a:off x="4821244" y="3400429"/>
            <a:ext cx="153987" cy="18748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45" name="44 Flecha derecha"/>
          <p:cNvSpPr/>
          <p:nvPr/>
        </p:nvSpPr>
        <p:spPr>
          <a:xfrm>
            <a:off x="7308304" y="3212976"/>
            <a:ext cx="504056" cy="216024"/>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srgbClr val="FFFFFF"/>
              </a:solidFill>
            </a:endParaRPr>
          </a:p>
        </p:txBody>
      </p:sp>
      <p:cxnSp>
        <p:nvCxnSpPr>
          <p:cNvPr id="47" name="46 Conector recto"/>
          <p:cNvCxnSpPr/>
          <p:nvPr/>
        </p:nvCxnSpPr>
        <p:spPr>
          <a:xfrm flipH="1">
            <a:off x="7812360" y="2708920"/>
            <a:ext cx="216024" cy="3600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flipH="1">
            <a:off x="7956376" y="2924944"/>
            <a:ext cx="288032" cy="288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a:off x="8028384" y="3356992"/>
            <a:ext cx="5040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a:off x="7956376" y="3501008"/>
            <a:ext cx="288032" cy="288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6084168" y="2204864"/>
            <a:ext cx="0" cy="1224136"/>
          </a:xfrm>
          <a:prstGeom prst="line">
            <a:avLst/>
          </a:prstGeom>
          <a:ln w="57150">
            <a:solidFill>
              <a:srgbClr val="2B1BF7"/>
            </a:solidFill>
          </a:ln>
        </p:spPr>
        <p:style>
          <a:lnRef idx="1">
            <a:schemeClr val="accent1"/>
          </a:lnRef>
          <a:fillRef idx="0">
            <a:schemeClr val="accent1"/>
          </a:fillRef>
          <a:effectRef idx="0">
            <a:schemeClr val="accent1"/>
          </a:effectRef>
          <a:fontRef idx="minor">
            <a:schemeClr val="tx1"/>
          </a:fontRef>
        </p:style>
      </p:cxnSp>
      <p:sp>
        <p:nvSpPr>
          <p:cNvPr id="54" name="53 Flecha abajo"/>
          <p:cNvSpPr/>
          <p:nvPr/>
        </p:nvSpPr>
        <p:spPr>
          <a:xfrm>
            <a:off x="5796136" y="3068960"/>
            <a:ext cx="216024" cy="3240360"/>
          </a:xfrm>
          <a:prstGeom prst="downArrow">
            <a:avLst/>
          </a:prstGeom>
          <a:ln>
            <a:solidFill>
              <a:srgbClr val="2B1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srgbClr val="FFFFFF"/>
              </a:solidFill>
            </a:endParaRPr>
          </a:p>
        </p:txBody>
      </p:sp>
      <p:sp>
        <p:nvSpPr>
          <p:cNvPr id="55" name="54 CuadroTexto"/>
          <p:cNvSpPr txBox="1"/>
          <p:nvPr/>
        </p:nvSpPr>
        <p:spPr>
          <a:xfrm>
            <a:off x="5220077" y="6309320"/>
            <a:ext cx="1442071" cy="369332"/>
          </a:xfrm>
          <a:prstGeom prst="rect">
            <a:avLst/>
          </a:prstGeom>
          <a:noFill/>
        </p:spPr>
        <p:txBody>
          <a:bodyPr wrap="none" rtlCol="0">
            <a:spAutoFit/>
          </a:bodyPr>
          <a:lstStyle/>
          <a:p>
            <a:pPr fontAlgn="base">
              <a:spcBef>
                <a:spcPct val="0"/>
              </a:spcBef>
              <a:spcAft>
                <a:spcPct val="0"/>
              </a:spcAft>
            </a:pPr>
            <a:r>
              <a:rPr lang="es-ES" dirty="0" smtClean="0">
                <a:solidFill>
                  <a:srgbClr val="00B0F0"/>
                </a:solidFill>
              </a:rPr>
              <a:t>Radium-233</a:t>
            </a:r>
            <a:endParaRPr lang="es-ES" dirty="0">
              <a:solidFill>
                <a:srgbClr val="00B0F0"/>
              </a:solidFill>
            </a:endParaRPr>
          </a:p>
        </p:txBody>
      </p:sp>
      <p:sp>
        <p:nvSpPr>
          <p:cNvPr id="56" name="55 Rectángulo"/>
          <p:cNvSpPr/>
          <p:nvPr/>
        </p:nvSpPr>
        <p:spPr>
          <a:xfrm>
            <a:off x="5436096" y="1844824"/>
            <a:ext cx="1440160"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57" name="56 Rectángulo"/>
          <p:cNvSpPr/>
          <p:nvPr/>
        </p:nvSpPr>
        <p:spPr>
          <a:xfrm>
            <a:off x="5148064" y="6309320"/>
            <a:ext cx="151216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58" name="57 Rectángulo"/>
          <p:cNvSpPr/>
          <p:nvPr/>
        </p:nvSpPr>
        <p:spPr>
          <a:xfrm>
            <a:off x="6804248" y="6381328"/>
            <a:ext cx="1512168"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59" name="8 Flecha abajo"/>
          <p:cNvSpPr/>
          <p:nvPr/>
        </p:nvSpPr>
        <p:spPr>
          <a:xfrm>
            <a:off x="5135563" y="3422653"/>
            <a:ext cx="171450" cy="217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12" name="CuadroTexto 11"/>
          <p:cNvSpPr txBox="1"/>
          <p:nvPr/>
        </p:nvSpPr>
        <p:spPr>
          <a:xfrm>
            <a:off x="1907704" y="2420888"/>
            <a:ext cx="1265531" cy="369332"/>
          </a:xfrm>
          <a:prstGeom prst="rect">
            <a:avLst/>
          </a:prstGeom>
          <a:solidFill>
            <a:srgbClr val="000000"/>
          </a:solidFill>
        </p:spPr>
        <p:txBody>
          <a:bodyPr wrap="none" rtlCol="0">
            <a:spAutoFit/>
          </a:bodyPr>
          <a:lstStyle/>
          <a:p>
            <a:r>
              <a:rPr lang="es-ES" i="1" dirty="0" smtClean="0">
                <a:solidFill>
                  <a:srgbClr val="FFFF00"/>
                </a:solidFill>
              </a:rPr>
              <a:t>Docetaxel </a:t>
            </a:r>
            <a:endParaRPr lang="es-ES" i="1" dirty="0">
              <a:solidFill>
                <a:srgbClr val="FFFF00"/>
              </a:solidFill>
            </a:endParaRPr>
          </a:p>
        </p:txBody>
      </p:sp>
      <p:sp>
        <p:nvSpPr>
          <p:cNvPr id="13" name="Rectángulo redondeado 12"/>
          <p:cNvSpPr/>
          <p:nvPr/>
        </p:nvSpPr>
        <p:spPr>
          <a:xfrm>
            <a:off x="1763688" y="2420888"/>
            <a:ext cx="1368152" cy="3600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cxnSp>
        <p:nvCxnSpPr>
          <p:cNvPr id="61" name="51 Conector recto"/>
          <p:cNvCxnSpPr/>
          <p:nvPr/>
        </p:nvCxnSpPr>
        <p:spPr>
          <a:xfrm>
            <a:off x="2483768" y="2708920"/>
            <a:ext cx="0" cy="1800200"/>
          </a:xfrm>
          <a:prstGeom prst="line">
            <a:avLst/>
          </a:prstGeom>
          <a:ln w="57150">
            <a:solidFill>
              <a:srgbClr val="2B1B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7859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41 Rectángulo redondeado"/>
          <p:cNvSpPr>
            <a:spLocks noChangeArrowheads="1"/>
          </p:cNvSpPr>
          <p:nvPr/>
        </p:nvSpPr>
        <p:spPr bwMode="auto">
          <a:xfrm>
            <a:off x="323850" y="1557338"/>
            <a:ext cx="8566150" cy="3751262"/>
          </a:xfrm>
          <a:prstGeom prst="roundRect">
            <a:avLst>
              <a:gd name="adj" fmla="val 16667"/>
            </a:avLst>
          </a:prstGeom>
          <a:solidFill>
            <a:srgbClr val="000050"/>
          </a:solidFill>
          <a:ln w="25400" algn="ctr">
            <a:noFill/>
            <a:round/>
            <a:headEnd/>
            <a:tailEnd/>
          </a:ln>
        </p:spPr>
        <p:txBody>
          <a:bodyPr anchor="ctr"/>
          <a:lstStyle/>
          <a:p>
            <a:pPr algn="ctr" fontAlgn="base">
              <a:spcBef>
                <a:spcPct val="0"/>
              </a:spcBef>
              <a:spcAft>
                <a:spcPct val="0"/>
              </a:spcAft>
              <a:defRPr/>
            </a:pPr>
            <a:endParaRPr lang="en-US">
              <a:solidFill>
                <a:srgbClr val="FFFFFF"/>
              </a:solidFill>
              <a:latin typeface="Calibri" pitchFamily="34" charset="0"/>
              <a:ea typeface="ＭＳ Ｐゴシック" pitchFamily="34" charset="-128"/>
              <a:cs typeface="Arial"/>
            </a:endParaRPr>
          </a:p>
        </p:txBody>
      </p:sp>
      <p:grpSp>
        <p:nvGrpSpPr>
          <p:cNvPr id="2" name="36 Grupo"/>
          <p:cNvGrpSpPr>
            <a:grpSpLocks/>
          </p:cNvGrpSpPr>
          <p:nvPr/>
        </p:nvGrpSpPr>
        <p:grpSpPr bwMode="auto">
          <a:xfrm>
            <a:off x="323850" y="1557338"/>
            <a:ext cx="8383588" cy="3521075"/>
            <a:chOff x="494855" y="3224101"/>
            <a:chExt cx="8383659" cy="3811128"/>
          </a:xfrm>
        </p:grpSpPr>
        <p:sp>
          <p:nvSpPr>
            <p:cNvPr id="221209" name="41 CuadroTexto"/>
            <p:cNvSpPr txBox="1">
              <a:spLocks noChangeArrowheads="1"/>
            </p:cNvSpPr>
            <p:nvPr/>
          </p:nvSpPr>
          <p:spPr bwMode="auto">
            <a:xfrm rot="-5400000">
              <a:off x="-537502" y="4534818"/>
              <a:ext cx="2494931" cy="430217"/>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100">
                  <a:solidFill>
                    <a:srgbClr val="FFFFFF"/>
                  </a:solidFill>
                  <a:latin typeface="Arial"/>
                  <a:ea typeface="ＭＳ Ｐゴシック" pitchFamily="34" charset="-128"/>
                  <a:cs typeface="Arial"/>
                </a:rPr>
                <a:t>Tamaño y actividad del tumor</a:t>
              </a:r>
            </a:p>
            <a:p>
              <a:pPr algn="ctr" fontAlgn="base">
                <a:spcBef>
                  <a:spcPct val="0"/>
                </a:spcBef>
                <a:spcAft>
                  <a:spcPct val="0"/>
                </a:spcAft>
                <a:defRPr/>
              </a:pPr>
              <a:r>
                <a:rPr lang="es-ES_tradnl" sz="1100">
                  <a:solidFill>
                    <a:srgbClr val="FFFFFF"/>
                  </a:solidFill>
                  <a:latin typeface="Arial"/>
                  <a:ea typeface="ＭＳ Ｐゴシック" pitchFamily="34" charset="-128"/>
                  <a:cs typeface="Arial"/>
                </a:rPr>
                <a:t>(medido según nivel de PSA)</a:t>
              </a:r>
            </a:p>
          </p:txBody>
        </p:sp>
        <p:grpSp>
          <p:nvGrpSpPr>
            <p:cNvPr id="5" name="31 Grupo"/>
            <p:cNvGrpSpPr>
              <a:grpSpLocks/>
            </p:cNvGrpSpPr>
            <p:nvPr/>
          </p:nvGrpSpPr>
          <p:grpSpPr bwMode="auto">
            <a:xfrm>
              <a:off x="900090" y="3428574"/>
              <a:ext cx="7978424" cy="3345540"/>
              <a:chOff x="975947" y="3395463"/>
              <a:chExt cx="7086737" cy="2708301"/>
            </a:xfrm>
          </p:grpSpPr>
          <p:grpSp>
            <p:nvGrpSpPr>
              <p:cNvPr id="6" name="65 Grupo"/>
              <p:cNvGrpSpPr>
                <a:grpSpLocks/>
              </p:cNvGrpSpPr>
              <p:nvPr/>
            </p:nvGrpSpPr>
            <p:grpSpPr bwMode="auto">
              <a:xfrm>
                <a:off x="975947" y="5754685"/>
                <a:ext cx="5820305" cy="349079"/>
                <a:chOff x="2117722" y="5609844"/>
                <a:chExt cx="5821494" cy="349082"/>
              </a:xfrm>
            </p:grpSpPr>
            <p:sp>
              <p:nvSpPr>
                <p:cNvPr id="18" name="Rechthoek 48"/>
                <p:cNvSpPr/>
                <p:nvPr/>
              </p:nvSpPr>
              <p:spPr>
                <a:xfrm>
                  <a:off x="2117350" y="5609734"/>
                  <a:ext cx="3956108" cy="175266"/>
                </a:xfrm>
                <a:prstGeom prst="rect">
                  <a:avLst/>
                </a:prstGeom>
                <a:solidFill>
                  <a:schemeClr val="accent1">
                    <a:lumMod val="40000"/>
                    <a:lumOff val="60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a:solidFill>
                        <a:srgbClr val="000000"/>
                      </a:solidFill>
                      <a:latin typeface="Calibri" pitchFamily="34" charset="0"/>
                      <a:ea typeface="ＭＳ Ｐゴシック" pitchFamily="34" charset="-128"/>
                      <a:cs typeface="Arial"/>
                    </a:rPr>
                    <a:t>Pre metastásico</a:t>
                  </a:r>
                </a:p>
              </p:txBody>
            </p:sp>
            <p:sp>
              <p:nvSpPr>
                <p:cNvPr id="221235" name="Rechthoek 49"/>
                <p:cNvSpPr>
                  <a:spLocks noChangeArrowheads="1"/>
                </p:cNvSpPr>
                <p:nvPr/>
              </p:nvSpPr>
              <p:spPr bwMode="auto">
                <a:xfrm>
                  <a:off x="6083331" y="5609734"/>
                  <a:ext cx="1854646" cy="175266"/>
                </a:xfrm>
                <a:prstGeom prst="rect">
                  <a:avLst/>
                </a:prstGeom>
                <a:solidFill>
                  <a:srgbClr val="0061A2"/>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Metastásico</a:t>
                  </a:r>
                </a:p>
              </p:txBody>
            </p:sp>
            <p:sp>
              <p:nvSpPr>
                <p:cNvPr id="221236" name="Rechthoek 50"/>
                <p:cNvSpPr>
                  <a:spLocks noChangeArrowheads="1"/>
                </p:cNvSpPr>
                <p:nvPr/>
              </p:nvSpPr>
              <p:spPr bwMode="auto">
                <a:xfrm>
                  <a:off x="2117350" y="5785000"/>
                  <a:ext cx="4398967" cy="173875"/>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000000"/>
                      </a:solidFill>
                      <a:latin typeface="Calibri" pitchFamily="34" charset="0"/>
                      <a:ea typeface="ＭＳ Ｐゴシック" pitchFamily="34" charset="-128"/>
                      <a:cs typeface="Arial"/>
                    </a:rPr>
                    <a:t>Asintomático</a:t>
                  </a:r>
                </a:p>
              </p:txBody>
            </p:sp>
            <p:sp>
              <p:nvSpPr>
                <p:cNvPr id="221237" name="Rechthoek 51"/>
                <p:cNvSpPr>
                  <a:spLocks noChangeArrowheads="1"/>
                </p:cNvSpPr>
                <p:nvPr/>
              </p:nvSpPr>
              <p:spPr bwMode="auto">
                <a:xfrm>
                  <a:off x="6531831" y="5785000"/>
                  <a:ext cx="1407557" cy="173875"/>
                </a:xfrm>
                <a:prstGeom prst="rect">
                  <a:avLst/>
                </a:prstGeom>
                <a:solidFill>
                  <a:srgbClr val="FF0000"/>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Sintomático</a:t>
                  </a:r>
                </a:p>
              </p:txBody>
            </p:sp>
          </p:grpSp>
          <p:sp>
            <p:nvSpPr>
              <p:cNvPr id="221223" name="29 CuadroTexto"/>
              <p:cNvSpPr txBox="1">
                <a:spLocks noChangeArrowheads="1"/>
              </p:cNvSpPr>
              <p:nvPr/>
            </p:nvSpPr>
            <p:spPr bwMode="auto">
              <a:xfrm>
                <a:off x="3942403" y="3395463"/>
                <a:ext cx="2430994" cy="350581"/>
              </a:xfrm>
              <a:prstGeom prst="rect">
                <a:avLst/>
              </a:prstGeom>
              <a:noFill/>
              <a:ln w="9525">
                <a:noFill/>
                <a:miter lim="800000"/>
                <a:headEnd/>
                <a:tailEnd/>
              </a:ln>
            </p:spPr>
            <p:txBody>
              <a:bodyPr>
                <a:spAutoFit/>
              </a:bodyPr>
              <a:lstStyle/>
              <a:p>
                <a:pPr fontAlgn="base">
                  <a:spcBef>
                    <a:spcPct val="0"/>
                  </a:spcBef>
                  <a:spcAft>
                    <a:spcPct val="0"/>
                  </a:spcAft>
                  <a:defRPr/>
                </a:pPr>
                <a:r>
                  <a:rPr lang="es-ES_tradnl" sz="2000" i="1" dirty="0">
                    <a:solidFill>
                      <a:srgbClr val="FFFFFF"/>
                    </a:solidFill>
                    <a:latin typeface="Arial"/>
                    <a:ea typeface="ＭＳ Ｐゴシック" pitchFamily="34" charset="-128"/>
                    <a:cs typeface="Arial"/>
                  </a:rPr>
                  <a:t>Docetaxel </a:t>
                </a:r>
                <a:r>
                  <a:rPr lang="es-ES_tradnl" sz="2000" i="1" dirty="0" smtClean="0">
                    <a:solidFill>
                      <a:srgbClr val="00B050"/>
                    </a:solidFill>
                    <a:latin typeface="Arial"/>
                    <a:ea typeface="ＭＳ Ｐゴシック" pitchFamily="34" charset="-128"/>
                    <a:cs typeface="Arial"/>
                  </a:rPr>
                  <a:t> </a:t>
                </a:r>
                <a:r>
                  <a:rPr lang="es-ES_tradnl" sz="2000" i="1" dirty="0">
                    <a:solidFill>
                      <a:srgbClr val="00B050"/>
                    </a:solidFill>
                    <a:latin typeface="Arial"/>
                    <a:ea typeface="ＭＳ Ｐゴシック" pitchFamily="34" charset="-128"/>
                    <a:cs typeface="Arial"/>
                  </a:rPr>
                  <a:t>CABAZITA</a:t>
                </a:r>
              </a:p>
            </p:txBody>
          </p:sp>
          <p:sp>
            <p:nvSpPr>
              <p:cNvPr id="221224" name="150 CuadroTexto"/>
              <p:cNvSpPr txBox="1">
                <a:spLocks noChangeArrowheads="1"/>
              </p:cNvSpPr>
              <p:nvPr/>
            </p:nvSpPr>
            <p:spPr bwMode="auto">
              <a:xfrm>
                <a:off x="6818985" y="3544299"/>
                <a:ext cx="1243699" cy="243422"/>
              </a:xfrm>
              <a:prstGeom prst="rect">
                <a:avLst/>
              </a:prstGeom>
              <a:noFill/>
              <a:ln w="9525">
                <a:noFill/>
                <a:miter lim="800000"/>
                <a:headEnd/>
                <a:tailEnd/>
              </a:ln>
            </p:spPr>
            <p:txBody>
              <a:bodyPr>
                <a:spAutoFit/>
              </a:bodyPr>
              <a:lstStyle/>
              <a:p>
                <a:pPr algn="r" fontAlgn="base">
                  <a:spcBef>
                    <a:spcPct val="0"/>
                  </a:spcBef>
                  <a:spcAft>
                    <a:spcPct val="0"/>
                  </a:spcAft>
                  <a:defRPr/>
                </a:pPr>
                <a:r>
                  <a:rPr lang="es-ES_tradnl" sz="1200" b="1" dirty="0" err="1">
                    <a:solidFill>
                      <a:srgbClr val="FFFFFF"/>
                    </a:solidFill>
                    <a:latin typeface="Arial"/>
                    <a:ea typeface="ＭＳ Ｐゴシック" pitchFamily="34" charset="-128"/>
                    <a:cs typeface="Arial"/>
                  </a:rPr>
                  <a:t>Exitus</a:t>
                </a:r>
                <a:endParaRPr lang="es-ES_tradnl" sz="1200" b="1" dirty="0">
                  <a:solidFill>
                    <a:srgbClr val="FFFFFF"/>
                  </a:solidFill>
                  <a:latin typeface="Arial"/>
                  <a:ea typeface="ＭＳ Ｐゴシック" pitchFamily="34" charset="-128"/>
                  <a:cs typeface="Arial"/>
                </a:endParaRPr>
              </a:p>
            </p:txBody>
          </p:sp>
          <p:cxnSp>
            <p:nvCxnSpPr>
              <p:cNvPr id="1112109" name="8 Conector recto"/>
              <p:cNvCxnSpPr>
                <a:cxnSpLocks noChangeShapeType="1"/>
              </p:cNvCxnSpPr>
              <p:nvPr/>
            </p:nvCxnSpPr>
            <p:spPr bwMode="auto">
              <a:xfrm>
                <a:off x="6831437" y="3819715"/>
                <a:ext cx="0" cy="408950"/>
              </a:xfrm>
              <a:prstGeom prst="line">
                <a:avLst/>
              </a:prstGeom>
              <a:noFill/>
              <a:ln w="9525" algn="ctr">
                <a:solidFill>
                  <a:srgbClr val="000050"/>
                </a:solidFill>
                <a:round/>
                <a:headEnd/>
                <a:tailEnd/>
              </a:ln>
            </p:spPr>
          </p:cxnSp>
          <p:cxnSp>
            <p:nvCxnSpPr>
              <p:cNvPr id="10" name="9 Conector recto"/>
              <p:cNvCxnSpPr/>
              <p:nvPr/>
            </p:nvCxnSpPr>
            <p:spPr>
              <a:xfrm>
                <a:off x="1010827" y="5505589"/>
                <a:ext cx="5975959" cy="5564"/>
              </a:xfrm>
              <a:prstGeom prst="line">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10827" y="3680616"/>
                <a:ext cx="0" cy="1824973"/>
              </a:xfrm>
              <a:prstGeom prst="line">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1228" name="118 CuadroTexto"/>
              <p:cNvSpPr txBox="1">
                <a:spLocks noChangeArrowheads="1"/>
              </p:cNvSpPr>
              <p:nvPr/>
            </p:nvSpPr>
            <p:spPr bwMode="auto">
              <a:xfrm>
                <a:off x="6943073" y="5373445"/>
                <a:ext cx="575316" cy="240641"/>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a:solidFill>
                      <a:srgbClr val="FFFFFF"/>
                    </a:solidFill>
                    <a:latin typeface="Calibri" pitchFamily="34" charset="0"/>
                    <a:ea typeface="ＭＳ Ｐゴシック" pitchFamily="34" charset="-128"/>
                    <a:cs typeface="Arial"/>
                  </a:rPr>
                  <a:t>Años</a:t>
                </a:r>
              </a:p>
            </p:txBody>
          </p:sp>
          <p:sp>
            <p:nvSpPr>
              <p:cNvPr id="221229" name="12 Rectángulo"/>
              <p:cNvSpPr>
                <a:spLocks noChangeArrowheads="1"/>
              </p:cNvSpPr>
              <p:nvPr/>
            </p:nvSpPr>
            <p:spPr bwMode="auto">
              <a:xfrm>
                <a:off x="4547331" y="3979677"/>
                <a:ext cx="2247682" cy="1502265"/>
              </a:xfrm>
              <a:prstGeom prst="rect">
                <a:avLst/>
              </a:prstGeom>
              <a:solidFill>
                <a:srgbClr val="B2B2B2"/>
              </a:solidFill>
              <a:ln w="28575" algn="ctr">
                <a:solidFill>
                  <a:srgbClr val="FF0000"/>
                </a:solidFill>
                <a:miter lim="800000"/>
                <a:headEnd/>
                <a:tailEnd/>
              </a:ln>
            </p:spPr>
            <p:txBody>
              <a:bodyPr anchor="ctr"/>
              <a:lstStyle/>
              <a:p>
                <a:pPr algn="ctr" fontAlgn="base">
                  <a:spcBef>
                    <a:spcPct val="0"/>
                  </a:spcBef>
                  <a:spcAft>
                    <a:spcPct val="0"/>
                  </a:spcAft>
                  <a:defRPr/>
                </a:pPr>
                <a:endParaRPr lang="en-US">
                  <a:solidFill>
                    <a:srgbClr val="FFFFFF"/>
                  </a:solidFill>
                  <a:latin typeface="Calibri" pitchFamily="34" charset="0"/>
                  <a:ea typeface="ＭＳ Ｐゴシック" pitchFamily="34" charset="-128"/>
                  <a:cs typeface="Arial"/>
                </a:endParaRPr>
              </a:p>
            </p:txBody>
          </p:sp>
          <p:cxnSp>
            <p:nvCxnSpPr>
              <p:cNvPr id="14" name="13 Conector recto"/>
              <p:cNvCxnSpPr/>
              <p:nvPr/>
            </p:nvCxnSpPr>
            <p:spPr>
              <a:xfrm>
                <a:off x="5418766" y="5444386"/>
                <a:ext cx="0" cy="144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1231" name="35 CuadroTexto"/>
              <p:cNvSpPr txBox="1">
                <a:spLocks noChangeArrowheads="1"/>
              </p:cNvSpPr>
              <p:nvPr/>
            </p:nvSpPr>
            <p:spPr bwMode="auto">
              <a:xfrm>
                <a:off x="5132518" y="5558447"/>
                <a:ext cx="573906" cy="215602"/>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000">
                    <a:solidFill>
                      <a:srgbClr val="FFFFFF"/>
                    </a:solidFill>
                    <a:latin typeface="Calibri" pitchFamily="34" charset="0"/>
                    <a:ea typeface="ＭＳ Ｐゴシック" pitchFamily="34" charset="-128"/>
                    <a:cs typeface="Arial"/>
                  </a:rPr>
                  <a:t>10</a:t>
                </a:r>
              </a:p>
            </p:txBody>
          </p:sp>
          <p:sp>
            <p:nvSpPr>
              <p:cNvPr id="221232" name="37 CuadroTexto"/>
              <p:cNvSpPr txBox="1">
                <a:spLocks noChangeArrowheads="1"/>
              </p:cNvSpPr>
              <p:nvPr/>
            </p:nvSpPr>
            <p:spPr bwMode="auto">
              <a:xfrm>
                <a:off x="6603241" y="5558447"/>
                <a:ext cx="575316" cy="229512"/>
              </a:xfrm>
              <a:prstGeom prst="rect">
                <a:avLst/>
              </a:prstGeom>
              <a:noFill/>
              <a:ln w="9525">
                <a:noFill/>
                <a:miter lim="800000"/>
                <a:headEnd/>
                <a:tailEnd/>
              </a:ln>
            </p:spPr>
            <p:txBody>
              <a:bodyPr>
                <a:spAutoFit/>
              </a:bodyPr>
              <a:lstStyle/>
              <a:p>
                <a:pPr algn="ctr" fontAlgn="base">
                  <a:spcBef>
                    <a:spcPct val="0"/>
                  </a:spcBef>
                  <a:spcAft>
                    <a:spcPct val="0"/>
                  </a:spcAft>
                  <a:defRPr/>
                </a:pPr>
                <a:r>
                  <a:rPr lang="es-ES_tradnl" sz="1100">
                    <a:solidFill>
                      <a:srgbClr val="FFFFFF"/>
                    </a:solidFill>
                    <a:latin typeface="Calibri" pitchFamily="34" charset="0"/>
                    <a:ea typeface="ＭＳ Ｐゴシック" pitchFamily="34" charset="-128"/>
                    <a:cs typeface="Arial"/>
                  </a:rPr>
                  <a:t>11,5</a:t>
                </a:r>
              </a:p>
            </p:txBody>
          </p:sp>
          <p:cxnSp>
            <p:nvCxnSpPr>
              <p:cNvPr id="17" name="16 Conector recto"/>
              <p:cNvCxnSpPr/>
              <p:nvPr/>
            </p:nvCxnSpPr>
            <p:spPr>
              <a:xfrm>
                <a:off x="6889490" y="5445776"/>
                <a:ext cx="0" cy="143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36 Conector recto"/>
            <p:cNvCxnSpPr/>
            <p:nvPr/>
          </p:nvCxnSpPr>
          <p:spPr bwMode="auto">
            <a:xfrm>
              <a:off x="1691840" y="3906255"/>
              <a:ext cx="0" cy="9106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1212" name="29 CuadroTexto"/>
            <p:cNvSpPr txBox="1">
              <a:spLocks noChangeArrowheads="1"/>
            </p:cNvSpPr>
            <p:nvPr/>
          </p:nvSpPr>
          <p:spPr bwMode="auto">
            <a:xfrm>
              <a:off x="1206061" y="3340944"/>
              <a:ext cx="1541476" cy="494862"/>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i="1">
                  <a:solidFill>
                    <a:srgbClr val="FFFFFF"/>
                  </a:solidFill>
                  <a:latin typeface="Arial"/>
                  <a:ea typeface="ＭＳ Ｐゴシック" pitchFamily="34" charset="-128"/>
                  <a:cs typeface="Arial"/>
                </a:rPr>
                <a:t>Terapia deprivación andrógenos</a:t>
              </a:r>
            </a:p>
          </p:txBody>
        </p:sp>
        <p:sp>
          <p:nvSpPr>
            <p:cNvPr id="24" name="Freeform 60"/>
            <p:cNvSpPr/>
            <p:nvPr/>
          </p:nvSpPr>
          <p:spPr>
            <a:xfrm>
              <a:off x="971109" y="4437201"/>
              <a:ext cx="6538968" cy="1646105"/>
            </a:xfrm>
            <a:custGeom>
              <a:avLst/>
              <a:gdLst>
                <a:gd name="connsiteX0" fmla="*/ 0 w 6537960"/>
                <a:gd name="connsiteY0" fmla="*/ 1508760 h 1645920"/>
                <a:gd name="connsiteX1" fmla="*/ 274320 w 6537960"/>
                <a:gd name="connsiteY1" fmla="*/ 1170432 h 1645920"/>
                <a:gd name="connsiteX2" fmla="*/ 475488 w 6537960"/>
                <a:gd name="connsiteY2" fmla="*/ 1517904 h 1645920"/>
                <a:gd name="connsiteX3" fmla="*/ 740664 w 6537960"/>
                <a:gd name="connsiteY3" fmla="*/ 402336 h 1645920"/>
                <a:gd name="connsiteX4" fmla="*/ 1517904 w 6537960"/>
                <a:gd name="connsiteY4" fmla="*/ 1490472 h 1645920"/>
                <a:gd name="connsiteX5" fmla="*/ 3813048 w 6537960"/>
                <a:gd name="connsiteY5" fmla="*/ 713232 h 1645920"/>
                <a:gd name="connsiteX6" fmla="*/ 4818888 w 6537960"/>
                <a:gd name="connsiteY6" fmla="*/ 292608 h 1645920"/>
                <a:gd name="connsiteX7" fmla="*/ 5495544 w 6537960"/>
                <a:gd name="connsiteY7" fmla="*/ 941832 h 1645920"/>
                <a:gd name="connsiteX8" fmla="*/ 6537960 w 6537960"/>
                <a:gd name="connsiteY8" fmla="*/ 0 h 1645920"/>
                <a:gd name="connsiteX9" fmla="*/ 6537960 w 6537960"/>
                <a:gd name="connsiteY9"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7960" h="1645920">
                  <a:moveTo>
                    <a:pt x="0" y="1508760"/>
                  </a:moveTo>
                  <a:cubicBezTo>
                    <a:pt x="97536" y="1338834"/>
                    <a:pt x="195072" y="1168908"/>
                    <a:pt x="274320" y="1170432"/>
                  </a:cubicBezTo>
                  <a:cubicBezTo>
                    <a:pt x="353568" y="1171956"/>
                    <a:pt x="397764" y="1645920"/>
                    <a:pt x="475488" y="1517904"/>
                  </a:cubicBezTo>
                  <a:cubicBezTo>
                    <a:pt x="553212" y="1389888"/>
                    <a:pt x="566928" y="406908"/>
                    <a:pt x="740664" y="402336"/>
                  </a:cubicBezTo>
                  <a:cubicBezTo>
                    <a:pt x="914400" y="397764"/>
                    <a:pt x="1005840" y="1438656"/>
                    <a:pt x="1517904" y="1490472"/>
                  </a:cubicBezTo>
                  <a:cubicBezTo>
                    <a:pt x="2029968" y="1542288"/>
                    <a:pt x="3262884" y="912876"/>
                    <a:pt x="3813048" y="713232"/>
                  </a:cubicBezTo>
                  <a:cubicBezTo>
                    <a:pt x="4363212" y="513588"/>
                    <a:pt x="4538472" y="254508"/>
                    <a:pt x="4818888" y="292608"/>
                  </a:cubicBezTo>
                  <a:cubicBezTo>
                    <a:pt x="5099304" y="330708"/>
                    <a:pt x="5209032" y="990600"/>
                    <a:pt x="5495544" y="941832"/>
                  </a:cubicBezTo>
                  <a:cubicBezTo>
                    <a:pt x="5782056" y="893064"/>
                    <a:pt x="6537960" y="0"/>
                    <a:pt x="6537960" y="0"/>
                  </a:cubicBezTo>
                  <a:lnTo>
                    <a:pt x="6537960" y="0"/>
                  </a:ln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s-ES_tradnl" dirty="0">
                <a:solidFill>
                  <a:srgbClr val="000000"/>
                </a:solidFill>
                <a:latin typeface="Arial"/>
                <a:cs typeface="Arial"/>
              </a:endParaRPr>
            </a:p>
          </p:txBody>
        </p:sp>
        <p:cxnSp>
          <p:nvCxnSpPr>
            <p:cNvPr id="1112099" name="Straight Connector 62"/>
            <p:cNvCxnSpPr>
              <a:cxnSpLocks noChangeShapeType="1"/>
              <a:stCxn id="24" idx="6"/>
            </p:cNvCxnSpPr>
            <p:nvPr/>
          </p:nvCxnSpPr>
          <p:spPr bwMode="auto">
            <a:xfrm flipH="1" flipV="1">
              <a:off x="5789009" y="3962958"/>
              <a:ext cx="1588" cy="766349"/>
            </a:xfrm>
            <a:prstGeom prst="line">
              <a:avLst/>
            </a:prstGeom>
            <a:noFill/>
            <a:ln w="38100" algn="ctr">
              <a:solidFill>
                <a:srgbClr val="FF0000"/>
              </a:solidFill>
              <a:round/>
              <a:headEnd/>
              <a:tailEnd/>
            </a:ln>
          </p:spPr>
        </p:cxnSp>
        <p:sp>
          <p:nvSpPr>
            <p:cNvPr id="221216" name="29 CuadroTexto"/>
            <p:cNvSpPr txBox="1">
              <a:spLocks noChangeArrowheads="1"/>
            </p:cNvSpPr>
            <p:nvPr/>
          </p:nvSpPr>
          <p:spPr bwMode="auto">
            <a:xfrm>
              <a:off x="899671" y="4170869"/>
              <a:ext cx="1008071" cy="494862"/>
            </a:xfrm>
            <a:prstGeom prst="rect">
              <a:avLst/>
            </a:prstGeom>
            <a:noFill/>
            <a:ln w="9525">
              <a:noFill/>
              <a:miter lim="800000"/>
              <a:headEnd/>
              <a:tailEnd/>
            </a:ln>
          </p:spPr>
          <p:txBody>
            <a:bodyPr>
              <a:spAutoFit/>
            </a:bodyPr>
            <a:lstStyle/>
            <a:p>
              <a:pPr fontAlgn="base">
                <a:spcBef>
                  <a:spcPct val="0"/>
                </a:spcBef>
                <a:spcAft>
                  <a:spcPct val="0"/>
                </a:spcAft>
                <a:defRPr/>
              </a:pPr>
              <a:r>
                <a:rPr lang="es-ES_tradnl" sz="1200" i="1" dirty="0">
                  <a:solidFill>
                    <a:srgbClr val="FFFFFF"/>
                  </a:solidFill>
                  <a:latin typeface="Arial"/>
                  <a:ea typeface="ＭＳ Ｐゴシック" pitchFamily="34" charset="-128"/>
                  <a:cs typeface="Arial"/>
                </a:rPr>
                <a:t>Tratamiento local</a:t>
              </a:r>
            </a:p>
          </p:txBody>
        </p:sp>
        <p:cxnSp>
          <p:nvCxnSpPr>
            <p:cNvPr id="28" name="36 Conector recto"/>
            <p:cNvCxnSpPr/>
            <p:nvPr/>
          </p:nvCxnSpPr>
          <p:spPr bwMode="auto">
            <a:xfrm>
              <a:off x="1258449" y="4677759"/>
              <a:ext cx="0" cy="91240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Rechthoek 51"/>
            <p:cNvSpPr/>
            <p:nvPr/>
          </p:nvSpPr>
          <p:spPr bwMode="auto">
            <a:xfrm>
              <a:off x="4931956" y="6774052"/>
              <a:ext cx="2520971" cy="261177"/>
            </a:xfrm>
            <a:prstGeom prst="rect">
              <a:avLst/>
            </a:prstGeom>
            <a:solidFill>
              <a:schemeClr val="bg2">
                <a:lumMod val="75000"/>
              </a:schemeClr>
            </a:solidFill>
            <a:ln w="3175" cap="flat" cmpd="sng" algn="ctr">
              <a:solidFill>
                <a:srgbClr val="65B034">
                  <a:lumMod val="75000"/>
                </a:srgbClr>
              </a:solidFill>
              <a:prstDash val="solid"/>
            </a:ln>
            <a:effectLst/>
          </p:spPr>
          <p:txBody>
            <a:bodyPr lIns="0" tIns="0" rIns="0" bIns="0" anchor="ctr"/>
            <a:lstStyle/>
            <a:p>
              <a:pPr algn="ctr" fontAlgn="base">
                <a:spcBef>
                  <a:spcPct val="0"/>
                </a:spcBef>
                <a:spcAft>
                  <a:spcPct val="0"/>
                </a:spcAft>
                <a:defRPr/>
              </a:pPr>
              <a:r>
                <a:rPr lang="es-ES_tradnl" sz="1200" b="1">
                  <a:solidFill>
                    <a:srgbClr val="FFFFFF"/>
                  </a:solidFill>
                  <a:latin typeface="Calibri" pitchFamily="34" charset="0"/>
                  <a:ea typeface="ＭＳ Ｐゴシック" pitchFamily="34" charset="-128"/>
                  <a:cs typeface="Arial"/>
                </a:rPr>
                <a:t>Resistente a la castración</a:t>
              </a:r>
            </a:p>
          </p:txBody>
        </p:sp>
        <p:sp>
          <p:nvSpPr>
            <p:cNvPr id="221219" name="Rechthoek 48"/>
            <p:cNvSpPr>
              <a:spLocks noChangeArrowheads="1"/>
            </p:cNvSpPr>
            <p:nvPr/>
          </p:nvSpPr>
          <p:spPr bwMode="auto">
            <a:xfrm>
              <a:off x="899671" y="6774052"/>
              <a:ext cx="4021171" cy="261177"/>
            </a:xfrm>
            <a:prstGeom prst="rect">
              <a:avLst/>
            </a:prstGeom>
            <a:solidFill>
              <a:srgbClr val="FFFFFF"/>
            </a:solidFill>
            <a:ln w="3175" algn="ctr">
              <a:solidFill>
                <a:srgbClr val="4C8427"/>
              </a:solidFill>
              <a:miter lim="800000"/>
              <a:headEnd/>
              <a:tailEnd/>
            </a:ln>
          </p:spPr>
          <p:txBody>
            <a:bodyPr lIns="0" tIns="0" rIns="0" bIns="0" anchor="ctr"/>
            <a:lstStyle/>
            <a:p>
              <a:pPr algn="ctr" fontAlgn="base">
                <a:spcBef>
                  <a:spcPct val="0"/>
                </a:spcBef>
                <a:spcAft>
                  <a:spcPct val="0"/>
                </a:spcAft>
                <a:defRPr/>
              </a:pPr>
              <a:r>
                <a:rPr lang="es-ES_tradnl" sz="1400" b="1">
                  <a:solidFill>
                    <a:srgbClr val="FF0000"/>
                  </a:solidFill>
                  <a:latin typeface="Calibri" pitchFamily="34" charset="0"/>
                  <a:ea typeface="ＭＳ Ｐゴシック" pitchFamily="34" charset="-128"/>
                  <a:cs typeface="Arial"/>
                </a:rPr>
                <a:t>Sensible a la castración</a:t>
              </a:r>
            </a:p>
          </p:txBody>
        </p:sp>
        <p:cxnSp>
          <p:nvCxnSpPr>
            <p:cNvPr id="1112104" name="Straight Connector 62"/>
            <p:cNvCxnSpPr>
              <a:cxnSpLocks noChangeShapeType="1"/>
            </p:cNvCxnSpPr>
            <p:nvPr/>
          </p:nvCxnSpPr>
          <p:spPr bwMode="auto">
            <a:xfrm flipH="1" flipV="1">
              <a:off x="7236765" y="3645078"/>
              <a:ext cx="1588" cy="1053300"/>
            </a:xfrm>
            <a:prstGeom prst="line">
              <a:avLst/>
            </a:prstGeom>
            <a:noFill/>
            <a:ln w="9525" algn="ctr">
              <a:solidFill>
                <a:schemeClr val="bg1"/>
              </a:solidFill>
              <a:round/>
              <a:headEnd/>
              <a:tailEnd/>
            </a:ln>
          </p:spPr>
        </p:cxnSp>
        <p:sp>
          <p:nvSpPr>
            <p:cNvPr id="221221" name="34 CuadroTexto"/>
            <p:cNvSpPr txBox="1">
              <a:spLocks noChangeArrowheads="1"/>
            </p:cNvSpPr>
            <p:nvPr/>
          </p:nvSpPr>
          <p:spPr bwMode="auto">
            <a:xfrm>
              <a:off x="6697271" y="3224101"/>
              <a:ext cx="1498613" cy="297261"/>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200">
                  <a:solidFill>
                    <a:srgbClr val="FFFFFF"/>
                  </a:solidFill>
                  <a:latin typeface="Arial"/>
                  <a:ea typeface="ＭＳ Ｐゴシック" pitchFamily="34" charset="-128"/>
                  <a:cs typeface="Arial"/>
                </a:rPr>
                <a:t>Cuidados paliativos</a:t>
              </a:r>
            </a:p>
          </p:txBody>
        </p:sp>
      </p:grpSp>
      <p:sp>
        <p:nvSpPr>
          <p:cNvPr id="1112068" name="1 Marcador de contenido"/>
          <p:cNvSpPr>
            <a:spLocks noGrp="1"/>
          </p:cNvSpPr>
          <p:nvPr>
            <p:ph idx="4294967295"/>
          </p:nvPr>
        </p:nvSpPr>
        <p:spPr>
          <a:xfrm>
            <a:off x="452438" y="5291138"/>
            <a:ext cx="8439150" cy="1073150"/>
          </a:xfrm>
        </p:spPr>
        <p:txBody>
          <a:bodyPr/>
          <a:lstStyle/>
          <a:p>
            <a:pPr marL="0" indent="0" algn="just" eaLnBrk="1" hangingPunct="1">
              <a:buClr>
                <a:srgbClr val="3F9CD3"/>
              </a:buClr>
              <a:buFontTx/>
              <a:buNone/>
            </a:pPr>
            <a:r>
              <a:rPr lang="es-ES" sz="2000" smtClean="0">
                <a:solidFill>
                  <a:schemeClr val="bg1"/>
                </a:solidFill>
              </a:rPr>
              <a:t>.</a:t>
            </a:r>
          </a:p>
          <a:p>
            <a:pPr marL="0" indent="0" algn="just" eaLnBrk="1" hangingPunct="1">
              <a:buClr>
                <a:srgbClr val="3F9CD3"/>
              </a:buClr>
              <a:buFontTx/>
              <a:buNone/>
            </a:pPr>
            <a:endParaRPr lang="es-ES" sz="2400" smtClean="0">
              <a:solidFill>
                <a:schemeClr val="bg1"/>
              </a:solidFill>
            </a:endParaRPr>
          </a:p>
        </p:txBody>
      </p:sp>
      <p:sp>
        <p:nvSpPr>
          <p:cNvPr id="221189" name="Line 37"/>
          <p:cNvSpPr>
            <a:spLocks noChangeShapeType="1"/>
          </p:cNvSpPr>
          <p:nvPr/>
        </p:nvSpPr>
        <p:spPr bwMode="auto">
          <a:xfrm>
            <a:off x="7019925" y="260350"/>
            <a:ext cx="1871663" cy="0"/>
          </a:xfrm>
          <a:prstGeom prst="line">
            <a:avLst/>
          </a:prstGeom>
          <a:noFill/>
          <a:ln w="38100">
            <a:solidFill>
              <a:schemeClr val="bg1"/>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221190" name="Line 38"/>
          <p:cNvSpPr>
            <a:spLocks noChangeShapeType="1"/>
          </p:cNvSpPr>
          <p:nvPr/>
        </p:nvSpPr>
        <p:spPr bwMode="auto">
          <a:xfrm>
            <a:off x="8867775" y="257175"/>
            <a:ext cx="0" cy="6119813"/>
          </a:xfrm>
          <a:prstGeom prst="line">
            <a:avLst/>
          </a:prstGeom>
          <a:noFill/>
          <a:ln w="38100">
            <a:solidFill>
              <a:schemeClr val="bg1"/>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221191" name="Rectangle 39"/>
          <p:cNvSpPr>
            <a:spLocks noChangeArrowheads="1"/>
          </p:cNvSpPr>
          <p:nvPr/>
        </p:nvSpPr>
        <p:spPr bwMode="auto">
          <a:xfrm>
            <a:off x="395288" y="692150"/>
            <a:ext cx="8229600" cy="719138"/>
          </a:xfrm>
          <a:prstGeom prst="rect">
            <a:avLst/>
          </a:prstGeom>
          <a:solidFill>
            <a:srgbClr val="C8A200"/>
          </a:solidFill>
          <a:ln w="9525">
            <a:noFill/>
            <a:miter lim="800000"/>
            <a:headEnd/>
            <a:tailEnd/>
          </a:ln>
        </p:spPr>
        <p:txBody>
          <a:bodyPr anchor="ctr"/>
          <a:lstStyle/>
          <a:p>
            <a:pPr algn="ctr" fontAlgn="base">
              <a:spcBef>
                <a:spcPct val="0"/>
              </a:spcBef>
              <a:spcAft>
                <a:spcPct val="0"/>
              </a:spcAft>
              <a:defRPr/>
            </a:pPr>
            <a:r>
              <a:rPr lang="es-ES" sz="3200" b="1">
                <a:solidFill>
                  <a:srgbClr val="FFFFFF"/>
                </a:solidFill>
                <a:latin typeface="Arial"/>
                <a:ea typeface="ＭＳ Ｐゴシック" pitchFamily="34" charset="-128"/>
                <a:cs typeface="Arial"/>
              </a:rPr>
              <a:t>Historia Natural del Cáncer de Próstata</a:t>
            </a:r>
          </a:p>
        </p:txBody>
      </p:sp>
      <p:sp>
        <p:nvSpPr>
          <p:cNvPr id="3" name="2 Flecha abajo"/>
          <p:cNvSpPr/>
          <p:nvPr/>
        </p:nvSpPr>
        <p:spPr>
          <a:xfrm>
            <a:off x="5732463" y="3270250"/>
            <a:ext cx="192087" cy="2246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4" name="3 Flecha abajo"/>
          <p:cNvSpPr/>
          <p:nvPr/>
        </p:nvSpPr>
        <p:spPr>
          <a:xfrm>
            <a:off x="6054725" y="3433763"/>
            <a:ext cx="180975" cy="2227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194" name="5 CuadroTexto"/>
          <p:cNvSpPr txBox="1">
            <a:spLocks noChangeArrowheads="1"/>
          </p:cNvSpPr>
          <p:nvPr/>
        </p:nvSpPr>
        <p:spPr bwMode="auto">
          <a:xfrm>
            <a:off x="5456238" y="5730875"/>
            <a:ext cx="2554287" cy="1077913"/>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600">
                <a:solidFill>
                  <a:srgbClr val="FFFF00"/>
                </a:solidFill>
                <a:latin typeface="Arial"/>
                <a:ea typeface="ＭＳ Ｐゴシック" pitchFamily="34" charset="-128"/>
                <a:cs typeface="Arial"/>
              </a:rPr>
              <a:t>Abiraterona  </a:t>
            </a:r>
            <a:r>
              <a:rPr lang="es-ES" sz="1600">
                <a:solidFill>
                  <a:srgbClr val="00B050"/>
                </a:solidFill>
                <a:latin typeface="Arial"/>
                <a:ea typeface="ＭＳ Ｐゴシック" pitchFamily="34" charset="-128"/>
                <a:cs typeface="Arial"/>
              </a:rPr>
              <a:t>Cabozantinib</a:t>
            </a:r>
          </a:p>
          <a:p>
            <a:pPr fontAlgn="base">
              <a:spcBef>
                <a:spcPct val="0"/>
              </a:spcBef>
              <a:spcAft>
                <a:spcPct val="0"/>
              </a:spcAft>
              <a:defRPr/>
            </a:pPr>
            <a:r>
              <a:rPr lang="es-ES" sz="1600">
                <a:solidFill>
                  <a:srgbClr val="FFFF00"/>
                </a:solidFill>
                <a:latin typeface="Arial"/>
                <a:ea typeface="ＭＳ Ｐゴシック" pitchFamily="34" charset="-128"/>
                <a:cs typeface="Arial"/>
              </a:rPr>
              <a:t>Cabazitaxel  </a:t>
            </a:r>
            <a:r>
              <a:rPr lang="es-ES" sz="1600">
                <a:solidFill>
                  <a:srgbClr val="00B050"/>
                </a:solidFill>
                <a:latin typeface="Arial"/>
                <a:ea typeface="ＭＳ Ｐゴシック" pitchFamily="34" charset="-128"/>
                <a:cs typeface="Arial"/>
              </a:rPr>
              <a:t>Ipilimumab</a:t>
            </a:r>
          </a:p>
          <a:p>
            <a:pPr fontAlgn="base">
              <a:spcBef>
                <a:spcPct val="0"/>
              </a:spcBef>
              <a:spcAft>
                <a:spcPct val="0"/>
              </a:spcAft>
              <a:defRPr/>
            </a:pPr>
            <a:r>
              <a:rPr lang="es-ES" sz="1600">
                <a:solidFill>
                  <a:srgbClr val="FFFF00"/>
                </a:solidFill>
                <a:latin typeface="Arial"/>
                <a:ea typeface="ＭＳ Ｐゴシック" pitchFamily="34" charset="-128"/>
                <a:cs typeface="Arial"/>
              </a:rPr>
              <a:t>Enzalutamida </a:t>
            </a:r>
            <a:r>
              <a:rPr lang="es-ES" sz="1600">
                <a:solidFill>
                  <a:srgbClr val="00B050"/>
                </a:solidFill>
                <a:latin typeface="Arial"/>
                <a:ea typeface="ＭＳ Ｐゴシック" pitchFamily="34" charset="-128"/>
                <a:cs typeface="Arial"/>
              </a:rPr>
              <a:t>TOK-001</a:t>
            </a:r>
          </a:p>
          <a:p>
            <a:pPr fontAlgn="base">
              <a:spcBef>
                <a:spcPct val="0"/>
              </a:spcBef>
              <a:spcAft>
                <a:spcPct val="0"/>
              </a:spcAft>
              <a:defRPr/>
            </a:pPr>
            <a:r>
              <a:rPr lang="es-ES" sz="1600">
                <a:solidFill>
                  <a:srgbClr val="FFFF00"/>
                </a:solidFill>
                <a:latin typeface="Arial"/>
                <a:ea typeface="ＭＳ Ｐゴシック" pitchFamily="34" charset="-128"/>
                <a:cs typeface="Arial"/>
              </a:rPr>
              <a:t>Radium-233</a:t>
            </a:r>
          </a:p>
        </p:txBody>
      </p:sp>
      <p:sp>
        <p:nvSpPr>
          <p:cNvPr id="7" name="6 Flecha abajo"/>
          <p:cNvSpPr/>
          <p:nvPr/>
        </p:nvSpPr>
        <p:spPr>
          <a:xfrm>
            <a:off x="6361113" y="3463925"/>
            <a:ext cx="165100" cy="2052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8" name="7 Flecha abajo"/>
          <p:cNvSpPr/>
          <p:nvPr/>
        </p:nvSpPr>
        <p:spPr>
          <a:xfrm>
            <a:off x="6694488" y="3322638"/>
            <a:ext cx="109537" cy="2193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9" name="8 Flecha abajo"/>
          <p:cNvSpPr/>
          <p:nvPr/>
        </p:nvSpPr>
        <p:spPr>
          <a:xfrm>
            <a:off x="4760913" y="3270250"/>
            <a:ext cx="171450" cy="217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198" name="11 CuadroTexto"/>
          <p:cNvSpPr txBox="1">
            <a:spLocks noChangeArrowheads="1"/>
          </p:cNvSpPr>
          <p:nvPr/>
        </p:nvSpPr>
        <p:spPr bwMode="auto">
          <a:xfrm>
            <a:off x="3959225" y="5445125"/>
            <a:ext cx="1603375" cy="1323975"/>
          </a:xfrm>
          <a:prstGeom prst="rect">
            <a:avLst/>
          </a:prstGeom>
          <a:noFill/>
          <a:ln w="9525">
            <a:noFill/>
            <a:miter lim="800000"/>
            <a:headEnd/>
            <a:tailEnd/>
          </a:ln>
        </p:spPr>
        <p:txBody>
          <a:bodyPr>
            <a:spAutoFit/>
          </a:bodyPr>
          <a:lstStyle/>
          <a:p>
            <a:pPr fontAlgn="base">
              <a:spcBef>
                <a:spcPct val="0"/>
              </a:spcBef>
              <a:spcAft>
                <a:spcPct val="0"/>
              </a:spcAft>
              <a:defRPr/>
            </a:pPr>
            <a:r>
              <a:rPr lang="es-ES" sz="1600" dirty="0" err="1">
                <a:solidFill>
                  <a:srgbClr val="FFFF00"/>
                </a:solidFill>
                <a:latin typeface="Arial"/>
                <a:ea typeface="ＭＳ Ｐゴシック" pitchFamily="34" charset="-128"/>
                <a:cs typeface="Arial"/>
              </a:rPr>
              <a:t>Abiraterona</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Sipuleucel</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00B050"/>
                </a:solidFill>
                <a:latin typeface="Arial"/>
                <a:ea typeface="ＭＳ Ｐゴシック" pitchFamily="34" charset="-128"/>
                <a:cs typeface="Arial"/>
              </a:rPr>
              <a:t>Ipilimumab</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err="1">
                <a:solidFill>
                  <a:srgbClr val="FFFF00"/>
                </a:solidFill>
                <a:latin typeface="Arial"/>
                <a:ea typeface="ＭＳ Ｐゴシック" pitchFamily="34" charset="-128"/>
                <a:cs typeface="Arial"/>
              </a:rPr>
              <a:t>Enzalutamida</a:t>
            </a:r>
            <a:endParaRPr lang="es-ES" sz="1600" dirty="0">
              <a:solidFill>
                <a:srgbClr val="FFFF00"/>
              </a:solidFill>
              <a:latin typeface="Arial"/>
              <a:ea typeface="ＭＳ Ｐゴシック" pitchFamily="34" charset="-128"/>
              <a:cs typeface="Arial"/>
            </a:endParaRPr>
          </a:p>
          <a:p>
            <a:pPr fontAlgn="base">
              <a:spcBef>
                <a:spcPct val="0"/>
              </a:spcBef>
              <a:spcAft>
                <a:spcPct val="0"/>
              </a:spcAft>
              <a:defRPr/>
            </a:pPr>
            <a:r>
              <a:rPr lang="es-ES" sz="1600" dirty="0" err="1">
                <a:solidFill>
                  <a:srgbClr val="00B050"/>
                </a:solidFill>
                <a:latin typeface="Arial"/>
                <a:ea typeface="ＭＳ Ｐゴシック" pitchFamily="34" charset="-128"/>
                <a:cs typeface="Arial"/>
              </a:rPr>
              <a:t>Prostvac</a:t>
            </a:r>
            <a:endParaRPr lang="es-ES" sz="1600" dirty="0">
              <a:solidFill>
                <a:srgbClr val="00B050"/>
              </a:solidFill>
              <a:latin typeface="Arial"/>
              <a:ea typeface="ＭＳ Ｐゴシック" pitchFamily="34" charset="-128"/>
              <a:cs typeface="Arial"/>
            </a:endParaRPr>
          </a:p>
        </p:txBody>
      </p:sp>
      <p:sp>
        <p:nvSpPr>
          <p:cNvPr id="15" name="14 Flecha abajo"/>
          <p:cNvSpPr/>
          <p:nvPr/>
        </p:nvSpPr>
        <p:spPr>
          <a:xfrm>
            <a:off x="4905375" y="3341688"/>
            <a:ext cx="153988" cy="1874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21200" name="4 CuadroTexto"/>
          <p:cNvSpPr txBox="1">
            <a:spLocks noChangeArrowheads="1"/>
          </p:cNvSpPr>
          <p:nvPr/>
        </p:nvSpPr>
        <p:spPr bwMode="auto">
          <a:xfrm>
            <a:off x="2536825" y="5521325"/>
            <a:ext cx="1333500" cy="830263"/>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600" dirty="0" smtClean="0">
                <a:solidFill>
                  <a:srgbClr val="00B050"/>
                </a:solidFill>
                <a:latin typeface="Arial"/>
                <a:ea typeface="ＭＳ Ｐゴシック" pitchFamily="34" charset="-128"/>
                <a:cs typeface="Arial"/>
              </a:rPr>
              <a:t>TOK-001</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err="1">
                <a:solidFill>
                  <a:srgbClr val="00B050"/>
                </a:solidFill>
                <a:latin typeface="Arial"/>
                <a:ea typeface="ＭＳ Ｐゴシック" pitchFamily="34" charset="-128"/>
                <a:cs typeface="Arial"/>
              </a:rPr>
              <a:t>Tasquinimod</a:t>
            </a:r>
            <a:endParaRPr lang="es-ES" sz="1600" dirty="0">
              <a:solidFill>
                <a:srgbClr val="00B050"/>
              </a:solidFill>
              <a:latin typeface="Arial"/>
              <a:ea typeface="ＭＳ Ｐゴシック" pitchFamily="34" charset="-128"/>
              <a:cs typeface="Arial"/>
            </a:endParaRPr>
          </a:p>
          <a:p>
            <a:pPr fontAlgn="base">
              <a:spcBef>
                <a:spcPct val="0"/>
              </a:spcBef>
              <a:spcAft>
                <a:spcPct val="0"/>
              </a:spcAft>
              <a:defRPr/>
            </a:pPr>
            <a:r>
              <a:rPr lang="es-ES" sz="1600" dirty="0">
                <a:solidFill>
                  <a:srgbClr val="00B050"/>
                </a:solidFill>
                <a:latin typeface="Arial"/>
                <a:ea typeface="ＭＳ Ｐゴシック" pitchFamily="34" charset="-128"/>
                <a:cs typeface="Arial"/>
              </a:rPr>
              <a:t>ARN-509</a:t>
            </a:r>
          </a:p>
        </p:txBody>
      </p:sp>
      <p:sp>
        <p:nvSpPr>
          <p:cNvPr id="13" name="12 Flecha abajo"/>
          <p:cNvSpPr/>
          <p:nvPr/>
        </p:nvSpPr>
        <p:spPr>
          <a:xfrm>
            <a:off x="7067550" y="2919413"/>
            <a:ext cx="46038" cy="2597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16" name="15 Flecha abajo"/>
          <p:cNvSpPr/>
          <p:nvPr/>
        </p:nvSpPr>
        <p:spPr>
          <a:xfrm>
            <a:off x="7275513" y="2889250"/>
            <a:ext cx="46037" cy="2627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19" name="18 Flecha abajo"/>
          <p:cNvSpPr/>
          <p:nvPr/>
        </p:nvSpPr>
        <p:spPr>
          <a:xfrm>
            <a:off x="7386638" y="2697163"/>
            <a:ext cx="61912" cy="2819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0" name="19 Flecha abajo"/>
          <p:cNvSpPr/>
          <p:nvPr/>
        </p:nvSpPr>
        <p:spPr>
          <a:xfrm>
            <a:off x="5064125" y="3435350"/>
            <a:ext cx="46038" cy="184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1" name="20 Flecha abajo"/>
          <p:cNvSpPr/>
          <p:nvPr/>
        </p:nvSpPr>
        <p:spPr>
          <a:xfrm>
            <a:off x="5183188" y="3486150"/>
            <a:ext cx="46037" cy="1735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3" name="22 Flecha abajo"/>
          <p:cNvSpPr/>
          <p:nvPr/>
        </p:nvSpPr>
        <p:spPr>
          <a:xfrm>
            <a:off x="5240338" y="3446463"/>
            <a:ext cx="47625" cy="1735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5" name="24 Flecha abajo"/>
          <p:cNvSpPr/>
          <p:nvPr/>
        </p:nvSpPr>
        <p:spPr>
          <a:xfrm>
            <a:off x="5287963" y="3463925"/>
            <a:ext cx="71437" cy="170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26" name="25 Flecha abajo"/>
          <p:cNvSpPr/>
          <p:nvPr/>
        </p:nvSpPr>
        <p:spPr>
          <a:xfrm>
            <a:off x="5121275" y="3671888"/>
            <a:ext cx="44450" cy="1441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54" name="53 Flecha derecha"/>
          <p:cNvSpPr/>
          <p:nvPr/>
        </p:nvSpPr>
        <p:spPr>
          <a:xfrm>
            <a:off x="7308850" y="2492375"/>
            <a:ext cx="935038" cy="2159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cxnSp>
        <p:nvCxnSpPr>
          <p:cNvPr id="56" name="55 Conector recto"/>
          <p:cNvCxnSpPr/>
          <p:nvPr/>
        </p:nvCxnSpPr>
        <p:spPr>
          <a:xfrm flipV="1">
            <a:off x="8316913" y="2205038"/>
            <a:ext cx="287337"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V="1">
            <a:off x="8388350" y="2420938"/>
            <a:ext cx="287338" cy="144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a:off x="8316913" y="2708275"/>
            <a:ext cx="2873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8243888" y="2852738"/>
            <a:ext cx="360362" cy="21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58347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Marcador de contenido 4"/>
          <p:cNvSpPr>
            <a:spLocks noGrp="1"/>
          </p:cNvSpPr>
          <p:nvPr>
            <p:ph sz="half" idx="4294967295"/>
          </p:nvPr>
        </p:nvSpPr>
        <p:spPr>
          <a:xfrm>
            <a:off x="755650" y="2255838"/>
            <a:ext cx="4038600" cy="3821112"/>
          </a:xfrm>
        </p:spPr>
        <p:txBody>
          <a:bodyPr/>
          <a:lstStyle/>
          <a:p>
            <a:pPr marL="0" indent="0">
              <a:buFont typeface="Arial" charset="0"/>
              <a:buNone/>
            </a:pPr>
            <a:r>
              <a:rPr lang="ca-ES" sz="2800" i="1">
                <a:latin typeface="Arial" charset="0"/>
                <a:ea typeface="ＭＳ Ｐゴシック" charset="0"/>
              </a:rPr>
              <a:t>Si no fuera por la variabilidad que existe entre las personas, la medicina sería una ciencia, no un arte.</a:t>
            </a:r>
            <a:endParaRPr lang="ca-ES" sz="2800">
              <a:latin typeface="Arial" charset="0"/>
              <a:ea typeface="ＭＳ Ｐゴシック" charset="0"/>
            </a:endParaRPr>
          </a:p>
          <a:p>
            <a:pPr marL="0" indent="0" algn="r">
              <a:buFont typeface="Arial" charset="0"/>
              <a:buNone/>
            </a:pPr>
            <a:endParaRPr lang="ca-ES" sz="2800" b="1">
              <a:latin typeface="Arial" charset="0"/>
              <a:ea typeface="ＭＳ Ｐゴシック" charset="0"/>
            </a:endParaRPr>
          </a:p>
          <a:p>
            <a:pPr marL="0" indent="0" algn="r">
              <a:buFont typeface="Arial" charset="0"/>
              <a:buNone/>
            </a:pPr>
            <a:r>
              <a:rPr lang="ca-ES" sz="2800" b="1">
                <a:latin typeface="Arial" charset="0"/>
                <a:ea typeface="ＭＳ Ｐゴシック" charset="0"/>
              </a:rPr>
              <a:t>Sir William Osler</a:t>
            </a:r>
          </a:p>
          <a:p>
            <a:pPr marL="0" indent="0" algn="r">
              <a:buFont typeface="Arial" charset="0"/>
              <a:buNone/>
            </a:pPr>
            <a:r>
              <a:rPr lang="ca-ES" sz="2800" b="1">
                <a:latin typeface="Arial" charset="0"/>
                <a:ea typeface="ＭＳ Ｐゴシック" charset="0"/>
              </a:rPr>
              <a:t>(1849-1919)</a:t>
            </a:r>
          </a:p>
        </p:txBody>
      </p:sp>
      <p:pic>
        <p:nvPicPr>
          <p:cNvPr id="84994" name="Imagen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2060575"/>
            <a:ext cx="3019425"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395288" y="1916113"/>
            <a:ext cx="8424862" cy="217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ca-ES">
              <a:solidFill>
                <a:srgbClr val="FFFFFF"/>
              </a:solidFill>
              <a:latin typeface="Times New Roman"/>
            </a:endParaRPr>
          </a:p>
        </p:txBody>
      </p:sp>
    </p:spTree>
    <p:extLst>
      <p:ext uri="{BB962C8B-B14F-4D97-AF65-F5344CB8AC3E}">
        <p14:creationId xmlns:p14="http://schemas.microsoft.com/office/powerpoint/2010/main" val="1976469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
          <p:cNvPicPr>
            <a:picLocks noChangeAspect="1" noChangeArrowheads="1"/>
          </p:cNvPicPr>
          <p:nvPr/>
        </p:nvPicPr>
        <p:blipFill>
          <a:blip r:embed="rId3" cstate="print"/>
          <a:srcRect/>
          <a:stretch>
            <a:fillRect/>
          </a:stretch>
        </p:blipFill>
        <p:spPr bwMode="auto">
          <a:xfrm>
            <a:off x="1079500" y="0"/>
            <a:ext cx="7019925" cy="6858000"/>
          </a:xfrm>
          <a:prstGeom prst="rect">
            <a:avLst/>
          </a:prstGeom>
          <a:noFill/>
          <a:ln w="9525">
            <a:noFill/>
            <a:miter lim="800000"/>
            <a:headEnd/>
            <a:tailEnd/>
          </a:ln>
        </p:spPr>
      </p:pic>
    </p:spTree>
    <p:extLst>
      <p:ext uri="{BB962C8B-B14F-4D97-AF65-F5344CB8AC3E}">
        <p14:creationId xmlns:p14="http://schemas.microsoft.com/office/powerpoint/2010/main" val="6456175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solidFill>
            <a:schemeClr val="tx2">
              <a:lumMod val="20000"/>
              <a:lumOff val="80000"/>
            </a:schemeClr>
          </a:solidFill>
        </p:spPr>
        <p:txBody>
          <a:bodyPr>
            <a:normAutofit/>
          </a:bodyPr>
          <a:lstStyle/>
          <a:p>
            <a:r>
              <a:rPr lang="es-ES" b="1" dirty="0" smtClean="0"/>
              <a:t>Conclusiones: logros en CPRC  </a:t>
            </a:r>
          </a:p>
        </p:txBody>
      </p:sp>
      <p:sp>
        <p:nvSpPr>
          <p:cNvPr id="14339" name="Marcador de contenido 2"/>
          <p:cNvSpPr>
            <a:spLocks noGrp="1"/>
          </p:cNvSpPr>
          <p:nvPr>
            <p:ph idx="1"/>
          </p:nvPr>
        </p:nvSpPr>
        <p:spPr>
          <a:xfrm>
            <a:off x="432679" y="1340768"/>
            <a:ext cx="8229600" cy="4754563"/>
          </a:xfrm>
        </p:spPr>
        <p:txBody>
          <a:bodyPr/>
          <a:lstStyle/>
          <a:p>
            <a:pPr marL="0" indent="0"/>
            <a:endParaRPr lang="es-ES" sz="3200" u="sng" dirty="0" smtClean="0"/>
          </a:p>
          <a:p>
            <a:pPr>
              <a:buAutoNum type="arabicPeriod"/>
            </a:pPr>
            <a:r>
              <a:rPr lang="es-ES" sz="3200" dirty="0" smtClean="0">
                <a:solidFill>
                  <a:srgbClr val="2400FE"/>
                </a:solidFill>
              </a:rPr>
              <a:t>Desarrollo de (por el momento)  </a:t>
            </a:r>
            <a:r>
              <a:rPr lang="es-ES" sz="3200" u="sng" dirty="0" smtClean="0">
                <a:solidFill>
                  <a:srgbClr val="2400FE"/>
                </a:solidFill>
              </a:rPr>
              <a:t>5 fármacos </a:t>
            </a:r>
            <a:r>
              <a:rPr lang="es-ES" sz="3200" dirty="0" smtClean="0">
                <a:solidFill>
                  <a:srgbClr val="2400FE"/>
                </a:solidFill>
              </a:rPr>
              <a:t>nuevos que </a:t>
            </a:r>
            <a:r>
              <a:rPr lang="es-ES" sz="3200" b="1" dirty="0" smtClean="0">
                <a:solidFill>
                  <a:srgbClr val="2400FE"/>
                </a:solidFill>
              </a:rPr>
              <a:t>han demostrado aumentar la supervivencia en el CPRC</a:t>
            </a:r>
          </a:p>
          <a:p>
            <a:pPr>
              <a:buAutoNum type="arabicPeriod"/>
            </a:pPr>
            <a:endParaRPr lang="es-ES" sz="3200" b="1" dirty="0" smtClean="0"/>
          </a:p>
          <a:p>
            <a:pPr>
              <a:buFont typeface="Arial" charset="0"/>
              <a:buAutoNum type="arabicPeriod"/>
            </a:pPr>
            <a:r>
              <a:rPr lang="es-ES" sz="3200" dirty="0">
                <a:solidFill>
                  <a:srgbClr val="2400FE"/>
                </a:solidFill>
              </a:rPr>
              <a:t>Capacidad de tratar a pacientes de </a:t>
            </a:r>
            <a:r>
              <a:rPr lang="es-ES" sz="3200" u="sng" dirty="0">
                <a:solidFill>
                  <a:srgbClr val="2400FE"/>
                </a:solidFill>
              </a:rPr>
              <a:t>edad avanzada y con ECOG 2 </a:t>
            </a:r>
            <a:r>
              <a:rPr lang="es-ES" sz="3200" dirty="0">
                <a:solidFill>
                  <a:srgbClr val="2400FE"/>
                </a:solidFill>
              </a:rPr>
              <a:t>con los nuevos fármacos </a:t>
            </a:r>
          </a:p>
          <a:p>
            <a:pPr>
              <a:buAutoNum type="arabicPeriod"/>
            </a:pPr>
            <a:endParaRPr lang="es-ES" sz="3200" b="1" dirty="0" smtClean="0"/>
          </a:p>
        </p:txBody>
      </p:sp>
    </p:spTree>
    <p:extLst>
      <p:ext uri="{BB962C8B-B14F-4D97-AF65-F5344CB8AC3E}">
        <p14:creationId xmlns:p14="http://schemas.microsoft.com/office/powerpoint/2010/main" val="220688993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solidFill>
            <a:schemeClr val="tx2">
              <a:lumMod val="20000"/>
              <a:lumOff val="80000"/>
            </a:schemeClr>
          </a:solidFill>
        </p:spPr>
        <p:txBody>
          <a:bodyPr>
            <a:normAutofit/>
          </a:bodyPr>
          <a:lstStyle/>
          <a:p>
            <a:r>
              <a:rPr lang="es-ES" b="1" dirty="0" smtClean="0"/>
              <a:t>Realidades y retos en CPRC</a:t>
            </a:r>
          </a:p>
        </p:txBody>
      </p:sp>
      <p:sp>
        <p:nvSpPr>
          <p:cNvPr id="14339" name="Marcador de contenido 2"/>
          <p:cNvSpPr>
            <a:spLocks noGrp="1"/>
          </p:cNvSpPr>
          <p:nvPr>
            <p:ph idx="1"/>
          </p:nvPr>
        </p:nvSpPr>
        <p:spPr/>
        <p:txBody>
          <a:bodyPr>
            <a:normAutofit/>
          </a:bodyPr>
          <a:lstStyle/>
          <a:p>
            <a:pPr marL="0" indent="0">
              <a:buNone/>
            </a:pPr>
            <a:r>
              <a:rPr lang="es-ES" sz="2800" dirty="0" smtClean="0">
                <a:solidFill>
                  <a:srgbClr val="2400FE"/>
                </a:solidFill>
                <a:latin typeface="Arial" pitchFamily="34" charset="0"/>
                <a:cs typeface="Arial" pitchFamily="34" charset="0"/>
              </a:rPr>
              <a:t>2. En los estudios genéticos realizados en pacientes con CPRC, </a:t>
            </a:r>
            <a:r>
              <a:rPr lang="es-ES" sz="2800" u="sng" dirty="0" smtClean="0">
                <a:solidFill>
                  <a:srgbClr val="2400FE"/>
                </a:solidFill>
                <a:latin typeface="Arial" pitchFamily="34" charset="0"/>
                <a:cs typeface="Arial" pitchFamily="34" charset="0"/>
              </a:rPr>
              <a:t>no se han detectado mutaciones driver prominentes </a:t>
            </a:r>
            <a:r>
              <a:rPr lang="es-ES" sz="2800" dirty="0" smtClean="0">
                <a:solidFill>
                  <a:srgbClr val="2400FE"/>
                </a:solidFill>
                <a:latin typeface="Arial" pitchFamily="34" charset="0"/>
                <a:cs typeface="Arial" pitchFamily="34" charset="0"/>
              </a:rPr>
              <a:t>que supongan una diana terapéutica en el momento actual  </a:t>
            </a:r>
          </a:p>
          <a:p>
            <a:pPr>
              <a:buAutoNum type="arabicPeriod"/>
            </a:pPr>
            <a:endParaRPr lang="es-ES" sz="2800" dirty="0" smtClean="0"/>
          </a:p>
          <a:p>
            <a:pPr marL="0" indent="0">
              <a:buNone/>
            </a:pPr>
            <a:r>
              <a:rPr lang="es-ES" sz="2800" dirty="0" smtClean="0">
                <a:solidFill>
                  <a:srgbClr val="2400FE"/>
                </a:solidFill>
                <a:latin typeface="Arial" pitchFamily="34" charset="0"/>
                <a:cs typeface="Arial" pitchFamily="34" charset="0"/>
              </a:rPr>
              <a:t>3. Ausencia de </a:t>
            </a:r>
            <a:r>
              <a:rPr lang="es-ES" sz="2800" u="sng" dirty="0" err="1" smtClean="0">
                <a:solidFill>
                  <a:srgbClr val="2400FE"/>
                </a:solidFill>
                <a:latin typeface="Arial" pitchFamily="34" charset="0"/>
                <a:cs typeface="Arial" pitchFamily="34" charset="0"/>
              </a:rPr>
              <a:t>biomarcadores</a:t>
            </a:r>
            <a:r>
              <a:rPr lang="es-ES" sz="2800" u="sng" dirty="0" smtClean="0">
                <a:solidFill>
                  <a:srgbClr val="2400FE"/>
                </a:solidFill>
                <a:latin typeface="Arial" pitchFamily="34" charset="0"/>
                <a:cs typeface="Arial" pitchFamily="34" charset="0"/>
              </a:rPr>
              <a:t> predictivos </a:t>
            </a:r>
            <a:r>
              <a:rPr lang="es-ES" sz="2800" dirty="0" smtClean="0">
                <a:solidFill>
                  <a:srgbClr val="2400FE"/>
                </a:solidFill>
                <a:latin typeface="Arial" pitchFamily="34" charset="0"/>
                <a:cs typeface="Arial" pitchFamily="34" charset="0"/>
              </a:rPr>
              <a:t>de respuesta de los distintos fármacos aprobados en el CPRC  </a:t>
            </a:r>
            <a:r>
              <a:rPr lang="es-ES" sz="2000" dirty="0" smtClean="0">
                <a:solidFill>
                  <a:srgbClr val="2400FE"/>
                </a:solidFill>
                <a:latin typeface="Arial" pitchFamily="34" charset="0"/>
                <a:cs typeface="Arial" pitchFamily="34" charset="0"/>
              </a:rPr>
              <a:t>(posibles candidatos: </a:t>
            </a:r>
            <a:r>
              <a:rPr lang="es-ES" sz="2000" dirty="0" err="1" smtClean="0">
                <a:solidFill>
                  <a:srgbClr val="2400FE"/>
                </a:solidFill>
                <a:latin typeface="Arial" pitchFamily="34" charset="0"/>
                <a:cs typeface="Arial" pitchFamily="34" charset="0"/>
              </a:rPr>
              <a:t>splice</a:t>
            </a:r>
            <a:r>
              <a:rPr lang="es-ES" sz="2000" dirty="0" smtClean="0">
                <a:solidFill>
                  <a:srgbClr val="2400FE"/>
                </a:solidFill>
                <a:latin typeface="Arial" pitchFamily="34" charset="0"/>
                <a:cs typeface="Arial" pitchFamily="34" charset="0"/>
              </a:rPr>
              <a:t> </a:t>
            </a:r>
            <a:r>
              <a:rPr lang="es-ES" sz="2000" dirty="0" err="1" smtClean="0">
                <a:solidFill>
                  <a:srgbClr val="2400FE"/>
                </a:solidFill>
                <a:latin typeface="Arial" pitchFamily="34" charset="0"/>
                <a:cs typeface="Arial" pitchFamily="34" charset="0"/>
              </a:rPr>
              <a:t>variant</a:t>
            </a:r>
            <a:r>
              <a:rPr lang="es-ES" sz="2000" dirty="0" smtClean="0">
                <a:solidFill>
                  <a:srgbClr val="2400FE"/>
                </a:solidFill>
                <a:latin typeface="Arial" pitchFamily="34" charset="0"/>
                <a:cs typeface="Arial" pitchFamily="34" charset="0"/>
              </a:rPr>
              <a:t> AR V7, TMPRSS2:ERG, CTC)</a:t>
            </a:r>
          </a:p>
          <a:p>
            <a:endParaRPr lang="es-ES" sz="2800" dirty="0" smtClean="0"/>
          </a:p>
          <a:p>
            <a:endParaRPr lang="es-ES" sz="2800" dirty="0" smtClean="0"/>
          </a:p>
          <a:p>
            <a:endParaRPr lang="es-ES" sz="2800" dirty="0" smtClean="0"/>
          </a:p>
          <a:p>
            <a:pPr>
              <a:buFont typeface="Arial" charset="0"/>
              <a:buAutoNum type="arabicPeriod"/>
            </a:pPr>
            <a:endParaRPr lang="es-ES" sz="2800" dirty="0" smtClean="0"/>
          </a:p>
        </p:txBody>
      </p:sp>
    </p:spTree>
    <p:extLst>
      <p:ext uri="{BB962C8B-B14F-4D97-AF65-F5344CB8AC3E}">
        <p14:creationId xmlns:p14="http://schemas.microsoft.com/office/powerpoint/2010/main" val="119025240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solidFill>
            <a:schemeClr val="tx2">
              <a:lumMod val="20000"/>
              <a:lumOff val="80000"/>
            </a:schemeClr>
          </a:solidFill>
        </p:spPr>
        <p:txBody>
          <a:bodyPr>
            <a:normAutofit/>
          </a:bodyPr>
          <a:lstStyle/>
          <a:p>
            <a:r>
              <a:rPr lang="es-ES" b="1" dirty="0" smtClean="0"/>
              <a:t>Aproximación futura al CPRC</a:t>
            </a:r>
          </a:p>
        </p:txBody>
      </p:sp>
      <p:sp>
        <p:nvSpPr>
          <p:cNvPr id="14339" name="Marcador de contenido 2"/>
          <p:cNvSpPr>
            <a:spLocks noGrp="1"/>
          </p:cNvSpPr>
          <p:nvPr>
            <p:ph idx="1"/>
          </p:nvPr>
        </p:nvSpPr>
        <p:spPr/>
        <p:txBody>
          <a:bodyPr>
            <a:normAutofit/>
          </a:bodyPr>
          <a:lstStyle/>
          <a:p>
            <a:pPr>
              <a:lnSpc>
                <a:spcPct val="120000"/>
              </a:lnSpc>
              <a:buNone/>
            </a:pPr>
            <a:r>
              <a:rPr lang="es-ES" sz="2800" dirty="0">
                <a:solidFill>
                  <a:srgbClr val="2400FE"/>
                </a:solidFill>
                <a:latin typeface="Arial" pitchFamily="34" charset="0"/>
                <a:cs typeface="Arial" pitchFamily="34" charset="0"/>
              </a:rPr>
              <a:t>5</a:t>
            </a:r>
            <a:r>
              <a:rPr lang="es-ES" sz="2800" dirty="0" smtClean="0">
                <a:solidFill>
                  <a:srgbClr val="2400FE"/>
                </a:solidFill>
                <a:latin typeface="Arial" pitchFamily="34" charset="0"/>
                <a:cs typeface="Arial" pitchFamily="34" charset="0"/>
              </a:rPr>
              <a:t>. El futuro pasa por </a:t>
            </a:r>
            <a:r>
              <a:rPr lang="es-ES" sz="2800" u="sng" dirty="0" smtClean="0">
                <a:solidFill>
                  <a:srgbClr val="2400FE"/>
                </a:solidFill>
                <a:latin typeface="Arial" pitchFamily="34" charset="0"/>
                <a:cs typeface="Arial" pitchFamily="34" charset="0"/>
              </a:rPr>
              <a:t>exámenes tisulares y de secuenciación genómicos </a:t>
            </a:r>
            <a:r>
              <a:rPr lang="es-ES" sz="2800" dirty="0" smtClean="0">
                <a:solidFill>
                  <a:srgbClr val="2400FE"/>
                </a:solidFill>
                <a:latin typeface="Arial" pitchFamily="34" charset="0"/>
                <a:cs typeface="Arial" pitchFamily="34" charset="0"/>
              </a:rPr>
              <a:t>basales y </a:t>
            </a:r>
            <a:r>
              <a:rPr lang="es-ES" sz="2800" u="sng" dirty="0" smtClean="0">
                <a:solidFill>
                  <a:srgbClr val="2400FE"/>
                </a:solidFill>
                <a:latin typeface="Arial" pitchFamily="34" charset="0"/>
                <a:cs typeface="Arial" pitchFamily="34" charset="0"/>
              </a:rPr>
              <a:t>tras la progresión </a:t>
            </a:r>
            <a:r>
              <a:rPr lang="es-ES" sz="2800" dirty="0" smtClean="0">
                <a:solidFill>
                  <a:srgbClr val="2400FE"/>
                </a:solidFill>
                <a:latin typeface="Arial" pitchFamily="34" charset="0"/>
                <a:cs typeface="Arial" pitchFamily="34" charset="0"/>
              </a:rPr>
              <a:t>a los diferentes tratamientos </a:t>
            </a:r>
          </a:p>
          <a:p>
            <a:pPr>
              <a:lnSpc>
                <a:spcPct val="120000"/>
              </a:lnSpc>
              <a:buNone/>
            </a:pPr>
            <a:endParaRPr lang="es-ES" sz="2800" dirty="0" smtClean="0">
              <a:solidFill>
                <a:srgbClr val="2400FE"/>
              </a:solidFill>
              <a:latin typeface="Arial" pitchFamily="34" charset="0"/>
              <a:cs typeface="Arial" pitchFamily="34" charset="0"/>
            </a:endParaRPr>
          </a:p>
          <a:p>
            <a:pPr>
              <a:lnSpc>
                <a:spcPct val="120000"/>
              </a:lnSpc>
              <a:buNone/>
            </a:pPr>
            <a:r>
              <a:rPr lang="es-ES" sz="2800" dirty="0">
                <a:solidFill>
                  <a:srgbClr val="2400FE"/>
                </a:solidFill>
                <a:latin typeface="Arial" pitchFamily="34" charset="0"/>
                <a:cs typeface="Arial" pitchFamily="34" charset="0"/>
              </a:rPr>
              <a:t>6</a:t>
            </a:r>
            <a:r>
              <a:rPr lang="es-ES" sz="2800" dirty="0" smtClean="0">
                <a:solidFill>
                  <a:srgbClr val="2400FE"/>
                </a:solidFill>
                <a:latin typeface="Arial" pitchFamily="34" charset="0"/>
                <a:cs typeface="Arial" pitchFamily="34" charset="0"/>
              </a:rPr>
              <a:t>. Esta </a:t>
            </a:r>
            <a:r>
              <a:rPr lang="es-ES" sz="2800" u="sng" dirty="0" smtClean="0">
                <a:solidFill>
                  <a:srgbClr val="2400FE"/>
                </a:solidFill>
                <a:latin typeface="Arial" pitchFamily="34" charset="0"/>
                <a:cs typeface="Arial" pitchFamily="34" charset="0"/>
              </a:rPr>
              <a:t>aproximación terapéutica personalizada </a:t>
            </a:r>
            <a:r>
              <a:rPr lang="es-ES" sz="2800" dirty="0" smtClean="0">
                <a:solidFill>
                  <a:srgbClr val="2400FE"/>
                </a:solidFill>
                <a:latin typeface="Arial" pitchFamily="34" charset="0"/>
                <a:cs typeface="Arial" pitchFamily="34" charset="0"/>
              </a:rPr>
              <a:t> permitirá  </a:t>
            </a:r>
            <a:r>
              <a:rPr lang="es-ES" sz="2800" u="sng" dirty="0" smtClean="0">
                <a:solidFill>
                  <a:srgbClr val="2400FE"/>
                </a:solidFill>
                <a:latin typeface="Arial" pitchFamily="34" charset="0"/>
                <a:cs typeface="Arial" pitchFamily="34" charset="0"/>
              </a:rPr>
              <a:t>seleccionar</a:t>
            </a:r>
            <a:r>
              <a:rPr lang="es-ES" sz="2800" dirty="0" smtClean="0">
                <a:solidFill>
                  <a:srgbClr val="2400FE"/>
                </a:solidFill>
                <a:latin typeface="Arial" pitchFamily="34" charset="0"/>
                <a:cs typeface="Arial" pitchFamily="34" charset="0"/>
              </a:rPr>
              <a:t>, </a:t>
            </a:r>
            <a:r>
              <a:rPr lang="es-ES" sz="2800" u="sng" dirty="0" smtClean="0">
                <a:solidFill>
                  <a:srgbClr val="2400FE"/>
                </a:solidFill>
                <a:latin typeface="Arial" pitchFamily="34" charset="0"/>
                <a:cs typeface="Arial" pitchFamily="34" charset="0"/>
              </a:rPr>
              <a:t>secuenciar</a:t>
            </a:r>
            <a:r>
              <a:rPr lang="es-ES" sz="2800" dirty="0" smtClean="0">
                <a:solidFill>
                  <a:srgbClr val="2400FE"/>
                </a:solidFill>
                <a:latin typeface="Arial" pitchFamily="34" charset="0"/>
                <a:cs typeface="Arial" pitchFamily="34" charset="0"/>
              </a:rPr>
              <a:t> y </a:t>
            </a:r>
            <a:r>
              <a:rPr lang="es-ES" sz="2800" u="sng" dirty="0" smtClean="0">
                <a:solidFill>
                  <a:srgbClr val="2400FE"/>
                </a:solidFill>
                <a:latin typeface="Arial" pitchFamily="34" charset="0"/>
                <a:cs typeface="Arial" pitchFamily="34" charset="0"/>
              </a:rPr>
              <a:t>combinar</a:t>
            </a:r>
            <a:r>
              <a:rPr lang="es-ES" sz="2800" dirty="0" smtClean="0">
                <a:solidFill>
                  <a:srgbClr val="2400FE"/>
                </a:solidFill>
                <a:latin typeface="Arial" pitchFamily="34" charset="0"/>
                <a:cs typeface="Arial" pitchFamily="34" charset="0"/>
              </a:rPr>
              <a:t> los nuevos agentes para el CPRC</a:t>
            </a:r>
          </a:p>
          <a:p>
            <a:pPr>
              <a:buFont typeface="Arial" charset="0"/>
              <a:buAutoNum type="arabicPeriod"/>
            </a:pPr>
            <a:endParaRPr lang="es-ES" sz="2800" dirty="0" smtClean="0"/>
          </a:p>
        </p:txBody>
      </p:sp>
    </p:spTree>
    <p:extLst>
      <p:ext uri="{BB962C8B-B14F-4D97-AF65-F5344CB8AC3E}">
        <p14:creationId xmlns:p14="http://schemas.microsoft.com/office/powerpoint/2010/main" val="270618753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a:solidFill>
            <a:schemeClr val="tx2">
              <a:lumMod val="20000"/>
              <a:lumOff val="80000"/>
            </a:schemeClr>
          </a:solidFill>
        </p:spPr>
        <p:txBody>
          <a:bodyPr>
            <a:normAutofit/>
          </a:bodyPr>
          <a:lstStyle/>
          <a:p>
            <a:r>
              <a:rPr lang="es-ES" b="1" dirty="0" smtClean="0"/>
              <a:t>Aproximación futura al CPRC</a:t>
            </a:r>
          </a:p>
        </p:txBody>
      </p:sp>
      <p:sp>
        <p:nvSpPr>
          <p:cNvPr id="14339" name="Marcador de contenido 2"/>
          <p:cNvSpPr>
            <a:spLocks noGrp="1"/>
          </p:cNvSpPr>
          <p:nvPr>
            <p:ph idx="1"/>
          </p:nvPr>
        </p:nvSpPr>
        <p:spPr/>
        <p:txBody>
          <a:bodyPr>
            <a:normAutofit fontScale="92500"/>
          </a:bodyPr>
          <a:lstStyle/>
          <a:p>
            <a:pPr>
              <a:lnSpc>
                <a:spcPct val="120000"/>
              </a:lnSpc>
              <a:buNone/>
            </a:pPr>
            <a:r>
              <a:rPr lang="es-ES" sz="2800" dirty="0" smtClean="0">
                <a:solidFill>
                  <a:srgbClr val="2400FE"/>
                </a:solidFill>
                <a:latin typeface="Arial" pitchFamily="34" charset="0"/>
                <a:cs typeface="Arial" pitchFamily="34" charset="0"/>
              </a:rPr>
              <a:t>7. En el futuro dividiremos a los pacientes en SPLICE-VARIANT +/-, GEN DE FUSIÓN TMPRSS2:ERG +/-, SPINK +/-, P-TEN +/-, BRCA2 +/-, etc. </a:t>
            </a:r>
          </a:p>
          <a:p>
            <a:pPr>
              <a:lnSpc>
                <a:spcPct val="120000"/>
              </a:lnSpc>
              <a:buNone/>
            </a:pPr>
            <a:endParaRPr lang="es-ES" sz="2800" dirty="0" smtClean="0">
              <a:solidFill>
                <a:srgbClr val="2400FE"/>
              </a:solidFill>
              <a:latin typeface="Arial" pitchFamily="34" charset="0"/>
              <a:cs typeface="Arial" pitchFamily="34" charset="0"/>
            </a:endParaRPr>
          </a:p>
          <a:p>
            <a:pPr>
              <a:lnSpc>
                <a:spcPct val="120000"/>
              </a:lnSpc>
              <a:buNone/>
            </a:pPr>
            <a:r>
              <a:rPr lang="es-ES" sz="2800" dirty="0" smtClean="0">
                <a:solidFill>
                  <a:srgbClr val="2400FE"/>
                </a:solidFill>
                <a:latin typeface="Arial" pitchFamily="34" charset="0"/>
                <a:cs typeface="Arial" pitchFamily="34" charset="0"/>
              </a:rPr>
              <a:t>8. En el futuro testaremos la actividad de inhibidores de m-TOR, </a:t>
            </a:r>
            <a:r>
              <a:rPr lang="es-ES" sz="2800" dirty="0" err="1" smtClean="0">
                <a:solidFill>
                  <a:srgbClr val="2400FE"/>
                </a:solidFill>
                <a:latin typeface="Arial" pitchFamily="34" charset="0"/>
                <a:cs typeface="Arial" pitchFamily="34" charset="0"/>
              </a:rPr>
              <a:t>olaparib</a:t>
            </a:r>
            <a:r>
              <a:rPr lang="es-ES" sz="2800" dirty="0" smtClean="0">
                <a:solidFill>
                  <a:srgbClr val="2400FE"/>
                </a:solidFill>
                <a:latin typeface="Arial" pitchFamily="34" charset="0"/>
                <a:cs typeface="Arial" pitchFamily="34" charset="0"/>
              </a:rPr>
              <a:t>/</a:t>
            </a:r>
            <a:r>
              <a:rPr lang="es-ES" sz="2800" dirty="0" err="1" smtClean="0">
                <a:solidFill>
                  <a:srgbClr val="2400FE"/>
                </a:solidFill>
                <a:latin typeface="Arial" pitchFamily="34" charset="0"/>
                <a:cs typeface="Arial" pitchFamily="34" charset="0"/>
              </a:rPr>
              <a:t>velaparib</a:t>
            </a:r>
            <a:r>
              <a:rPr lang="es-ES" sz="2800" dirty="0" smtClean="0">
                <a:solidFill>
                  <a:srgbClr val="2400FE"/>
                </a:solidFill>
                <a:latin typeface="Arial" pitchFamily="34" charset="0"/>
                <a:cs typeface="Arial" pitchFamily="34" charset="0"/>
              </a:rPr>
              <a:t>/, cisplatino,  </a:t>
            </a:r>
            <a:r>
              <a:rPr lang="es-ES" sz="2800" dirty="0" err="1" smtClean="0">
                <a:solidFill>
                  <a:srgbClr val="2400FE"/>
                </a:solidFill>
                <a:latin typeface="Arial" pitchFamily="34" charset="0"/>
                <a:cs typeface="Arial" pitchFamily="34" charset="0"/>
              </a:rPr>
              <a:t>cetuximab</a:t>
            </a:r>
            <a:r>
              <a:rPr lang="es-ES" sz="2800" dirty="0" smtClean="0">
                <a:solidFill>
                  <a:srgbClr val="2400FE"/>
                </a:solidFill>
                <a:latin typeface="Arial" pitchFamily="34" charset="0"/>
                <a:cs typeface="Arial" pitchFamily="34" charset="0"/>
              </a:rPr>
              <a:t>, </a:t>
            </a:r>
            <a:r>
              <a:rPr lang="es-ES" sz="2800" dirty="0" err="1" smtClean="0">
                <a:solidFill>
                  <a:srgbClr val="2400FE"/>
                </a:solidFill>
                <a:latin typeface="Arial" pitchFamily="34" charset="0"/>
                <a:cs typeface="Arial" pitchFamily="34" charset="0"/>
              </a:rPr>
              <a:t>etc</a:t>
            </a:r>
            <a:r>
              <a:rPr lang="es-ES" sz="2800" dirty="0" smtClean="0">
                <a:solidFill>
                  <a:srgbClr val="2400FE"/>
                </a:solidFill>
                <a:latin typeface="Arial" pitchFamily="34" charset="0"/>
                <a:cs typeface="Arial" pitchFamily="34" charset="0"/>
              </a:rPr>
              <a:t>, y sus combinaciones con los nuevos agentes ya aprobados para el CPRC. </a:t>
            </a:r>
          </a:p>
          <a:p>
            <a:pPr>
              <a:buFont typeface="Arial" charset="0"/>
              <a:buAutoNum type="arabicPeriod"/>
            </a:pPr>
            <a:endParaRPr lang="es-ES" sz="2800" dirty="0" smtClean="0"/>
          </a:p>
        </p:txBody>
      </p:sp>
    </p:spTree>
    <p:extLst>
      <p:ext uri="{BB962C8B-B14F-4D97-AF65-F5344CB8AC3E}">
        <p14:creationId xmlns:p14="http://schemas.microsoft.com/office/powerpoint/2010/main" val="16190432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a:ln>
            <a:solidFill>
              <a:srgbClr val="2400FE"/>
            </a:solidFill>
          </a:ln>
        </p:spPr>
        <p:txBody>
          <a:bodyPr>
            <a:normAutofit fontScale="90000"/>
          </a:bodyPr>
          <a:lstStyle/>
          <a:p>
            <a:r>
              <a:rPr lang="es-ES" dirty="0" smtClean="0">
                <a:solidFill>
                  <a:srgbClr val="FF0000"/>
                </a:solidFill>
              </a:rPr>
              <a:t>Hacia una medicina personalizada en CP</a:t>
            </a:r>
            <a:endParaRPr lang="es-ES" dirty="0">
              <a:solidFill>
                <a:srgbClr val="FF0000"/>
              </a:solidFill>
            </a:endParaRPr>
          </a:p>
        </p:txBody>
      </p:sp>
      <p:sp>
        <p:nvSpPr>
          <p:cNvPr id="3" name="2 Marcador de contenido"/>
          <p:cNvSpPr>
            <a:spLocks noGrp="1"/>
          </p:cNvSpPr>
          <p:nvPr>
            <p:ph idx="1"/>
          </p:nvPr>
        </p:nvSpPr>
        <p:spPr/>
        <p:txBody>
          <a:bodyPr>
            <a:normAutofit/>
          </a:bodyPr>
          <a:lstStyle/>
          <a:p>
            <a:r>
              <a:rPr lang="es-ES" dirty="0" smtClean="0"/>
              <a:t>Factores pronósticos de evolución </a:t>
            </a:r>
          </a:p>
          <a:p>
            <a:pPr lvl="1"/>
            <a:r>
              <a:rPr lang="es-ES" dirty="0" smtClean="0"/>
              <a:t>Nomogramas ( </a:t>
            </a:r>
            <a:r>
              <a:rPr lang="es-ES" dirty="0" err="1" smtClean="0"/>
              <a:t>Amstrong</a:t>
            </a:r>
            <a:r>
              <a:rPr lang="es-ES" dirty="0" smtClean="0"/>
              <a:t>, </a:t>
            </a:r>
            <a:r>
              <a:rPr lang="es-ES" dirty="0" err="1" smtClean="0"/>
              <a:t>Halabi</a:t>
            </a:r>
            <a:r>
              <a:rPr lang="es-ES" dirty="0" smtClean="0"/>
              <a:t>) </a:t>
            </a:r>
          </a:p>
          <a:p>
            <a:pPr lvl="1"/>
            <a:r>
              <a:rPr lang="es-ES" dirty="0" smtClean="0">
                <a:solidFill>
                  <a:schemeClr val="tx1"/>
                </a:solidFill>
              </a:rPr>
              <a:t>Otros factores </a:t>
            </a:r>
          </a:p>
          <a:p>
            <a:r>
              <a:rPr lang="es-ES" dirty="0" smtClean="0"/>
              <a:t>Factores predictivos de respuesta</a:t>
            </a:r>
          </a:p>
          <a:p>
            <a:r>
              <a:rPr lang="es-ES" dirty="0" smtClean="0">
                <a:solidFill>
                  <a:srgbClr val="2400FE"/>
                </a:solidFill>
              </a:rPr>
              <a:t>El camino de la personalización en CPRC </a:t>
            </a:r>
          </a:p>
        </p:txBody>
      </p:sp>
      <p:sp>
        <p:nvSpPr>
          <p:cNvPr id="5" name="4 Rectángulo"/>
          <p:cNvSpPr/>
          <p:nvPr/>
        </p:nvSpPr>
        <p:spPr>
          <a:xfrm>
            <a:off x="323528" y="5157192"/>
            <a:ext cx="8352928"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6"/>
            <a:endParaRPr lang="es-ES">
              <a:solidFill>
                <a:srgbClr val="FFFFFF"/>
              </a:solidFill>
              <a:latin typeface="Helvetica Light"/>
              <a:ea typeface="Helvetica Light"/>
              <a:cs typeface="Helvetica Light"/>
            </a:endParaRPr>
          </a:p>
        </p:txBody>
      </p:sp>
    </p:spTree>
    <p:extLst>
      <p:ext uri="{BB962C8B-B14F-4D97-AF65-F5344CB8AC3E}">
        <p14:creationId xmlns:p14="http://schemas.microsoft.com/office/powerpoint/2010/main" val="2327042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772816"/>
            <a:ext cx="7772400" cy="2520280"/>
          </a:xfrm>
        </p:spPr>
        <p:txBody>
          <a:bodyPr/>
          <a:lstStyle/>
          <a:p>
            <a:r>
              <a:rPr lang="es-ES" sz="6600" dirty="0"/>
              <a:t>2</a:t>
            </a:r>
            <a:r>
              <a:rPr lang="es-ES" sz="6600" dirty="0" smtClean="0"/>
              <a:t>. Cáncer de Próstata avanzado   </a:t>
            </a:r>
            <a:r>
              <a:rPr lang="es-ES" sz="6600" u="sng" dirty="0" smtClean="0"/>
              <a:t>hormono-sensibl</a:t>
            </a:r>
            <a:r>
              <a:rPr lang="es-ES" sz="6600" dirty="0" smtClean="0"/>
              <a:t>e  </a:t>
            </a:r>
            <a:endParaRPr lang="es-ES" sz="6600" dirty="0"/>
          </a:p>
        </p:txBody>
      </p:sp>
    </p:spTree>
    <p:extLst>
      <p:ext uri="{BB962C8B-B14F-4D97-AF65-F5344CB8AC3E}">
        <p14:creationId xmlns:p14="http://schemas.microsoft.com/office/powerpoint/2010/main" val="36617268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640960" cy="1224136"/>
          </a:xfrm>
          <a:solidFill>
            <a:srgbClr val="FFFF00"/>
          </a:solidFill>
        </p:spPr>
        <p:txBody>
          <a:bodyPr>
            <a:normAutofit/>
          </a:bodyPr>
          <a:lstStyle/>
          <a:p>
            <a:pPr eaLnBrk="1" hangingPunct="1"/>
            <a:r>
              <a:rPr lang="es-ES" sz="3200" b="1" dirty="0" smtClean="0">
                <a:latin typeface="Calibri" charset="0"/>
              </a:rPr>
              <a:t>DEPENDENCIA HORMONAL del Cáncer de Próstata </a:t>
            </a:r>
            <a:endParaRPr lang="es-ES" sz="3200" b="1" dirty="0">
              <a:latin typeface="Calibri" charset="0"/>
            </a:endParaRPr>
          </a:p>
        </p:txBody>
      </p:sp>
      <p:pic>
        <p:nvPicPr>
          <p:cNvPr id="13005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3213100"/>
            <a:ext cx="61055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628775"/>
            <a:ext cx="18716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8 CuadroTexto"/>
          <p:cNvSpPr txBox="1">
            <a:spLocks noChangeArrowheads="1"/>
          </p:cNvSpPr>
          <p:nvPr/>
        </p:nvSpPr>
        <p:spPr bwMode="auto">
          <a:xfrm>
            <a:off x="250825" y="4005263"/>
            <a:ext cx="237695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 sz="1600" dirty="0">
                <a:solidFill>
                  <a:srgbClr val="002060"/>
                </a:solidFill>
                <a:latin typeface="Calibri" charset="0"/>
              </a:rPr>
              <a:t>Charles </a:t>
            </a:r>
            <a:r>
              <a:rPr lang="es-ES" sz="1600" dirty="0" err="1">
                <a:solidFill>
                  <a:srgbClr val="002060"/>
                </a:solidFill>
                <a:latin typeface="Calibri" charset="0"/>
              </a:rPr>
              <a:t>Huggins</a:t>
            </a:r>
            <a:endParaRPr lang="es-ES" sz="1600" dirty="0">
              <a:solidFill>
                <a:srgbClr val="002060"/>
              </a:solidFill>
              <a:latin typeface="Calibri" charset="0"/>
            </a:endParaRPr>
          </a:p>
          <a:p>
            <a:pPr eaLnBrk="1" hangingPunct="1"/>
            <a:r>
              <a:rPr lang="es-ES" sz="1600" dirty="0">
                <a:solidFill>
                  <a:srgbClr val="002060"/>
                </a:solidFill>
                <a:latin typeface="Calibri" charset="0"/>
              </a:rPr>
              <a:t>1901-1997</a:t>
            </a:r>
          </a:p>
          <a:p>
            <a:pPr eaLnBrk="1" hangingPunct="1"/>
            <a:r>
              <a:rPr lang="es-ES" sz="2800" dirty="0" smtClean="0">
                <a:solidFill>
                  <a:srgbClr val="FF0000"/>
                </a:solidFill>
                <a:latin typeface="Calibri" charset="0"/>
              </a:rPr>
              <a:t> </a:t>
            </a:r>
            <a:r>
              <a:rPr lang="es-ES" sz="2800" dirty="0">
                <a:solidFill>
                  <a:srgbClr val="FF0000"/>
                </a:solidFill>
                <a:latin typeface="Calibri" charset="0"/>
              </a:rPr>
              <a:t>P</a:t>
            </a:r>
            <a:r>
              <a:rPr lang="es-ES" sz="2800" dirty="0" smtClean="0">
                <a:solidFill>
                  <a:srgbClr val="FF0000"/>
                </a:solidFill>
                <a:latin typeface="Calibri" charset="0"/>
              </a:rPr>
              <a:t>remio Nobel en 1966</a:t>
            </a:r>
            <a:endParaRPr lang="es-ES" sz="2800" dirty="0">
              <a:solidFill>
                <a:srgbClr val="FF0000"/>
              </a:solidFill>
              <a:latin typeface="Calibri" charset="0"/>
            </a:endParaRPr>
          </a:p>
        </p:txBody>
      </p:sp>
      <p:sp>
        <p:nvSpPr>
          <p:cNvPr id="130054" name="9 CuadroTexto"/>
          <p:cNvSpPr txBox="1">
            <a:spLocks noChangeArrowheads="1"/>
          </p:cNvSpPr>
          <p:nvPr/>
        </p:nvSpPr>
        <p:spPr bwMode="auto">
          <a:xfrm>
            <a:off x="7092950" y="6308725"/>
            <a:ext cx="1312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 sz="1200">
                <a:solidFill>
                  <a:prstClr val="black"/>
                </a:solidFill>
                <a:latin typeface="Calibri" charset="0"/>
              </a:rPr>
              <a:t>Días de castración</a:t>
            </a:r>
          </a:p>
        </p:txBody>
      </p:sp>
      <p:sp>
        <p:nvSpPr>
          <p:cNvPr id="130056" name="8 CuadroTexto"/>
          <p:cNvSpPr txBox="1">
            <a:spLocks noChangeArrowheads="1"/>
          </p:cNvSpPr>
          <p:nvPr/>
        </p:nvSpPr>
        <p:spPr bwMode="auto">
          <a:xfrm>
            <a:off x="2411761" y="1700213"/>
            <a:ext cx="66247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 b="1" dirty="0" smtClean="0">
                <a:solidFill>
                  <a:srgbClr val="0066FF"/>
                </a:solidFill>
              </a:rPr>
              <a:t>1941</a:t>
            </a:r>
            <a:r>
              <a:rPr lang="es-ES" dirty="0" smtClean="0">
                <a:solidFill>
                  <a:srgbClr val="002060"/>
                </a:solidFill>
              </a:rPr>
              <a:t>: Al </a:t>
            </a:r>
            <a:r>
              <a:rPr lang="es-ES" u="sng" dirty="0" smtClean="0">
                <a:solidFill>
                  <a:srgbClr val="002060"/>
                </a:solidFill>
              </a:rPr>
              <a:t>reducir concentración sérica de andrógenos </a:t>
            </a:r>
            <a:r>
              <a:rPr lang="es-ES" dirty="0" smtClean="0">
                <a:solidFill>
                  <a:srgbClr val="002060"/>
                </a:solidFill>
              </a:rPr>
              <a:t>mediante:</a:t>
            </a:r>
            <a:endParaRPr lang="es-ES" dirty="0">
              <a:solidFill>
                <a:srgbClr val="002060"/>
              </a:solidFill>
            </a:endParaRPr>
          </a:p>
          <a:p>
            <a:pPr eaLnBrk="1" hangingPunct="1"/>
            <a:r>
              <a:rPr lang="es-ES" dirty="0">
                <a:solidFill>
                  <a:srgbClr val="002060"/>
                </a:solidFill>
              </a:rPr>
              <a:t>	- Castración quirúrgica</a:t>
            </a:r>
          </a:p>
          <a:p>
            <a:pPr eaLnBrk="1" hangingPunct="1"/>
            <a:r>
              <a:rPr lang="es-ES" dirty="0">
                <a:solidFill>
                  <a:srgbClr val="002060"/>
                </a:solidFill>
              </a:rPr>
              <a:t>	- </a:t>
            </a:r>
            <a:r>
              <a:rPr lang="es-ES" dirty="0" smtClean="0">
                <a:solidFill>
                  <a:srgbClr val="002060"/>
                </a:solidFill>
              </a:rPr>
              <a:t>Administración exógena de estrógenos</a:t>
            </a:r>
          </a:p>
          <a:p>
            <a:pPr eaLnBrk="1" hangingPunct="1"/>
            <a:r>
              <a:rPr lang="es-ES" dirty="0" smtClean="0">
                <a:solidFill>
                  <a:srgbClr val="002060"/>
                </a:solidFill>
              </a:rPr>
              <a:t>          Se </a:t>
            </a:r>
            <a:r>
              <a:rPr lang="es-ES" u="sng" dirty="0" smtClean="0">
                <a:solidFill>
                  <a:srgbClr val="002060"/>
                </a:solidFill>
              </a:rPr>
              <a:t>conseguía </a:t>
            </a:r>
            <a:r>
              <a:rPr lang="es-ES" b="1" u="sng" dirty="0" smtClean="0">
                <a:solidFill>
                  <a:srgbClr val="002060"/>
                </a:solidFill>
              </a:rPr>
              <a:t>remisión tumoral </a:t>
            </a:r>
            <a:r>
              <a:rPr lang="es-ES" u="sng" dirty="0" smtClean="0">
                <a:solidFill>
                  <a:srgbClr val="002060"/>
                </a:solidFill>
              </a:rPr>
              <a:t>y paliación de síntomas</a:t>
            </a:r>
            <a:endParaRPr lang="es-ES" u="sng" dirty="0">
              <a:solidFill>
                <a:srgbClr val="002060"/>
              </a:solidFill>
            </a:endParaRPr>
          </a:p>
        </p:txBody>
      </p:sp>
      <p:sp>
        <p:nvSpPr>
          <p:cNvPr id="3" name="CuadroTexto 2"/>
          <p:cNvSpPr txBox="1"/>
          <p:nvPr/>
        </p:nvSpPr>
        <p:spPr>
          <a:xfrm>
            <a:off x="3923928" y="4005064"/>
            <a:ext cx="5040560" cy="707886"/>
          </a:xfrm>
          <a:prstGeom prst="rect">
            <a:avLst/>
          </a:prstGeom>
          <a:solidFill>
            <a:schemeClr val="accent1">
              <a:lumMod val="60000"/>
              <a:lumOff val="40000"/>
            </a:schemeClr>
          </a:solidFill>
        </p:spPr>
        <p:txBody>
          <a:bodyPr wrap="square" rtlCol="0">
            <a:spAutoFit/>
          </a:bodyPr>
          <a:lstStyle/>
          <a:p>
            <a:r>
              <a:rPr lang="es-ES" sz="2000" b="1" dirty="0" smtClean="0">
                <a:solidFill>
                  <a:prstClr val="black"/>
                </a:solidFill>
                <a:latin typeface="Calibri"/>
              </a:rPr>
              <a:t>TDA es la </a:t>
            </a:r>
            <a:r>
              <a:rPr lang="es-ES" sz="2000" b="1" u="sng" dirty="0" smtClean="0">
                <a:solidFill>
                  <a:prstClr val="black"/>
                </a:solidFill>
                <a:latin typeface="Calibri"/>
              </a:rPr>
              <a:t>primera diana terapéutica </a:t>
            </a:r>
            <a:r>
              <a:rPr lang="es-ES" sz="2000" b="1" i="1" u="sng" dirty="0" smtClean="0">
                <a:solidFill>
                  <a:prstClr val="black"/>
                </a:solidFill>
                <a:latin typeface="Calibri"/>
              </a:rPr>
              <a:t> </a:t>
            </a:r>
            <a:r>
              <a:rPr lang="es-ES" sz="2000" b="1" dirty="0" smtClean="0">
                <a:solidFill>
                  <a:prstClr val="black"/>
                </a:solidFill>
                <a:latin typeface="Calibri"/>
              </a:rPr>
              <a:t>molecular en oncología </a:t>
            </a:r>
            <a:endParaRPr lang="es-ES" sz="2000" b="1" dirty="0">
              <a:solidFill>
                <a:prstClr val="black"/>
              </a:solidFill>
              <a:latin typeface="Calibri"/>
            </a:endParaRPr>
          </a:p>
        </p:txBody>
      </p:sp>
      <p:sp>
        <p:nvSpPr>
          <p:cNvPr id="9" name="8 CuadroTexto"/>
          <p:cNvSpPr txBox="1"/>
          <p:nvPr/>
        </p:nvSpPr>
        <p:spPr>
          <a:xfrm>
            <a:off x="1691680" y="6309320"/>
            <a:ext cx="301686" cy="369332"/>
          </a:xfrm>
          <a:prstGeom prst="rect">
            <a:avLst/>
          </a:prstGeom>
          <a:noFill/>
        </p:spPr>
        <p:txBody>
          <a:bodyPr wrap="none" rtlCol="0">
            <a:spAutoFit/>
          </a:bodyPr>
          <a:lstStyle/>
          <a:p>
            <a:r>
              <a:rPr lang="es-ES" dirty="0" smtClean="0">
                <a:solidFill>
                  <a:prstClr val="black"/>
                </a:solidFill>
                <a:latin typeface="Calibri"/>
              </a:rPr>
              <a:t>0</a:t>
            </a:r>
            <a:endParaRPr lang="es-ES" dirty="0">
              <a:solidFill>
                <a:prstClr val="black"/>
              </a:solidFill>
              <a:latin typeface="Calibri"/>
            </a:endParaRPr>
          </a:p>
        </p:txBody>
      </p:sp>
    </p:spTree>
    <p:extLst>
      <p:ext uri="{BB962C8B-B14F-4D97-AF65-F5344CB8AC3E}">
        <p14:creationId xmlns:p14="http://schemas.microsoft.com/office/powerpoint/2010/main" val="3960858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3 CuadroTexto"/>
          <p:cNvSpPr txBox="1">
            <a:spLocks noChangeArrowheads="1"/>
          </p:cNvSpPr>
          <p:nvPr/>
        </p:nvSpPr>
        <p:spPr bwMode="auto">
          <a:xfrm>
            <a:off x="684213" y="260350"/>
            <a:ext cx="7110490" cy="1200328"/>
          </a:xfrm>
          <a:prstGeom prst="rect">
            <a:avLst/>
          </a:prstGeom>
          <a:solidFill>
            <a:srgbClr val="FFFF00"/>
          </a:solidFill>
          <a:ln w="9525">
            <a:noFill/>
            <a:miter lim="800000"/>
            <a:headEnd/>
            <a:tailEnd/>
          </a:ln>
        </p:spPr>
        <p:txBody>
          <a:bodyPr wrap="none">
            <a:spAutoFit/>
          </a:bodyPr>
          <a:lstStyle/>
          <a:p>
            <a:pPr>
              <a:defRPr/>
            </a:pPr>
            <a:r>
              <a:rPr lang="es-ES" sz="2800" dirty="0" smtClean="0">
                <a:solidFill>
                  <a:srgbClr val="000099"/>
                </a:solidFill>
                <a:latin typeface="Calibri"/>
              </a:rPr>
              <a:t>La célula prostática depende de los andrógenos </a:t>
            </a:r>
          </a:p>
          <a:p>
            <a:pPr>
              <a:defRPr/>
            </a:pPr>
            <a:r>
              <a:rPr lang="es-ES" sz="4400" dirty="0" smtClean="0">
                <a:solidFill>
                  <a:srgbClr val="000099"/>
                </a:solidFill>
                <a:latin typeface="Calibri"/>
              </a:rPr>
              <a:t>Fuente </a:t>
            </a:r>
            <a:r>
              <a:rPr lang="es-ES" sz="4400" dirty="0">
                <a:solidFill>
                  <a:srgbClr val="000099"/>
                </a:solidFill>
                <a:latin typeface="Calibri"/>
              </a:rPr>
              <a:t>normal de andrógenos</a:t>
            </a:r>
          </a:p>
        </p:txBody>
      </p:sp>
      <p:pic>
        <p:nvPicPr>
          <p:cNvPr id="971779" name="Picture 4"/>
          <p:cNvPicPr>
            <a:picLocks noChangeAspect="1" noChangeArrowheads="1"/>
          </p:cNvPicPr>
          <p:nvPr/>
        </p:nvPicPr>
        <p:blipFill>
          <a:blip r:embed="rId3" cstate="print"/>
          <a:srcRect/>
          <a:stretch>
            <a:fillRect/>
          </a:stretch>
        </p:blipFill>
        <p:spPr bwMode="auto">
          <a:xfrm>
            <a:off x="900113" y="3644900"/>
            <a:ext cx="7677150" cy="2724150"/>
          </a:xfrm>
          <a:prstGeom prst="rect">
            <a:avLst/>
          </a:prstGeom>
          <a:noFill/>
          <a:ln w="9525">
            <a:noFill/>
            <a:miter lim="800000"/>
            <a:headEnd/>
            <a:tailEnd/>
          </a:ln>
        </p:spPr>
      </p:pic>
      <p:sp>
        <p:nvSpPr>
          <p:cNvPr id="9220" name="4 CuadroTexto"/>
          <p:cNvSpPr txBox="1">
            <a:spLocks noChangeArrowheads="1"/>
          </p:cNvSpPr>
          <p:nvPr/>
        </p:nvSpPr>
        <p:spPr bwMode="auto">
          <a:xfrm>
            <a:off x="250825" y="1628775"/>
            <a:ext cx="6502251" cy="1785104"/>
          </a:xfrm>
          <a:prstGeom prst="rect">
            <a:avLst/>
          </a:prstGeom>
          <a:solidFill>
            <a:schemeClr val="accent1">
              <a:lumMod val="20000"/>
              <a:lumOff val="80000"/>
            </a:schemeClr>
          </a:solidFill>
          <a:ln w="9525">
            <a:noFill/>
            <a:miter lim="800000"/>
            <a:headEnd/>
            <a:tailEnd/>
          </a:ln>
        </p:spPr>
        <p:txBody>
          <a:bodyPr wrap="none">
            <a:spAutoFit/>
          </a:bodyPr>
          <a:lstStyle/>
          <a:p>
            <a:pPr>
              <a:defRPr/>
            </a:pPr>
            <a:r>
              <a:rPr lang="es-ES" sz="2000" dirty="0">
                <a:solidFill>
                  <a:srgbClr val="000000"/>
                </a:solidFill>
                <a:latin typeface="Calibri"/>
              </a:rPr>
              <a:t>En condiciones normales los testículos son la fuente </a:t>
            </a:r>
          </a:p>
          <a:p>
            <a:pPr>
              <a:defRPr/>
            </a:pPr>
            <a:r>
              <a:rPr lang="es-ES" sz="2000" dirty="0">
                <a:solidFill>
                  <a:srgbClr val="000000"/>
                </a:solidFill>
                <a:latin typeface="Calibri"/>
              </a:rPr>
              <a:t>principal de andrógenos </a:t>
            </a:r>
            <a:r>
              <a:rPr lang="es-ES" sz="2000" u="sng" dirty="0">
                <a:solidFill>
                  <a:srgbClr val="0809CC"/>
                </a:solidFill>
                <a:latin typeface="Calibri"/>
              </a:rPr>
              <a:t>(90%)</a:t>
            </a:r>
          </a:p>
          <a:p>
            <a:pPr>
              <a:defRPr/>
            </a:pPr>
            <a:endParaRPr lang="es-ES" sz="1200" dirty="0">
              <a:solidFill>
                <a:srgbClr val="FFFFFF"/>
              </a:solidFill>
              <a:latin typeface="Calibri"/>
            </a:endParaRPr>
          </a:p>
          <a:p>
            <a:pPr>
              <a:defRPr/>
            </a:pPr>
            <a:r>
              <a:rPr lang="es-ES" sz="2000" dirty="0">
                <a:solidFill>
                  <a:srgbClr val="000000"/>
                </a:solidFill>
                <a:latin typeface="Calibri"/>
              </a:rPr>
              <a:t>Las glándulas adrenales producen aproximadamente un </a:t>
            </a:r>
            <a:r>
              <a:rPr lang="es-ES" sz="2000" u="sng" dirty="0">
                <a:solidFill>
                  <a:srgbClr val="0809CC"/>
                </a:solidFill>
                <a:latin typeface="Calibri"/>
              </a:rPr>
              <a:t>10%</a:t>
            </a:r>
            <a:r>
              <a:rPr lang="es-ES" sz="2000" dirty="0">
                <a:solidFill>
                  <a:srgbClr val="0809CC"/>
                </a:solidFill>
                <a:latin typeface="Calibri"/>
              </a:rPr>
              <a:t> </a:t>
            </a:r>
          </a:p>
          <a:p>
            <a:pPr>
              <a:defRPr/>
            </a:pPr>
            <a:r>
              <a:rPr lang="es-ES" sz="2000" dirty="0">
                <a:solidFill>
                  <a:srgbClr val="000000"/>
                </a:solidFill>
                <a:latin typeface="Calibri"/>
              </a:rPr>
              <a:t>de los andrógenos circulantes</a:t>
            </a:r>
            <a:r>
              <a:rPr lang="es-ES" dirty="0">
                <a:solidFill>
                  <a:srgbClr val="000000"/>
                </a:solidFill>
                <a:latin typeface="Calibri"/>
              </a:rPr>
              <a:t>.</a:t>
            </a:r>
          </a:p>
          <a:p>
            <a:pPr>
              <a:defRPr/>
            </a:pPr>
            <a:endParaRPr lang="es-ES" dirty="0">
              <a:solidFill>
                <a:srgbClr val="000000"/>
              </a:solidFill>
              <a:latin typeface="Calibri"/>
            </a:endParaRPr>
          </a:p>
        </p:txBody>
      </p:sp>
      <p:sp>
        <p:nvSpPr>
          <p:cNvPr id="2" name="Rectángulo redondeado 1"/>
          <p:cNvSpPr/>
          <p:nvPr/>
        </p:nvSpPr>
        <p:spPr>
          <a:xfrm>
            <a:off x="251520" y="260648"/>
            <a:ext cx="7992888" cy="504056"/>
          </a:xfrm>
          <a:prstGeom prst="roundRect">
            <a:avLst/>
          </a:prstGeom>
          <a:noFill/>
          <a:ln w="57150" cmpd="sng">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0721603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FFFF00"/>
          </a:solidFill>
        </p:spPr>
        <p:txBody>
          <a:bodyPr>
            <a:noAutofit/>
          </a:bodyPr>
          <a:lstStyle/>
          <a:p>
            <a:r>
              <a:rPr lang="ca-ES" b="1" dirty="0" smtClean="0"/>
              <a:t>Los </a:t>
            </a:r>
            <a:r>
              <a:rPr lang="ca-ES" b="1" dirty="0" err="1" smtClean="0"/>
              <a:t>andrógenos</a:t>
            </a:r>
            <a:r>
              <a:rPr lang="ca-ES" b="1" dirty="0" smtClean="0"/>
              <a:t> se </a:t>
            </a:r>
            <a:r>
              <a:rPr lang="ca-ES" b="1" dirty="0" err="1" smtClean="0"/>
              <a:t>unen</a:t>
            </a:r>
            <a:r>
              <a:rPr lang="ca-ES" b="1" dirty="0" smtClean="0"/>
              <a:t> al Receptor </a:t>
            </a:r>
            <a:r>
              <a:rPr lang="ca-ES" b="1" dirty="0" err="1" smtClean="0"/>
              <a:t>androgénico</a:t>
            </a:r>
            <a:r>
              <a:rPr lang="ca-ES" b="1" dirty="0" smtClean="0"/>
              <a:t> (RA)</a:t>
            </a:r>
            <a:endParaRPr lang="ca-ES" b="1" dirty="0"/>
          </a:p>
        </p:txBody>
      </p:sp>
      <p:pic>
        <p:nvPicPr>
          <p:cNvPr id="4" name="Marcador de contenido 3"/>
          <p:cNvPicPr>
            <a:picLocks noGrp="1" noChangeAspect="1"/>
          </p:cNvPicPr>
          <p:nvPr>
            <p:ph idx="1"/>
          </p:nvPr>
        </p:nvPicPr>
        <p:blipFill>
          <a:blip r:embed="rId3" cstate="print"/>
          <a:srcRect t="-3923" b="-3923"/>
          <a:stretch>
            <a:fillRect/>
          </a:stretch>
        </p:blipFill>
        <p:spPr/>
      </p:pic>
      <p:sp>
        <p:nvSpPr>
          <p:cNvPr id="5" name="Rectángulo 4"/>
          <p:cNvSpPr/>
          <p:nvPr/>
        </p:nvSpPr>
        <p:spPr>
          <a:xfrm>
            <a:off x="611560" y="2564904"/>
            <a:ext cx="216024" cy="21602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solidFill>
                <a:prstClr val="white"/>
              </a:solidFill>
              <a:latin typeface="Arial"/>
            </a:endParaRPr>
          </a:p>
        </p:txBody>
      </p:sp>
      <p:sp>
        <p:nvSpPr>
          <p:cNvPr id="6" name="CuadroTexto 5"/>
          <p:cNvSpPr txBox="1"/>
          <p:nvPr/>
        </p:nvSpPr>
        <p:spPr>
          <a:xfrm>
            <a:off x="-36512" y="6577607"/>
            <a:ext cx="3923896" cy="307777"/>
          </a:xfrm>
          <a:prstGeom prst="rect">
            <a:avLst/>
          </a:prstGeom>
          <a:noFill/>
        </p:spPr>
        <p:txBody>
          <a:bodyPr wrap="none" rtlCol="0">
            <a:spAutoFit/>
          </a:bodyPr>
          <a:lstStyle/>
          <a:p>
            <a:r>
              <a:rPr lang="ca-ES" sz="1400" dirty="0" smtClean="0">
                <a:solidFill>
                  <a:srgbClr val="333333"/>
                </a:solidFill>
                <a:latin typeface="Arial"/>
              </a:rPr>
              <a:t>Nelson PS. </a:t>
            </a:r>
            <a:r>
              <a:rPr lang="ca-ES" sz="1400" dirty="0" err="1" smtClean="0">
                <a:solidFill>
                  <a:srgbClr val="333333"/>
                </a:solidFill>
                <a:latin typeface="Arial"/>
              </a:rPr>
              <a:t>N</a:t>
            </a:r>
            <a:r>
              <a:rPr lang="ca-ES" sz="1400" dirty="0" smtClean="0">
                <a:solidFill>
                  <a:srgbClr val="333333"/>
                </a:solidFill>
                <a:latin typeface="Arial"/>
              </a:rPr>
              <a:t> </a:t>
            </a:r>
            <a:r>
              <a:rPr lang="ca-ES" sz="1400" dirty="0" err="1" smtClean="0">
                <a:solidFill>
                  <a:srgbClr val="333333"/>
                </a:solidFill>
                <a:latin typeface="Arial"/>
              </a:rPr>
              <a:t>Engl</a:t>
            </a:r>
            <a:r>
              <a:rPr lang="ca-ES" sz="1400" dirty="0" smtClean="0">
                <a:solidFill>
                  <a:srgbClr val="333333"/>
                </a:solidFill>
                <a:latin typeface="Arial"/>
              </a:rPr>
              <a:t> </a:t>
            </a:r>
            <a:r>
              <a:rPr lang="ca-ES" sz="1400" dirty="0" err="1" smtClean="0">
                <a:solidFill>
                  <a:srgbClr val="333333"/>
                </a:solidFill>
                <a:latin typeface="Arial"/>
              </a:rPr>
              <a:t>J</a:t>
            </a:r>
            <a:r>
              <a:rPr lang="ca-ES" sz="1400" dirty="0" smtClean="0">
                <a:solidFill>
                  <a:srgbClr val="333333"/>
                </a:solidFill>
                <a:latin typeface="Arial"/>
              </a:rPr>
              <a:t> </a:t>
            </a:r>
            <a:r>
              <a:rPr lang="ca-ES" sz="1400" dirty="0" err="1" smtClean="0">
                <a:solidFill>
                  <a:srgbClr val="333333"/>
                </a:solidFill>
                <a:latin typeface="Arial"/>
              </a:rPr>
              <a:t>Med</a:t>
            </a:r>
            <a:r>
              <a:rPr lang="ca-ES" sz="1400" dirty="0" smtClean="0">
                <a:solidFill>
                  <a:srgbClr val="333333"/>
                </a:solidFill>
                <a:latin typeface="Arial"/>
              </a:rPr>
              <a:t> 2014;371(11):1067-9</a:t>
            </a:r>
            <a:endParaRPr lang="ca-ES" sz="1400" dirty="0">
              <a:solidFill>
                <a:srgbClr val="333333"/>
              </a:solidFill>
              <a:latin typeface="Arial"/>
            </a:endParaRPr>
          </a:p>
        </p:txBody>
      </p:sp>
      <p:sp>
        <p:nvSpPr>
          <p:cNvPr id="7" name="6 CuadroTexto"/>
          <p:cNvSpPr txBox="1"/>
          <p:nvPr/>
        </p:nvSpPr>
        <p:spPr>
          <a:xfrm>
            <a:off x="8460432" y="6525344"/>
            <a:ext cx="301686" cy="369332"/>
          </a:xfrm>
          <a:prstGeom prst="rect">
            <a:avLst/>
          </a:prstGeom>
          <a:noFill/>
        </p:spPr>
        <p:txBody>
          <a:bodyPr wrap="none" rtlCol="0">
            <a:spAutoFit/>
          </a:bodyPr>
          <a:lstStyle/>
          <a:p>
            <a:r>
              <a:rPr lang="es-ES" dirty="0" smtClean="0">
                <a:solidFill>
                  <a:prstClr val="black"/>
                </a:solidFill>
                <a:latin typeface="Calibri"/>
              </a:rPr>
              <a:t>3</a:t>
            </a:r>
            <a:endParaRPr lang="es-ES" dirty="0">
              <a:solidFill>
                <a:prstClr val="black"/>
              </a:solidFill>
              <a:latin typeface="Calibri"/>
            </a:endParaRPr>
          </a:p>
        </p:txBody>
      </p:sp>
      <p:cxnSp>
        <p:nvCxnSpPr>
          <p:cNvPr id="10" name="9 Conector recto de flecha"/>
          <p:cNvCxnSpPr/>
          <p:nvPr/>
        </p:nvCxnSpPr>
        <p:spPr>
          <a:xfrm>
            <a:off x="2627784" y="4005064"/>
            <a:ext cx="648072" cy="1440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H="1">
            <a:off x="5580112" y="3573016"/>
            <a:ext cx="648072"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3563888" y="5949280"/>
            <a:ext cx="7200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Elipse"/>
          <p:cNvSpPr/>
          <p:nvPr/>
        </p:nvSpPr>
        <p:spPr>
          <a:xfrm>
            <a:off x="6444208" y="2060848"/>
            <a:ext cx="2088232" cy="3240360"/>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11" name="10 Elipse"/>
          <p:cNvSpPr/>
          <p:nvPr/>
        </p:nvSpPr>
        <p:spPr>
          <a:xfrm>
            <a:off x="2051720" y="2132856"/>
            <a:ext cx="1224136" cy="50405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1150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323528" y="260648"/>
            <a:ext cx="7772400" cy="1440160"/>
          </a:xfrm>
          <a:solidFill>
            <a:srgbClr val="2B1BF7"/>
          </a:solidFill>
        </p:spPr>
        <p:txBody>
          <a:bodyPr>
            <a:normAutofit fontScale="90000"/>
          </a:bodyPr>
          <a:lstStyle/>
          <a:p>
            <a:pPr eaLnBrk="1" hangingPunct="1"/>
            <a:r>
              <a:rPr lang="es-ES" sz="3200" u="sng" dirty="0" smtClean="0">
                <a:solidFill>
                  <a:schemeClr val="bg1"/>
                </a:solidFill>
                <a:latin typeface="Arial"/>
                <a:ea typeface="ＭＳ Ｐゴシック" pitchFamily="34" charset="-128"/>
                <a:cs typeface="Arial"/>
              </a:rPr>
              <a:t>OBJETIVO</a:t>
            </a:r>
            <a:r>
              <a:rPr lang="es-ES" sz="3200" dirty="0" smtClean="0">
                <a:solidFill>
                  <a:schemeClr val="bg1"/>
                </a:solidFill>
                <a:latin typeface="Arial"/>
                <a:ea typeface="ＭＳ Ｐゴシック" pitchFamily="34" charset="-128"/>
                <a:cs typeface="Arial"/>
              </a:rPr>
              <a:t>: bloquear los andrógenos con análogos de LHR            </a:t>
            </a:r>
            <a:r>
              <a:rPr lang="es-ES" sz="3200" dirty="0" smtClean="0">
                <a:solidFill>
                  <a:srgbClr val="FFFF00"/>
                </a:solidFill>
                <a:latin typeface="Arial"/>
                <a:ea typeface="ＭＳ Ｐゴシック" pitchFamily="34" charset="-128"/>
                <a:cs typeface="Arial"/>
              </a:rPr>
              <a:t>castración del paciente</a:t>
            </a:r>
          </a:p>
        </p:txBody>
      </p:sp>
      <p:sp>
        <p:nvSpPr>
          <p:cNvPr id="898051" name="Rectangle 3"/>
          <p:cNvSpPr>
            <a:spLocks noGrp="1" noChangeArrowheads="1"/>
          </p:cNvSpPr>
          <p:nvPr>
            <p:ph type="body" idx="1"/>
          </p:nvPr>
        </p:nvSpPr>
        <p:spPr/>
        <p:txBody>
          <a:bodyPr/>
          <a:lstStyle/>
          <a:p>
            <a:pPr eaLnBrk="1" hangingPunct="1">
              <a:buFontTx/>
              <a:buNone/>
            </a:pPr>
            <a:r>
              <a:rPr lang="es-ES" dirty="0" smtClean="0">
                <a:ea typeface="ＭＳ Ｐゴシック" pitchFamily="34" charset="-128"/>
              </a:rPr>
              <a:t> </a:t>
            </a:r>
          </a:p>
          <a:p>
            <a:pPr eaLnBrk="1" hangingPunct="1">
              <a:buFontTx/>
              <a:buNone/>
            </a:pPr>
            <a:r>
              <a:rPr lang="es-ES" b="1" dirty="0" smtClean="0">
                <a:solidFill>
                  <a:srgbClr val="FF0000"/>
                </a:solidFill>
                <a:ea typeface="ＭＳ Ｐゴシック" pitchFamily="34" charset="-128"/>
              </a:rPr>
              <a:t>Agonista de LH-RH</a:t>
            </a:r>
          </a:p>
          <a:p>
            <a:pPr eaLnBrk="1" hangingPunct="1">
              <a:buFontTx/>
              <a:buNone/>
            </a:pPr>
            <a:endParaRPr lang="es-ES" dirty="0" smtClean="0">
              <a:ea typeface="ＭＳ Ｐゴシック" pitchFamily="34" charset="-128"/>
            </a:endParaRPr>
          </a:p>
          <a:p>
            <a:pPr eaLnBrk="1" hangingPunct="1">
              <a:buFontTx/>
              <a:buNone/>
            </a:pPr>
            <a:endParaRPr lang="es-ES" dirty="0" smtClean="0">
              <a:ea typeface="ＭＳ Ｐゴシック" pitchFamily="34" charset="-128"/>
            </a:endParaRPr>
          </a:p>
          <a:p>
            <a:pPr eaLnBrk="1" hangingPunct="1">
              <a:buFontTx/>
              <a:buNone/>
            </a:pPr>
            <a:r>
              <a:rPr lang="es-ES" dirty="0" smtClean="0">
                <a:ea typeface="ＭＳ Ｐゴシック" pitchFamily="34" charset="-128"/>
              </a:rPr>
              <a:t>                               </a:t>
            </a:r>
            <a:endParaRPr lang="es-ES" sz="7200" dirty="0" smtClean="0">
              <a:ea typeface="ＭＳ Ｐゴシック" pitchFamily="34" charset="-128"/>
            </a:endParaRPr>
          </a:p>
          <a:p>
            <a:pPr eaLnBrk="1" hangingPunct="1">
              <a:buFontTx/>
              <a:buNone/>
            </a:pPr>
            <a:endParaRPr lang="es-ES" dirty="0" smtClean="0">
              <a:ea typeface="ＭＳ Ｐゴシック" pitchFamily="34" charset="-128"/>
            </a:endParaRPr>
          </a:p>
        </p:txBody>
      </p:sp>
      <p:sp>
        <p:nvSpPr>
          <p:cNvPr id="898052" name="Text Box 4"/>
          <p:cNvSpPr txBox="1">
            <a:spLocks noChangeArrowheads="1"/>
          </p:cNvSpPr>
          <p:nvPr/>
        </p:nvSpPr>
        <p:spPr bwMode="auto">
          <a:xfrm>
            <a:off x="539552" y="2819400"/>
            <a:ext cx="4899223" cy="1373188"/>
          </a:xfrm>
          <a:prstGeom prst="rect">
            <a:avLst/>
          </a:prstGeom>
          <a:noFill/>
          <a:ln w="9525">
            <a:noFill/>
            <a:miter lim="800000"/>
            <a:headEnd/>
            <a:tailEnd/>
          </a:ln>
        </p:spPr>
        <p:txBody>
          <a:bodyPr wrap="square">
            <a:spAutoFit/>
          </a:bodyPr>
          <a:lstStyle/>
          <a:p>
            <a:r>
              <a:rPr lang="es-ES" sz="2800" i="1" dirty="0" err="1" smtClean="0">
                <a:solidFill>
                  <a:srgbClr val="000000"/>
                </a:solidFill>
                <a:latin typeface="Lucida Sans Unicode" pitchFamily="34" charset="0"/>
                <a:ea typeface="ＭＳ Ｐゴシック" pitchFamily="34" charset="-128"/>
              </a:rPr>
              <a:t>Goserelin</a:t>
            </a:r>
            <a:endParaRPr lang="es-ES" sz="2800" i="1" dirty="0" smtClean="0">
              <a:solidFill>
                <a:srgbClr val="000000"/>
              </a:solidFill>
              <a:latin typeface="Lucida Sans Unicode" pitchFamily="34" charset="0"/>
              <a:ea typeface="ＭＳ Ｐゴシック" pitchFamily="34" charset="-128"/>
            </a:endParaRPr>
          </a:p>
          <a:p>
            <a:r>
              <a:rPr lang="es-ES" sz="2800" i="1" dirty="0" err="1" smtClean="0">
                <a:solidFill>
                  <a:srgbClr val="000000"/>
                </a:solidFill>
                <a:latin typeface="Lucida Sans Unicode" pitchFamily="34" charset="0"/>
                <a:ea typeface="ＭＳ Ｐゴシック" pitchFamily="34" charset="-128"/>
              </a:rPr>
              <a:t>Leuprolide</a:t>
            </a:r>
            <a:endParaRPr lang="es-ES" sz="2800" i="1" dirty="0" smtClean="0">
              <a:solidFill>
                <a:srgbClr val="000000"/>
              </a:solidFill>
              <a:latin typeface="Lucida Sans Unicode" pitchFamily="34" charset="0"/>
              <a:ea typeface="ＭＳ Ｐゴシック" pitchFamily="34" charset="-128"/>
            </a:endParaRPr>
          </a:p>
          <a:p>
            <a:r>
              <a:rPr lang="es-ES" sz="2800" i="1" dirty="0" err="1" smtClean="0">
                <a:solidFill>
                  <a:srgbClr val="000000"/>
                </a:solidFill>
                <a:latin typeface="Lucida Sans Unicode" pitchFamily="34" charset="0"/>
                <a:ea typeface="ＭＳ Ｐゴシック" pitchFamily="34" charset="-128"/>
              </a:rPr>
              <a:t>Triptorelin</a:t>
            </a:r>
            <a:endParaRPr lang="es-ES" sz="2800" i="1" dirty="0" smtClean="0">
              <a:solidFill>
                <a:srgbClr val="000000"/>
              </a:solidFill>
              <a:latin typeface="Lucida Sans Unicode" pitchFamily="34" charset="0"/>
              <a:ea typeface="ＭＳ Ｐゴシック" pitchFamily="34" charset="-128"/>
            </a:endParaRPr>
          </a:p>
        </p:txBody>
      </p:sp>
      <p:sp>
        <p:nvSpPr>
          <p:cNvPr id="898055" name="Rectangle 7"/>
          <p:cNvSpPr>
            <a:spLocks noChangeArrowheads="1"/>
          </p:cNvSpPr>
          <p:nvPr/>
        </p:nvSpPr>
        <p:spPr bwMode="auto">
          <a:xfrm>
            <a:off x="467544" y="2060848"/>
            <a:ext cx="3733800" cy="685800"/>
          </a:xfrm>
          <a:prstGeom prst="rect">
            <a:avLst/>
          </a:prstGeom>
          <a:noFill/>
          <a:ln w="9525">
            <a:solidFill>
              <a:schemeClr val="tx1"/>
            </a:solidFill>
            <a:miter lim="800000"/>
            <a:headEnd/>
            <a:tailEnd/>
          </a:ln>
        </p:spPr>
        <p:txBody>
          <a:bodyPr wrap="none" anchor="ctr"/>
          <a:lstStyle/>
          <a:p>
            <a:endParaRPr lang="es-ES_tradnl" b="1" u="sng" smtClean="0">
              <a:solidFill>
                <a:srgbClr val="000000"/>
              </a:solidFill>
              <a:latin typeface="Calibri"/>
              <a:ea typeface="ＭＳ Ｐゴシック" pitchFamily="34" charset="-128"/>
            </a:endParaRPr>
          </a:p>
        </p:txBody>
      </p:sp>
      <p:sp>
        <p:nvSpPr>
          <p:cNvPr id="898058" name="Text Box 10"/>
          <p:cNvSpPr txBox="1">
            <a:spLocks noChangeArrowheads="1"/>
          </p:cNvSpPr>
          <p:nvPr/>
        </p:nvSpPr>
        <p:spPr bwMode="auto">
          <a:xfrm>
            <a:off x="6232525" y="3470275"/>
            <a:ext cx="184150" cy="457200"/>
          </a:xfrm>
          <a:prstGeom prst="rect">
            <a:avLst/>
          </a:prstGeom>
          <a:noFill/>
          <a:ln w="9525">
            <a:noFill/>
            <a:miter lim="800000"/>
            <a:headEnd/>
            <a:tailEnd/>
          </a:ln>
        </p:spPr>
        <p:txBody>
          <a:bodyPr wrap="none">
            <a:spAutoFit/>
          </a:bodyPr>
          <a:lstStyle/>
          <a:p>
            <a:endParaRPr lang="es-ES_tradnl" sz="2400" smtClean="0">
              <a:solidFill>
                <a:srgbClr val="000000"/>
              </a:solidFill>
              <a:latin typeface="Times New Roman" pitchFamily="18" charset="0"/>
              <a:ea typeface="ＭＳ Ｐゴシック" pitchFamily="34" charset="-128"/>
            </a:endParaRPr>
          </a:p>
        </p:txBody>
      </p:sp>
      <p:sp>
        <p:nvSpPr>
          <p:cNvPr id="898059" name="Text Box 11"/>
          <p:cNvSpPr txBox="1">
            <a:spLocks noChangeArrowheads="1"/>
          </p:cNvSpPr>
          <p:nvPr/>
        </p:nvSpPr>
        <p:spPr bwMode="auto">
          <a:xfrm>
            <a:off x="6232525" y="3470275"/>
            <a:ext cx="184150" cy="457200"/>
          </a:xfrm>
          <a:prstGeom prst="rect">
            <a:avLst/>
          </a:prstGeom>
          <a:noFill/>
          <a:ln w="9525">
            <a:noFill/>
            <a:miter lim="800000"/>
            <a:headEnd/>
            <a:tailEnd/>
          </a:ln>
        </p:spPr>
        <p:txBody>
          <a:bodyPr wrap="none">
            <a:spAutoFit/>
          </a:bodyPr>
          <a:lstStyle/>
          <a:p>
            <a:endParaRPr lang="es-ES_tradnl" sz="2400" smtClean="0">
              <a:solidFill>
                <a:srgbClr val="000000"/>
              </a:solidFill>
              <a:latin typeface="Times New Roman" pitchFamily="18" charset="0"/>
              <a:ea typeface="ＭＳ Ｐゴシック" pitchFamily="34" charset="-128"/>
            </a:endParaRPr>
          </a:p>
        </p:txBody>
      </p:sp>
      <p:sp>
        <p:nvSpPr>
          <p:cNvPr id="898062" name="13 CuadroTexto"/>
          <p:cNvSpPr txBox="1">
            <a:spLocks noChangeArrowheads="1"/>
          </p:cNvSpPr>
          <p:nvPr/>
        </p:nvSpPr>
        <p:spPr bwMode="auto">
          <a:xfrm>
            <a:off x="2843808" y="3284984"/>
            <a:ext cx="6081112" cy="2215991"/>
          </a:xfrm>
          <a:prstGeom prst="rect">
            <a:avLst/>
          </a:prstGeom>
          <a:noFill/>
          <a:ln w="9525">
            <a:noFill/>
            <a:miter lim="800000"/>
            <a:headEnd/>
            <a:tailEnd/>
          </a:ln>
        </p:spPr>
        <p:txBody>
          <a:bodyPr wrap="none">
            <a:spAutoFit/>
          </a:bodyPr>
          <a:lstStyle/>
          <a:p>
            <a:endParaRPr lang="es-ES" sz="2400" b="1" dirty="0" smtClean="0">
              <a:solidFill>
                <a:srgbClr val="000000"/>
              </a:solidFill>
              <a:latin typeface="Calibri"/>
              <a:ea typeface="ＭＳ Ｐゴシック" pitchFamily="34" charset="-128"/>
            </a:endParaRPr>
          </a:p>
          <a:p>
            <a:endParaRPr lang="es-ES" sz="2400" b="1" dirty="0">
              <a:solidFill>
                <a:srgbClr val="000000"/>
              </a:solidFill>
              <a:latin typeface="Calibri"/>
              <a:ea typeface="ＭＳ Ｐゴシック" pitchFamily="34" charset="-128"/>
            </a:endParaRPr>
          </a:p>
          <a:p>
            <a:endParaRPr lang="es-ES" sz="2400" b="1" dirty="0">
              <a:solidFill>
                <a:srgbClr val="000000"/>
              </a:solidFill>
              <a:latin typeface="Calibri"/>
              <a:ea typeface="ＭＳ Ｐゴシック" pitchFamily="34" charset="-128"/>
            </a:endParaRPr>
          </a:p>
          <a:p>
            <a:endParaRPr lang="es-ES" sz="2400" b="1" dirty="0" smtClean="0">
              <a:solidFill>
                <a:srgbClr val="000000"/>
              </a:solidFill>
              <a:latin typeface="Calibri"/>
              <a:ea typeface="ＭＳ Ｐゴシック" pitchFamily="34" charset="-128"/>
            </a:endParaRPr>
          </a:p>
          <a:p>
            <a:r>
              <a:rPr lang="es-ES" sz="2400" b="1" dirty="0" smtClean="0">
                <a:solidFill>
                  <a:srgbClr val="000000"/>
                </a:solidFill>
                <a:latin typeface="Calibri"/>
                <a:ea typeface="ＭＳ Ｐゴシック" pitchFamily="34" charset="-128"/>
              </a:rPr>
              <a:t>Respuestas del 80% con una duración 24-36 m</a:t>
            </a:r>
          </a:p>
          <a:p>
            <a:endParaRPr lang="es-ES" b="1" dirty="0" smtClean="0">
              <a:solidFill>
                <a:srgbClr val="000000"/>
              </a:solidFill>
              <a:latin typeface="Calibri"/>
              <a:ea typeface="ＭＳ Ｐゴシック" pitchFamily="34" charset="-128"/>
            </a:endParaRPr>
          </a:p>
        </p:txBody>
      </p:sp>
      <p:sp>
        <p:nvSpPr>
          <p:cNvPr id="15" name="14 Rectángulo"/>
          <p:cNvSpPr/>
          <p:nvPr/>
        </p:nvSpPr>
        <p:spPr bwMode="auto">
          <a:xfrm>
            <a:off x="2411760" y="4581128"/>
            <a:ext cx="6480720" cy="648072"/>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b="1" u="sng" smtClean="0">
              <a:solidFill>
                <a:prstClr val="black"/>
              </a:solidFill>
              <a:latin typeface="Arial" charset="0"/>
            </a:endParaRPr>
          </a:p>
        </p:txBody>
      </p:sp>
      <p:sp>
        <p:nvSpPr>
          <p:cNvPr id="13" name="12 Flecha derecha"/>
          <p:cNvSpPr/>
          <p:nvPr/>
        </p:nvSpPr>
        <p:spPr>
          <a:xfrm flipV="1">
            <a:off x="3347864" y="908720"/>
            <a:ext cx="1008112" cy="36004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58454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323528" y="260648"/>
            <a:ext cx="7772400" cy="1440160"/>
          </a:xfrm>
          <a:solidFill>
            <a:srgbClr val="2B1BF7"/>
          </a:solidFill>
        </p:spPr>
        <p:txBody>
          <a:bodyPr>
            <a:normAutofit fontScale="90000"/>
          </a:bodyPr>
          <a:lstStyle/>
          <a:p>
            <a:pPr eaLnBrk="1" hangingPunct="1"/>
            <a:r>
              <a:rPr lang="es-ES" sz="3200" u="sng" dirty="0" smtClean="0">
                <a:solidFill>
                  <a:schemeClr val="bg1"/>
                </a:solidFill>
                <a:latin typeface="Arial"/>
                <a:ea typeface="ＭＳ Ｐゴシック" pitchFamily="34" charset="-128"/>
                <a:cs typeface="Arial"/>
              </a:rPr>
              <a:t>OBJETIVO</a:t>
            </a:r>
            <a:r>
              <a:rPr lang="es-ES" sz="3200" dirty="0" smtClean="0">
                <a:solidFill>
                  <a:schemeClr val="bg1"/>
                </a:solidFill>
                <a:latin typeface="Arial"/>
                <a:ea typeface="ＭＳ Ｐゴシック" pitchFamily="34" charset="-128"/>
                <a:cs typeface="Arial"/>
              </a:rPr>
              <a:t>: bloquear los andrógenos con análogos de LHR            </a:t>
            </a:r>
            <a:r>
              <a:rPr lang="es-ES" sz="3200" dirty="0" smtClean="0">
                <a:solidFill>
                  <a:srgbClr val="FFFF00"/>
                </a:solidFill>
                <a:latin typeface="Arial"/>
                <a:ea typeface="ＭＳ Ｐゴシック" pitchFamily="34" charset="-128"/>
                <a:cs typeface="Arial"/>
              </a:rPr>
              <a:t>castración del paciente</a:t>
            </a:r>
          </a:p>
        </p:txBody>
      </p:sp>
      <p:sp>
        <p:nvSpPr>
          <p:cNvPr id="898051" name="Rectangle 3"/>
          <p:cNvSpPr>
            <a:spLocks noGrp="1" noChangeArrowheads="1"/>
          </p:cNvSpPr>
          <p:nvPr>
            <p:ph type="body" idx="1"/>
          </p:nvPr>
        </p:nvSpPr>
        <p:spPr/>
        <p:txBody>
          <a:bodyPr/>
          <a:lstStyle/>
          <a:p>
            <a:pPr eaLnBrk="1" hangingPunct="1">
              <a:buFontTx/>
              <a:buNone/>
            </a:pPr>
            <a:r>
              <a:rPr lang="es-ES" dirty="0" smtClean="0">
                <a:ea typeface="ＭＳ Ｐゴシック" pitchFamily="34" charset="-128"/>
              </a:rPr>
              <a:t> </a:t>
            </a:r>
          </a:p>
          <a:p>
            <a:pPr eaLnBrk="1" hangingPunct="1">
              <a:buFontTx/>
              <a:buNone/>
            </a:pPr>
            <a:r>
              <a:rPr lang="es-ES" b="1" dirty="0" smtClean="0">
                <a:solidFill>
                  <a:srgbClr val="FF0000"/>
                </a:solidFill>
                <a:ea typeface="ＭＳ Ｐゴシック" pitchFamily="34" charset="-128"/>
              </a:rPr>
              <a:t>Agonista de LH-RH</a:t>
            </a:r>
          </a:p>
          <a:p>
            <a:pPr eaLnBrk="1" hangingPunct="1">
              <a:buFontTx/>
              <a:buNone/>
            </a:pPr>
            <a:endParaRPr lang="es-ES" dirty="0" smtClean="0">
              <a:ea typeface="ＭＳ Ｐゴシック" pitchFamily="34" charset="-128"/>
            </a:endParaRPr>
          </a:p>
          <a:p>
            <a:pPr eaLnBrk="1" hangingPunct="1">
              <a:buFontTx/>
              <a:buNone/>
            </a:pPr>
            <a:endParaRPr lang="es-ES" dirty="0" smtClean="0">
              <a:ea typeface="ＭＳ Ｐゴシック" pitchFamily="34" charset="-128"/>
            </a:endParaRPr>
          </a:p>
          <a:p>
            <a:pPr eaLnBrk="1" hangingPunct="1">
              <a:buFontTx/>
              <a:buNone/>
            </a:pPr>
            <a:r>
              <a:rPr lang="es-ES" dirty="0" smtClean="0">
                <a:ea typeface="ＭＳ Ｐゴシック" pitchFamily="34" charset="-128"/>
              </a:rPr>
              <a:t>                               </a:t>
            </a:r>
            <a:endParaRPr lang="es-ES" sz="7200" dirty="0" smtClean="0">
              <a:ea typeface="ＭＳ Ｐゴシック" pitchFamily="34" charset="-128"/>
            </a:endParaRPr>
          </a:p>
          <a:p>
            <a:pPr eaLnBrk="1" hangingPunct="1">
              <a:buFontTx/>
              <a:buNone/>
            </a:pPr>
            <a:endParaRPr lang="es-ES" dirty="0" smtClean="0">
              <a:ea typeface="ＭＳ Ｐゴシック" pitchFamily="34" charset="-128"/>
            </a:endParaRPr>
          </a:p>
        </p:txBody>
      </p:sp>
      <p:sp>
        <p:nvSpPr>
          <p:cNvPr id="898052" name="Text Box 4"/>
          <p:cNvSpPr txBox="1">
            <a:spLocks noChangeArrowheads="1"/>
          </p:cNvSpPr>
          <p:nvPr/>
        </p:nvSpPr>
        <p:spPr bwMode="auto">
          <a:xfrm>
            <a:off x="539552" y="2819400"/>
            <a:ext cx="4899223" cy="1373188"/>
          </a:xfrm>
          <a:prstGeom prst="rect">
            <a:avLst/>
          </a:prstGeom>
          <a:noFill/>
          <a:ln w="9525">
            <a:noFill/>
            <a:miter lim="800000"/>
            <a:headEnd/>
            <a:tailEnd/>
          </a:ln>
        </p:spPr>
        <p:txBody>
          <a:bodyPr wrap="square">
            <a:spAutoFit/>
          </a:bodyPr>
          <a:lstStyle/>
          <a:p>
            <a:r>
              <a:rPr lang="es-ES" sz="2800" i="1" dirty="0" err="1" smtClean="0">
                <a:solidFill>
                  <a:srgbClr val="000000"/>
                </a:solidFill>
                <a:latin typeface="Lucida Sans Unicode" pitchFamily="34" charset="0"/>
                <a:ea typeface="ＭＳ Ｐゴシック" pitchFamily="34" charset="-128"/>
              </a:rPr>
              <a:t>Goserelin</a:t>
            </a:r>
            <a:endParaRPr lang="es-ES" sz="2800" i="1" dirty="0" smtClean="0">
              <a:solidFill>
                <a:srgbClr val="000000"/>
              </a:solidFill>
              <a:latin typeface="Lucida Sans Unicode" pitchFamily="34" charset="0"/>
              <a:ea typeface="ＭＳ Ｐゴシック" pitchFamily="34" charset="-128"/>
            </a:endParaRPr>
          </a:p>
          <a:p>
            <a:r>
              <a:rPr lang="es-ES" sz="2800" i="1" dirty="0" err="1" smtClean="0">
                <a:solidFill>
                  <a:srgbClr val="000000"/>
                </a:solidFill>
                <a:latin typeface="Lucida Sans Unicode" pitchFamily="34" charset="0"/>
                <a:ea typeface="ＭＳ Ｐゴシック" pitchFamily="34" charset="-128"/>
              </a:rPr>
              <a:t>Leuprolide</a:t>
            </a:r>
            <a:endParaRPr lang="es-ES" sz="2800" i="1" dirty="0" smtClean="0">
              <a:solidFill>
                <a:srgbClr val="000000"/>
              </a:solidFill>
              <a:latin typeface="Lucida Sans Unicode" pitchFamily="34" charset="0"/>
              <a:ea typeface="ＭＳ Ｐゴシック" pitchFamily="34" charset="-128"/>
            </a:endParaRPr>
          </a:p>
          <a:p>
            <a:r>
              <a:rPr lang="es-ES" sz="2800" i="1" dirty="0" err="1" smtClean="0">
                <a:solidFill>
                  <a:srgbClr val="000000"/>
                </a:solidFill>
                <a:latin typeface="Lucida Sans Unicode" pitchFamily="34" charset="0"/>
                <a:ea typeface="ＭＳ Ｐゴシック" pitchFamily="34" charset="-128"/>
              </a:rPr>
              <a:t>Triptorelin</a:t>
            </a:r>
            <a:endParaRPr lang="es-ES" sz="2800" i="1" dirty="0" smtClean="0">
              <a:solidFill>
                <a:srgbClr val="000000"/>
              </a:solidFill>
              <a:latin typeface="Lucida Sans Unicode" pitchFamily="34" charset="0"/>
              <a:ea typeface="ＭＳ Ｐゴシック" pitchFamily="34" charset="-128"/>
            </a:endParaRPr>
          </a:p>
        </p:txBody>
      </p:sp>
      <p:sp>
        <p:nvSpPr>
          <p:cNvPr id="898055" name="Rectangle 7"/>
          <p:cNvSpPr>
            <a:spLocks noChangeArrowheads="1"/>
          </p:cNvSpPr>
          <p:nvPr/>
        </p:nvSpPr>
        <p:spPr bwMode="auto">
          <a:xfrm>
            <a:off x="467544" y="2060848"/>
            <a:ext cx="3733800" cy="685800"/>
          </a:xfrm>
          <a:prstGeom prst="rect">
            <a:avLst/>
          </a:prstGeom>
          <a:noFill/>
          <a:ln w="9525">
            <a:solidFill>
              <a:schemeClr val="tx1"/>
            </a:solidFill>
            <a:miter lim="800000"/>
            <a:headEnd/>
            <a:tailEnd/>
          </a:ln>
        </p:spPr>
        <p:txBody>
          <a:bodyPr wrap="none" anchor="ctr"/>
          <a:lstStyle/>
          <a:p>
            <a:endParaRPr lang="es-ES_tradnl" b="1" u="sng" smtClean="0">
              <a:solidFill>
                <a:srgbClr val="000000"/>
              </a:solidFill>
              <a:latin typeface="Calibri"/>
              <a:ea typeface="ＭＳ Ｐゴシック" pitchFamily="34" charset="-128"/>
            </a:endParaRPr>
          </a:p>
        </p:txBody>
      </p:sp>
      <p:sp>
        <p:nvSpPr>
          <p:cNvPr id="898058" name="Text Box 10"/>
          <p:cNvSpPr txBox="1">
            <a:spLocks noChangeArrowheads="1"/>
          </p:cNvSpPr>
          <p:nvPr/>
        </p:nvSpPr>
        <p:spPr bwMode="auto">
          <a:xfrm>
            <a:off x="6232525" y="3470275"/>
            <a:ext cx="184150" cy="457200"/>
          </a:xfrm>
          <a:prstGeom prst="rect">
            <a:avLst/>
          </a:prstGeom>
          <a:noFill/>
          <a:ln w="9525">
            <a:noFill/>
            <a:miter lim="800000"/>
            <a:headEnd/>
            <a:tailEnd/>
          </a:ln>
        </p:spPr>
        <p:txBody>
          <a:bodyPr wrap="none">
            <a:spAutoFit/>
          </a:bodyPr>
          <a:lstStyle/>
          <a:p>
            <a:endParaRPr lang="es-ES_tradnl" sz="2400" smtClean="0">
              <a:solidFill>
                <a:srgbClr val="000000"/>
              </a:solidFill>
              <a:latin typeface="Times New Roman" pitchFamily="18" charset="0"/>
              <a:ea typeface="ＭＳ Ｐゴシック" pitchFamily="34" charset="-128"/>
            </a:endParaRPr>
          </a:p>
        </p:txBody>
      </p:sp>
      <p:sp>
        <p:nvSpPr>
          <p:cNvPr id="898059" name="Text Box 11"/>
          <p:cNvSpPr txBox="1">
            <a:spLocks noChangeArrowheads="1"/>
          </p:cNvSpPr>
          <p:nvPr/>
        </p:nvSpPr>
        <p:spPr bwMode="auto">
          <a:xfrm>
            <a:off x="6232525" y="3470275"/>
            <a:ext cx="184150" cy="457200"/>
          </a:xfrm>
          <a:prstGeom prst="rect">
            <a:avLst/>
          </a:prstGeom>
          <a:noFill/>
          <a:ln w="9525">
            <a:noFill/>
            <a:miter lim="800000"/>
            <a:headEnd/>
            <a:tailEnd/>
          </a:ln>
        </p:spPr>
        <p:txBody>
          <a:bodyPr wrap="none">
            <a:spAutoFit/>
          </a:bodyPr>
          <a:lstStyle/>
          <a:p>
            <a:endParaRPr lang="es-ES_tradnl" sz="2400" smtClean="0">
              <a:solidFill>
                <a:srgbClr val="000000"/>
              </a:solidFill>
              <a:latin typeface="Times New Roman" pitchFamily="18" charset="0"/>
              <a:ea typeface="ＭＳ Ｐゴシック" pitchFamily="34" charset="-128"/>
            </a:endParaRPr>
          </a:p>
        </p:txBody>
      </p:sp>
      <p:sp>
        <p:nvSpPr>
          <p:cNvPr id="898062" name="13 CuadroTexto"/>
          <p:cNvSpPr txBox="1">
            <a:spLocks noChangeArrowheads="1"/>
          </p:cNvSpPr>
          <p:nvPr/>
        </p:nvSpPr>
        <p:spPr bwMode="auto">
          <a:xfrm>
            <a:off x="2843808" y="3284984"/>
            <a:ext cx="6081112" cy="1846659"/>
          </a:xfrm>
          <a:prstGeom prst="rect">
            <a:avLst/>
          </a:prstGeom>
          <a:noFill/>
          <a:ln w="9525">
            <a:noFill/>
            <a:miter lim="800000"/>
            <a:headEnd/>
            <a:tailEnd/>
          </a:ln>
        </p:spPr>
        <p:txBody>
          <a:bodyPr wrap="none">
            <a:spAutoFit/>
          </a:bodyPr>
          <a:lstStyle/>
          <a:p>
            <a:endParaRPr lang="es-ES" sz="2400" b="1" dirty="0" smtClean="0">
              <a:solidFill>
                <a:srgbClr val="000000"/>
              </a:solidFill>
              <a:latin typeface="Calibri"/>
              <a:ea typeface="ＭＳ Ｐゴシック" pitchFamily="34" charset="-128"/>
            </a:endParaRPr>
          </a:p>
          <a:p>
            <a:endParaRPr lang="es-ES" sz="2400" b="1" dirty="0">
              <a:solidFill>
                <a:srgbClr val="000000"/>
              </a:solidFill>
              <a:latin typeface="Calibri"/>
              <a:ea typeface="ＭＳ Ｐゴシック" pitchFamily="34" charset="-128"/>
            </a:endParaRPr>
          </a:p>
          <a:p>
            <a:endParaRPr lang="es-ES" sz="2400" b="1" dirty="0">
              <a:solidFill>
                <a:srgbClr val="000000"/>
              </a:solidFill>
              <a:latin typeface="Calibri"/>
              <a:ea typeface="ＭＳ Ｐゴシック" pitchFamily="34" charset="-128"/>
            </a:endParaRPr>
          </a:p>
          <a:p>
            <a:r>
              <a:rPr lang="es-ES" sz="2400" b="1" dirty="0" smtClean="0">
                <a:solidFill>
                  <a:srgbClr val="000000"/>
                </a:solidFill>
                <a:latin typeface="Calibri"/>
                <a:ea typeface="ＭＳ Ｐゴシック" pitchFamily="34" charset="-128"/>
              </a:rPr>
              <a:t>Respuestas del 80% con una duración 24-36 m</a:t>
            </a:r>
          </a:p>
          <a:p>
            <a:endParaRPr lang="es-ES" b="1" dirty="0" smtClean="0">
              <a:solidFill>
                <a:srgbClr val="000000"/>
              </a:solidFill>
              <a:latin typeface="Calibri"/>
              <a:ea typeface="ＭＳ Ｐゴシック" pitchFamily="34" charset="-128"/>
            </a:endParaRPr>
          </a:p>
        </p:txBody>
      </p:sp>
      <p:sp>
        <p:nvSpPr>
          <p:cNvPr id="15" name="14 Rectángulo"/>
          <p:cNvSpPr/>
          <p:nvPr/>
        </p:nvSpPr>
        <p:spPr bwMode="auto">
          <a:xfrm>
            <a:off x="2411760" y="4221088"/>
            <a:ext cx="6480720" cy="648072"/>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b="1" u="sng" smtClean="0">
              <a:solidFill>
                <a:prstClr val="black"/>
              </a:solidFill>
              <a:latin typeface="Arial" charset="0"/>
            </a:endParaRPr>
          </a:p>
        </p:txBody>
      </p:sp>
      <p:sp>
        <p:nvSpPr>
          <p:cNvPr id="13" name="12 Flecha derecha"/>
          <p:cNvSpPr/>
          <p:nvPr/>
        </p:nvSpPr>
        <p:spPr>
          <a:xfrm flipV="1">
            <a:off x="3347864" y="908720"/>
            <a:ext cx="1008112" cy="36004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251520" y="5013176"/>
            <a:ext cx="8736136" cy="2092881"/>
          </a:xfrm>
          <a:prstGeom prst="rect">
            <a:avLst/>
          </a:prstGeom>
          <a:noFill/>
        </p:spPr>
        <p:txBody>
          <a:bodyPr wrap="none" rtlCol="0">
            <a:spAutoFit/>
          </a:bodyPr>
          <a:lstStyle/>
          <a:p>
            <a:r>
              <a:rPr lang="es-ES" sz="2800" dirty="0" smtClean="0"/>
              <a:t>Si se combina con </a:t>
            </a:r>
            <a:r>
              <a:rPr lang="es-ES" sz="2800" b="1" dirty="0" err="1" smtClean="0">
                <a:solidFill>
                  <a:srgbClr val="FF0000"/>
                </a:solidFill>
              </a:rPr>
              <a:t>antiandrógenos</a:t>
            </a:r>
            <a:r>
              <a:rPr lang="es-ES" sz="2800" b="1" dirty="0" smtClean="0">
                <a:solidFill>
                  <a:srgbClr val="FF0000"/>
                </a:solidFill>
              </a:rPr>
              <a:t> periféricos</a:t>
            </a:r>
            <a:r>
              <a:rPr lang="es-ES" sz="2800" dirty="0" smtClean="0"/>
              <a:t>, se consigue </a:t>
            </a:r>
          </a:p>
          <a:p>
            <a:r>
              <a:rPr lang="es-ES" sz="2800" dirty="0" smtClean="0"/>
              <a:t>el </a:t>
            </a:r>
            <a:r>
              <a:rPr lang="es-ES" sz="2800" b="1" dirty="0" smtClean="0"/>
              <a:t>Bloqueo Androgénico Máximo (BAC)</a:t>
            </a:r>
          </a:p>
          <a:p>
            <a:endParaRPr lang="es-ES" sz="2800" dirty="0" smtClean="0"/>
          </a:p>
          <a:p>
            <a:pPr lvl="0"/>
            <a:r>
              <a:rPr lang="es-ES" sz="2800" dirty="0" smtClean="0"/>
              <a:t>          </a:t>
            </a:r>
            <a:r>
              <a:rPr lang="es-ES" sz="2800" i="1" dirty="0" smtClean="0">
                <a:solidFill>
                  <a:srgbClr val="000000"/>
                </a:solidFill>
                <a:latin typeface="Lucida Sans Unicode" pitchFamily="34" charset="0"/>
                <a:ea typeface="ＭＳ Ｐゴシック" pitchFamily="34" charset="-128"/>
              </a:rPr>
              <a:t>Flutamida</a:t>
            </a:r>
            <a:r>
              <a:rPr lang="es-ES" sz="2800" i="1" dirty="0">
                <a:solidFill>
                  <a:srgbClr val="000000"/>
                </a:solidFill>
                <a:latin typeface="Lucida Sans Unicode" pitchFamily="34" charset="0"/>
                <a:ea typeface="ＭＳ Ｐゴシック" pitchFamily="34" charset="-128"/>
              </a:rPr>
              <a:t>, </a:t>
            </a:r>
            <a:r>
              <a:rPr lang="es-ES" sz="2800" i="1" dirty="0" err="1">
                <a:solidFill>
                  <a:srgbClr val="000000"/>
                </a:solidFill>
                <a:latin typeface="Lucida Sans Unicode" pitchFamily="34" charset="0"/>
                <a:ea typeface="ＭＳ Ｐゴシック" pitchFamily="34" charset="-128"/>
              </a:rPr>
              <a:t>bicalutamida</a:t>
            </a:r>
            <a:r>
              <a:rPr lang="es-ES" sz="2800" i="1" dirty="0">
                <a:solidFill>
                  <a:srgbClr val="000000"/>
                </a:solidFill>
                <a:latin typeface="Lucida Sans Unicode" pitchFamily="34" charset="0"/>
                <a:ea typeface="ＭＳ Ｐゴシック" pitchFamily="34" charset="-128"/>
              </a:rPr>
              <a:t>, </a:t>
            </a:r>
            <a:r>
              <a:rPr lang="es-ES" sz="2800" i="1" dirty="0" err="1">
                <a:solidFill>
                  <a:srgbClr val="000000"/>
                </a:solidFill>
                <a:latin typeface="Lucida Sans Unicode" pitchFamily="34" charset="0"/>
                <a:ea typeface="ＭＳ Ｐゴシック" pitchFamily="34" charset="-128"/>
              </a:rPr>
              <a:t>nilutamida</a:t>
            </a:r>
            <a:endParaRPr lang="es-ES" sz="2800" i="1" dirty="0">
              <a:solidFill>
                <a:srgbClr val="000000"/>
              </a:solidFill>
              <a:latin typeface="Lucida Sans Unicode" pitchFamily="34" charset="0"/>
              <a:ea typeface="ＭＳ Ｐゴシック" pitchFamily="34" charset="-128"/>
            </a:endParaRPr>
          </a:p>
          <a:p>
            <a:endParaRPr lang="es-ES" dirty="0"/>
          </a:p>
        </p:txBody>
      </p:sp>
    </p:spTree>
    <p:extLst>
      <p:ext uri="{BB962C8B-B14F-4D97-AF65-F5344CB8AC3E}">
        <p14:creationId xmlns:p14="http://schemas.microsoft.com/office/powerpoint/2010/main" val="2832931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lvl="1" algn="ctr" defTabSz="457200" rtl="0">
              <a:spcBef>
                <a:spcPct val="0"/>
              </a:spcBef>
            </a:pPr>
            <a:r>
              <a:rPr lang="es-ES" sz="3200" b="1" dirty="0" smtClean="0">
                <a:latin typeface="+mj-lt"/>
              </a:rPr>
              <a:t>Inhibidores de síntesis de andrógenos</a:t>
            </a:r>
            <a:br>
              <a:rPr lang="es-ES" sz="3200" b="1" dirty="0" smtClean="0">
                <a:latin typeface="+mj-lt"/>
              </a:rPr>
            </a:br>
            <a:endParaRPr lang="es-ES" sz="3200" b="1" dirty="0">
              <a:latin typeface="+mj-lt"/>
            </a:endParaRPr>
          </a:p>
        </p:txBody>
      </p:sp>
      <p:pic>
        <p:nvPicPr>
          <p:cNvPr id="5" name="Imagen 4"/>
          <p:cNvPicPr>
            <a:picLocks noChangeAspect="1"/>
          </p:cNvPicPr>
          <p:nvPr/>
        </p:nvPicPr>
        <p:blipFill>
          <a:blip r:embed="rId2" cstate="print"/>
          <a:stretch>
            <a:fillRect/>
          </a:stretch>
        </p:blipFill>
        <p:spPr>
          <a:xfrm>
            <a:off x="619805" y="1372422"/>
            <a:ext cx="7969367" cy="4834149"/>
          </a:xfrm>
          <a:prstGeom prst="rect">
            <a:avLst/>
          </a:prstGeom>
        </p:spPr>
      </p:pic>
      <p:sp>
        <p:nvSpPr>
          <p:cNvPr id="3" name="CuadroTexto 2"/>
          <p:cNvSpPr txBox="1"/>
          <p:nvPr/>
        </p:nvSpPr>
        <p:spPr>
          <a:xfrm>
            <a:off x="5168900" y="6489701"/>
            <a:ext cx="3517900" cy="338554"/>
          </a:xfrm>
          <a:prstGeom prst="rect">
            <a:avLst/>
          </a:prstGeom>
          <a:noFill/>
        </p:spPr>
        <p:txBody>
          <a:bodyPr wrap="square" rtlCol="0">
            <a:spAutoFit/>
          </a:bodyPr>
          <a:lstStyle/>
          <a:p>
            <a:r>
              <a:rPr lang="es-ES" sz="1600" b="1" i="1" dirty="0" smtClean="0">
                <a:solidFill>
                  <a:srgbClr val="1F497D"/>
                </a:solidFill>
              </a:rPr>
              <a:t>2014 Wong </a:t>
            </a:r>
            <a:r>
              <a:rPr lang="es-ES" sz="1600" b="1" i="1" dirty="0" err="1" smtClean="0">
                <a:solidFill>
                  <a:srgbClr val="1F497D"/>
                </a:solidFill>
              </a:rPr>
              <a:t>Nature</a:t>
            </a:r>
            <a:r>
              <a:rPr lang="es-ES" sz="1600" b="1" i="1" dirty="0" smtClean="0">
                <a:solidFill>
                  <a:srgbClr val="1F497D"/>
                </a:solidFill>
              </a:rPr>
              <a:t> </a:t>
            </a:r>
            <a:r>
              <a:rPr lang="es-ES" sz="1600" b="1" i="1" dirty="0" err="1" smtClean="0">
                <a:solidFill>
                  <a:srgbClr val="1F497D"/>
                </a:solidFill>
              </a:rPr>
              <a:t>reviews</a:t>
            </a:r>
            <a:r>
              <a:rPr lang="es-ES" sz="1600" b="1" i="1" dirty="0">
                <a:solidFill>
                  <a:srgbClr val="1F497D"/>
                </a:solidFill>
              </a:rPr>
              <a:t> </a:t>
            </a:r>
            <a:r>
              <a:rPr lang="es-ES" sz="1600" b="1" i="1" dirty="0" err="1" smtClean="0">
                <a:solidFill>
                  <a:srgbClr val="1F497D"/>
                </a:solidFill>
              </a:rPr>
              <a:t>oncology</a:t>
            </a:r>
            <a:endParaRPr lang="es-ES" sz="1600" b="1" i="1" dirty="0">
              <a:solidFill>
                <a:srgbClr val="1F497D"/>
              </a:solidFill>
            </a:endParaRPr>
          </a:p>
        </p:txBody>
      </p:sp>
      <p:sp>
        <p:nvSpPr>
          <p:cNvPr id="6" name="5 Elipse"/>
          <p:cNvSpPr/>
          <p:nvPr/>
        </p:nvSpPr>
        <p:spPr>
          <a:xfrm>
            <a:off x="3347864" y="5517232"/>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7365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22238" y="0"/>
            <a:ext cx="9021762" cy="1620839"/>
            <a:chOff x="68" y="0"/>
            <a:chExt cx="5683" cy="1021"/>
          </a:xfrm>
        </p:grpSpPr>
        <p:sp>
          <p:nvSpPr>
            <p:cNvPr id="63492" name="Line 2"/>
            <p:cNvSpPr>
              <a:spLocks noChangeShapeType="1"/>
            </p:cNvSpPr>
            <p:nvPr/>
          </p:nvSpPr>
          <p:spPr bwMode="auto">
            <a:xfrm>
              <a:off x="105" y="548"/>
              <a:ext cx="4627" cy="1"/>
            </a:xfrm>
            <a:prstGeom prst="line">
              <a:avLst/>
            </a:prstGeom>
            <a:noFill/>
            <a:ln w="19080">
              <a:solidFill>
                <a:srgbClr val="FFFFFF"/>
              </a:solidFill>
              <a:miter lim="800000"/>
              <a:headEnd/>
              <a:tailEnd/>
            </a:ln>
            <a:effectLst/>
          </p:spPr>
          <p:txBody>
            <a:bodyPr/>
            <a:lstStyle/>
            <a:p>
              <a:endParaRPr lang="es-ES">
                <a:solidFill>
                  <a:srgbClr val="FFFFFF"/>
                </a:solidFill>
                <a:latin typeface="Times New Roman"/>
              </a:endParaRPr>
            </a:p>
          </p:txBody>
        </p:sp>
        <p:pic>
          <p:nvPicPr>
            <p:cNvPr id="63493" name="Picture 3"/>
            <p:cNvPicPr>
              <a:picLocks noChangeAspect="1" noChangeArrowheads="1"/>
            </p:cNvPicPr>
            <p:nvPr/>
          </p:nvPicPr>
          <p:blipFill>
            <a:blip r:embed="rId3" cstate="print"/>
            <a:srcRect/>
            <a:stretch>
              <a:fillRect/>
            </a:stretch>
          </p:blipFill>
          <p:spPr bwMode="auto">
            <a:xfrm>
              <a:off x="4830" y="0"/>
              <a:ext cx="921" cy="550"/>
            </a:xfrm>
            <a:prstGeom prst="rect">
              <a:avLst/>
            </a:prstGeom>
            <a:noFill/>
            <a:ln w="9525">
              <a:noFill/>
              <a:round/>
              <a:headEnd/>
              <a:tailEnd/>
            </a:ln>
            <a:effectLst/>
          </p:spPr>
        </p:pic>
        <p:sp>
          <p:nvSpPr>
            <p:cNvPr id="63494" name="Text Box 4"/>
            <p:cNvSpPr txBox="1">
              <a:spLocks noChangeArrowheads="1"/>
            </p:cNvSpPr>
            <p:nvPr/>
          </p:nvSpPr>
          <p:spPr bwMode="auto">
            <a:xfrm>
              <a:off x="68" y="210"/>
              <a:ext cx="4717" cy="811"/>
            </a:xfrm>
            <a:prstGeom prst="rect">
              <a:avLst/>
            </a:prstGeom>
            <a:noFill/>
            <a:ln w="9525">
              <a:noFill/>
              <a:round/>
              <a:headEnd/>
              <a:tailEnd/>
            </a:ln>
            <a:effectLst/>
          </p:spPr>
          <p:txBody>
            <a:bodyPr lIns="90000" tIns="46800" rIns="90000" bIns="46800">
              <a:spAutoFit/>
            </a:bodyPr>
            <a:lstStyle/>
            <a:p>
              <a:pPr defTabSz="449263">
                <a:spcBef>
                  <a:spcPts val="16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dirty="0" smtClean="0">
                  <a:solidFill>
                    <a:srgbClr val="FFFF66"/>
                  </a:solidFill>
                  <a:latin typeface="Book Antiqua" pitchFamily="18" charset="0"/>
                </a:rPr>
                <a:t>Sumario  </a:t>
              </a:r>
              <a:r>
                <a:rPr lang="es-ES" sz="3200" dirty="0" smtClean="0">
                  <a:solidFill>
                    <a:srgbClr val="FFFFFF"/>
                  </a:solidFill>
                  <a:latin typeface="Book Antiqua" pitchFamily="18" charset="0"/>
                </a:rPr>
                <a:t>Cáncer </a:t>
              </a:r>
              <a:r>
                <a:rPr lang="es-ES" sz="3200" dirty="0">
                  <a:solidFill>
                    <a:srgbClr val="FFFFFF"/>
                  </a:solidFill>
                  <a:latin typeface="Book Antiqua" pitchFamily="18" charset="0"/>
                </a:rPr>
                <a:t>de Próstata Avanzado </a:t>
              </a:r>
            </a:p>
            <a:p>
              <a:pPr defTabSz="449263">
                <a:spcBef>
                  <a:spcPts val="16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3200" b="1" dirty="0" smtClean="0">
                  <a:solidFill>
                    <a:srgbClr val="FFFF66"/>
                  </a:solidFill>
                  <a:latin typeface="Book Antiqua" pitchFamily="18" charset="0"/>
                </a:rPr>
                <a:t> </a:t>
              </a:r>
              <a:endParaRPr lang="es-ES" sz="3200" b="1" dirty="0">
                <a:solidFill>
                  <a:srgbClr val="FFFF66"/>
                </a:solidFill>
                <a:latin typeface="Book Antiqua" pitchFamily="18" charset="0"/>
              </a:endParaRPr>
            </a:p>
          </p:txBody>
        </p:sp>
      </p:grpSp>
      <p:sp>
        <p:nvSpPr>
          <p:cNvPr id="63491" name="Text Box 5"/>
          <p:cNvSpPr txBox="1">
            <a:spLocks noChangeArrowheads="1"/>
          </p:cNvSpPr>
          <p:nvPr/>
        </p:nvSpPr>
        <p:spPr bwMode="auto">
          <a:xfrm>
            <a:off x="467544" y="1124744"/>
            <a:ext cx="8424862" cy="4852227"/>
          </a:xfrm>
          <a:prstGeom prst="rect">
            <a:avLst/>
          </a:prstGeom>
          <a:noFill/>
          <a:ln w="9525">
            <a:noFill/>
            <a:round/>
            <a:headEnd/>
            <a:tailEnd/>
          </a:ln>
          <a:effectLst/>
        </p:spPr>
        <p:txBody>
          <a:bodyPr lIns="90000" tIns="46800" rIns="90000" bIns="46800">
            <a:spAutoFit/>
          </a:bodyPr>
          <a:lstStyle/>
          <a:p>
            <a:pPr marL="354013" indent="-354013" algn="just" defTabSz="449263">
              <a:spcBef>
                <a:spcPts val="1500"/>
              </a:spcBef>
              <a:buClr>
                <a:srgbClr val="99CC00"/>
              </a:buClr>
              <a:buSzPct val="90000"/>
              <a:buFont typeface="Wingdings" pitchFamily="2" charset="2"/>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800" dirty="0" smtClean="0">
                <a:solidFill>
                  <a:srgbClr val="FFFFFF"/>
                </a:solidFill>
                <a:latin typeface="Book Antiqua" pitchFamily="18" charset="0"/>
              </a:rPr>
              <a:t>Introducción</a:t>
            </a:r>
          </a:p>
          <a:p>
            <a:pPr marL="354013" indent="-354013" algn="just" defTabSz="449263">
              <a:spcBef>
                <a:spcPts val="1500"/>
              </a:spcBef>
              <a:buClr>
                <a:srgbClr val="99CC00"/>
              </a:buClr>
              <a:buSzPct val="90000"/>
              <a:buFont typeface="Wingdings" pitchFamily="2" charset="2"/>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800" dirty="0" smtClean="0">
                <a:solidFill>
                  <a:srgbClr val="FFFFFF"/>
                </a:solidFill>
                <a:latin typeface="Book Antiqua" pitchFamily="18" charset="0"/>
              </a:rPr>
              <a:t>Concepto de Cáncer de Próstata Resistente a la Castración (CPRC) </a:t>
            </a:r>
            <a:endParaRPr lang="es-ES" sz="2400" dirty="0" smtClean="0">
              <a:solidFill>
                <a:srgbClr val="FFFFFF"/>
              </a:solidFill>
              <a:latin typeface="Book Antiqua" pitchFamily="18" charset="0"/>
            </a:endParaRPr>
          </a:p>
          <a:p>
            <a:pPr marL="354013" indent="-354013" algn="just" defTabSz="449263">
              <a:spcBef>
                <a:spcPts val="1500"/>
              </a:spcBef>
              <a:buClr>
                <a:srgbClr val="99CC00"/>
              </a:buClr>
              <a:buSzPct val="90000"/>
              <a:buFont typeface="Wingdings" pitchFamily="2" charset="2"/>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800" dirty="0" smtClean="0">
                <a:solidFill>
                  <a:srgbClr val="FFFFFF"/>
                </a:solidFill>
                <a:latin typeface="Book Antiqua" pitchFamily="18" charset="0"/>
              </a:rPr>
              <a:t>Nuevas  Alternativas Terapéuticas  </a:t>
            </a:r>
            <a:endParaRPr lang="es-ES" sz="2800" dirty="0">
              <a:solidFill>
                <a:srgbClr val="FFFFFF"/>
              </a:solidFill>
              <a:latin typeface="Book Antiqua" pitchFamily="18" charset="0"/>
            </a:endParaRPr>
          </a:p>
          <a:p>
            <a:pPr marL="742950" lvl="1" indent="-285750" defTabSz="449263" eaLnBrk="0" hangingPunct="0">
              <a:spcBef>
                <a:spcPct val="20000"/>
              </a:spcBef>
              <a:buFontTx/>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000" dirty="0" smtClean="0">
                <a:solidFill>
                  <a:srgbClr val="FFFFFF"/>
                </a:solidFill>
                <a:latin typeface="Book Antiqua" pitchFamily="18" charset="0"/>
              </a:rPr>
              <a:t>Hormonales  </a:t>
            </a:r>
          </a:p>
          <a:p>
            <a:pPr marL="742950" lvl="1" indent="-285750" defTabSz="449263" eaLnBrk="0" hangingPunct="0">
              <a:spcBef>
                <a:spcPct val="20000"/>
              </a:spcBef>
              <a:buFontTx/>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000" dirty="0" smtClean="0">
                <a:solidFill>
                  <a:srgbClr val="FFFFFF"/>
                </a:solidFill>
                <a:latin typeface="Book Antiqua" pitchFamily="18" charset="0"/>
              </a:rPr>
              <a:t>Quimioterapia</a:t>
            </a:r>
          </a:p>
          <a:p>
            <a:pPr marL="742950" lvl="1" indent="-285750" defTabSz="449263" eaLnBrk="0" hangingPunct="0">
              <a:spcBef>
                <a:spcPct val="20000"/>
              </a:spcBef>
              <a:buFontTx/>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000" dirty="0" smtClean="0">
                <a:solidFill>
                  <a:srgbClr val="FFFFFF"/>
                </a:solidFill>
                <a:latin typeface="Book Antiqua" pitchFamily="18" charset="0"/>
              </a:rPr>
              <a:t>Radiofármacos </a:t>
            </a:r>
          </a:p>
          <a:p>
            <a:pPr marL="742950" lvl="1" indent="-285750" defTabSz="449263" eaLnBrk="0" hangingPunct="0">
              <a:spcBef>
                <a:spcPct val="20000"/>
              </a:spcBef>
              <a:buFontTx/>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000" dirty="0" smtClean="0">
                <a:solidFill>
                  <a:srgbClr val="FFFFFF"/>
                </a:solidFill>
                <a:latin typeface="Book Antiqua" pitchFamily="18" charset="0"/>
              </a:rPr>
              <a:t>Inmunoterapia </a:t>
            </a:r>
            <a:endParaRPr lang="es-ES" sz="2000" dirty="0">
              <a:solidFill>
                <a:srgbClr val="FFFFFF"/>
              </a:solidFill>
              <a:latin typeface="Book Antiqua" pitchFamily="18" charset="0"/>
            </a:endParaRPr>
          </a:p>
          <a:p>
            <a:pPr marL="742950" lvl="1" indent="-285750" defTabSz="449263" eaLnBrk="0" hangingPunct="0">
              <a:spcBef>
                <a:spcPct val="20000"/>
              </a:spcBef>
              <a:buFontTx/>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000" dirty="0" smtClean="0">
                <a:solidFill>
                  <a:srgbClr val="FFFFFF"/>
                </a:solidFill>
                <a:latin typeface="Book Antiqua" pitchFamily="18" charset="0"/>
              </a:rPr>
              <a:t>Posibles secuencias terap</a:t>
            </a:r>
            <a:r>
              <a:rPr lang="es-ES" sz="2000" dirty="0" smtClean="0">
                <a:solidFill>
                  <a:srgbClr val="FFFFFF"/>
                </a:solidFill>
                <a:latin typeface="Book Antiqua" pitchFamily="18" charset="0"/>
              </a:rPr>
              <a:t>éuticas </a:t>
            </a:r>
            <a:r>
              <a:rPr lang="es-ES" sz="2000" dirty="0" smtClean="0">
                <a:solidFill>
                  <a:srgbClr val="FFFFFF"/>
                </a:solidFill>
                <a:latin typeface="Book Antiqua" pitchFamily="18" charset="0"/>
              </a:rPr>
              <a:t> </a:t>
            </a:r>
            <a:endParaRPr lang="es-ES" sz="2000" dirty="0">
              <a:solidFill>
                <a:srgbClr val="FFFFFF"/>
              </a:solidFill>
              <a:latin typeface="Book Antiqua" pitchFamily="18" charset="0"/>
            </a:endParaRPr>
          </a:p>
          <a:p>
            <a:pPr marL="354013" indent="-354013" algn="just" defTabSz="449263">
              <a:lnSpc>
                <a:spcPct val="150000"/>
              </a:lnSpc>
              <a:spcBef>
                <a:spcPts val="1500"/>
              </a:spcBef>
              <a:buClr>
                <a:srgbClr val="99CC00"/>
              </a:buClr>
              <a:buSzPct val="90000"/>
              <a:buFont typeface="Wingdings" pitchFamily="2" charset="2"/>
              <a:buChar char=""/>
              <a:tabLst>
                <a:tab pos="354013" algn="l"/>
                <a:tab pos="1268413" algn="l"/>
                <a:tab pos="2182813" algn="l"/>
                <a:tab pos="3097213" algn="l"/>
                <a:tab pos="4011613" algn="l"/>
                <a:tab pos="4926013" algn="l"/>
                <a:tab pos="5840413" algn="l"/>
                <a:tab pos="6754813" algn="l"/>
                <a:tab pos="7669213" algn="l"/>
                <a:tab pos="8583613" algn="l"/>
                <a:tab pos="9498013" algn="l"/>
                <a:tab pos="10412413" algn="l"/>
              </a:tabLst>
            </a:pPr>
            <a:r>
              <a:rPr lang="es-ES" sz="2800" dirty="0" smtClean="0">
                <a:solidFill>
                  <a:srgbClr val="FFFFFF"/>
                </a:solidFill>
                <a:latin typeface="Book Antiqua" pitchFamily="18" charset="0"/>
              </a:rPr>
              <a:t> CONCLUSIONES</a:t>
            </a:r>
            <a:endParaRPr lang="es-ES" sz="2800" dirty="0">
              <a:solidFill>
                <a:srgbClr val="FFFFFF"/>
              </a:solidFill>
              <a:latin typeface="Book Antiqua" pitchFamily="18" charset="0"/>
            </a:endParaRPr>
          </a:p>
        </p:txBody>
      </p:sp>
      <p:sp>
        <p:nvSpPr>
          <p:cNvPr id="7" name="6 CuadroTexto"/>
          <p:cNvSpPr txBox="1"/>
          <p:nvPr/>
        </p:nvSpPr>
        <p:spPr>
          <a:xfrm>
            <a:off x="3995936" y="2276872"/>
            <a:ext cx="3977371" cy="646331"/>
          </a:xfrm>
          <a:prstGeom prst="rect">
            <a:avLst/>
          </a:prstGeom>
          <a:noFill/>
        </p:spPr>
        <p:txBody>
          <a:bodyPr wrap="none" rtlCol="0">
            <a:spAutoFit/>
          </a:bodyPr>
          <a:lstStyle/>
          <a:p>
            <a:r>
              <a:rPr lang="es-ES" dirty="0" smtClean="0">
                <a:solidFill>
                  <a:schemeClr val="accent6">
                    <a:lumMod val="60000"/>
                    <a:lumOff val="40000"/>
                  </a:schemeClr>
                </a:solidFill>
                <a:latin typeface="Book Antiqua" pitchFamily="18" charset="0"/>
              </a:rPr>
              <a:t>=la enfermedad avanza a pesar de la </a:t>
            </a:r>
          </a:p>
          <a:p>
            <a:r>
              <a:rPr lang="es-ES" dirty="0" smtClean="0">
                <a:solidFill>
                  <a:schemeClr val="accent6">
                    <a:lumMod val="60000"/>
                    <a:lumOff val="40000"/>
                  </a:schemeClr>
                </a:solidFill>
                <a:latin typeface="Book Antiqua" pitchFamily="18" charset="0"/>
              </a:rPr>
              <a:t>disminución de los andrógenos</a:t>
            </a:r>
            <a:endParaRPr lang="es-ES" dirty="0">
              <a:solidFill>
                <a:schemeClr val="accent6">
                  <a:lumMod val="60000"/>
                  <a:lumOff val="40000"/>
                </a:schemeClr>
              </a:solidFill>
            </a:endParaRPr>
          </a:p>
        </p:txBody>
      </p:sp>
    </p:spTree>
    <p:extLst>
      <p:ext uri="{BB962C8B-B14F-4D97-AF65-F5344CB8AC3E}">
        <p14:creationId xmlns:p14="http://schemas.microsoft.com/office/powerpoint/2010/main" val="16549704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83"/>
          <p:cNvSpPr txBox="1">
            <a:spLocks noChangeArrowheads="1"/>
          </p:cNvSpPr>
          <p:nvPr/>
        </p:nvSpPr>
        <p:spPr bwMode="auto">
          <a:xfrm>
            <a:off x="6012160" y="5373216"/>
            <a:ext cx="782587" cy="26161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s" sz="1100" b="1" dirty="0">
                <a:solidFill>
                  <a:srgbClr val="FFFFFF"/>
                </a:solidFill>
                <a:latin typeface="Calibri"/>
                <a:ea typeface="MS PGothic" pitchFamily="34" charset="-128"/>
                <a:cs typeface="Arial"/>
              </a:rPr>
              <a:t>NÚCLEO</a:t>
            </a:r>
          </a:p>
        </p:txBody>
      </p:sp>
      <p:pic>
        <p:nvPicPr>
          <p:cNvPr id="27658" name="Picture 9" descr="wo.png"/>
          <p:cNvPicPr>
            <a:picLocks noChangeAspect="1"/>
          </p:cNvPicPr>
          <p:nvPr/>
        </p:nvPicPr>
        <p:blipFill>
          <a:blip r:embed="rId3" cstate="print"/>
          <a:srcRect/>
          <a:stretch>
            <a:fillRect/>
          </a:stretch>
        </p:blipFill>
        <p:spPr bwMode="auto">
          <a:xfrm rot="4620000">
            <a:off x="6049863" y="4715668"/>
            <a:ext cx="508000" cy="169863"/>
          </a:xfrm>
          <a:prstGeom prst="rect">
            <a:avLst/>
          </a:prstGeom>
          <a:noFill/>
          <a:ln w="9525">
            <a:noFill/>
            <a:miter lim="800000"/>
            <a:headEnd/>
            <a:tailEnd/>
          </a:ln>
        </p:spPr>
      </p:pic>
      <p:pic>
        <p:nvPicPr>
          <p:cNvPr id="27662" name="Picture 54" descr="wo.png"/>
          <p:cNvPicPr>
            <a:picLocks noChangeAspect="1"/>
          </p:cNvPicPr>
          <p:nvPr/>
        </p:nvPicPr>
        <p:blipFill>
          <a:blip r:embed="rId4" cstate="print"/>
          <a:srcRect/>
          <a:stretch>
            <a:fillRect/>
          </a:stretch>
        </p:blipFill>
        <p:spPr bwMode="auto">
          <a:xfrm rot="2160000">
            <a:off x="3501131" y="4287838"/>
            <a:ext cx="647700" cy="217487"/>
          </a:xfrm>
          <a:prstGeom prst="rect">
            <a:avLst/>
          </a:prstGeom>
          <a:noFill/>
          <a:ln w="9525">
            <a:noFill/>
            <a:miter lim="800000"/>
            <a:headEnd/>
            <a:tailEnd/>
          </a:ln>
        </p:spPr>
      </p:pic>
      <p:sp>
        <p:nvSpPr>
          <p:cNvPr id="27674" name="Title 1"/>
          <p:cNvSpPr txBox="1">
            <a:spLocks/>
          </p:cNvSpPr>
          <p:nvPr/>
        </p:nvSpPr>
        <p:spPr bwMode="auto">
          <a:xfrm>
            <a:off x="288032" y="112277"/>
            <a:ext cx="8676456" cy="584775"/>
          </a:xfrm>
          <a:prstGeom prst="rect">
            <a:avLst/>
          </a:prstGeom>
          <a:solidFill>
            <a:srgbClr val="FFFF00"/>
          </a:solidFill>
          <a:ln w="9525">
            <a:noFill/>
            <a:miter lim="800000"/>
            <a:headEnd/>
            <a:tailEnd/>
          </a:ln>
        </p:spPr>
        <p:txBody>
          <a:bodyPr wrap="square" anchor="ctr">
            <a:spAutoFit/>
          </a:bodyPr>
          <a:lstStyle/>
          <a:p>
            <a:pPr defTabSz="457200" fontAlgn="base">
              <a:spcBef>
                <a:spcPct val="0"/>
              </a:spcBef>
              <a:spcAft>
                <a:spcPct val="0"/>
              </a:spcAft>
              <a:tabLst>
                <a:tab pos="457008" algn="r"/>
                <a:tab pos="2635726" algn="ctr"/>
                <a:tab pos="5271455" algn="r"/>
              </a:tabLst>
            </a:pPr>
            <a:r>
              <a:rPr lang="es" sz="3200" b="1" u="sng" dirty="0" smtClean="0">
                <a:solidFill>
                  <a:srgbClr val="0066FF"/>
                </a:solidFill>
                <a:latin typeface="Calibri"/>
                <a:cs typeface="Arial"/>
              </a:rPr>
              <a:t>OBJETIVO</a:t>
            </a:r>
            <a:r>
              <a:rPr lang="es" sz="3200" b="1" dirty="0" smtClean="0">
                <a:solidFill>
                  <a:srgbClr val="0066FF"/>
                </a:solidFill>
                <a:latin typeface="Calibri"/>
                <a:cs typeface="Arial"/>
              </a:rPr>
              <a:t>: </a:t>
            </a:r>
            <a:r>
              <a:rPr lang="es" sz="2800" b="1" dirty="0" smtClean="0">
                <a:solidFill>
                  <a:srgbClr val="0066FF"/>
                </a:solidFill>
                <a:latin typeface="Calibri"/>
                <a:cs typeface="Arial"/>
              </a:rPr>
              <a:t>BLOQUEAR EL </a:t>
            </a:r>
            <a:r>
              <a:rPr lang="es-ES_tradnl" sz="2800" b="1" dirty="0" smtClean="0">
                <a:solidFill>
                  <a:srgbClr val="0066FF"/>
                </a:solidFill>
                <a:latin typeface="Calibri"/>
                <a:cs typeface="Arial"/>
              </a:rPr>
              <a:t>RECEPTOR ANDROGÉNICO</a:t>
            </a:r>
            <a:r>
              <a:rPr lang="es" sz="2800" b="1" dirty="0" smtClean="0">
                <a:solidFill>
                  <a:srgbClr val="0066FF"/>
                </a:solidFill>
                <a:latin typeface="Calibri"/>
                <a:ea typeface="ＭＳ Ｐゴシック" pitchFamily="34" charset="-128"/>
                <a:cs typeface="Arial"/>
              </a:rPr>
              <a:t> </a:t>
            </a:r>
            <a:endParaRPr lang="es" sz="2800" b="1" dirty="0">
              <a:solidFill>
                <a:srgbClr val="0066FF"/>
              </a:solidFill>
              <a:latin typeface="Calibri"/>
              <a:ea typeface="ＭＳ Ｐゴシック" pitchFamily="34" charset="-128"/>
              <a:cs typeface="Arial"/>
            </a:endParaRPr>
          </a:p>
        </p:txBody>
      </p:sp>
      <p:sp>
        <p:nvSpPr>
          <p:cNvPr id="27675" name="TextBox 15"/>
          <p:cNvSpPr txBox="1">
            <a:spLocks noChangeArrowheads="1"/>
          </p:cNvSpPr>
          <p:nvPr/>
        </p:nvSpPr>
        <p:spPr bwMode="auto">
          <a:xfrm>
            <a:off x="179512" y="6597352"/>
            <a:ext cx="7488832" cy="26161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 sz="1100" dirty="0">
                <a:solidFill>
                  <a:prstClr val="black"/>
                </a:solidFill>
                <a:latin typeface="Calibri"/>
                <a:ea typeface="MS PGothic" pitchFamily="34" charset="-128"/>
                <a:cs typeface="Arial" pitchFamily="34" charset="0"/>
              </a:rPr>
              <a:t>RA, receptor androgénico; DHEA, dehidroepiandrosterona; DHT, dihidrotestosterona; T, testosterona</a:t>
            </a:r>
          </a:p>
        </p:txBody>
      </p:sp>
      <p:pic>
        <p:nvPicPr>
          <p:cNvPr id="1028" name="Picture 4"/>
          <p:cNvPicPr>
            <a:picLocks noChangeAspect="1" noChangeArrowheads="1"/>
          </p:cNvPicPr>
          <p:nvPr/>
        </p:nvPicPr>
        <p:blipFill>
          <a:blip r:embed="rId5" cstate="print"/>
          <a:srcRect/>
          <a:stretch>
            <a:fillRect/>
          </a:stretch>
        </p:blipFill>
        <p:spPr bwMode="auto">
          <a:xfrm>
            <a:off x="179512" y="944293"/>
            <a:ext cx="6192688" cy="4302455"/>
          </a:xfrm>
          <a:prstGeom prst="rect">
            <a:avLst/>
          </a:prstGeom>
          <a:solidFill>
            <a:srgbClr val="FFFFFF"/>
          </a:solidFill>
          <a:ln w="9525">
            <a:noFill/>
            <a:miter lim="800000"/>
            <a:headEnd/>
            <a:tailEnd/>
          </a:ln>
        </p:spPr>
      </p:pic>
      <p:sp>
        <p:nvSpPr>
          <p:cNvPr id="10" name="9 CuadroTexto"/>
          <p:cNvSpPr txBox="1"/>
          <p:nvPr/>
        </p:nvSpPr>
        <p:spPr>
          <a:xfrm>
            <a:off x="1979712" y="4005064"/>
            <a:ext cx="284052"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1400" dirty="0" smtClean="0">
                <a:solidFill>
                  <a:srgbClr val="333333"/>
                </a:solidFill>
                <a:latin typeface="Calibri"/>
                <a:cs typeface="Arial"/>
              </a:rPr>
              <a:t>1</a:t>
            </a:r>
            <a:endParaRPr lang="es-ES" sz="1400" dirty="0">
              <a:solidFill>
                <a:srgbClr val="333333"/>
              </a:solidFill>
              <a:latin typeface="Calibri"/>
              <a:cs typeface="Arial"/>
            </a:endParaRPr>
          </a:p>
        </p:txBody>
      </p:sp>
      <p:sp>
        <p:nvSpPr>
          <p:cNvPr id="2" name="CuadroTexto 1"/>
          <p:cNvSpPr txBox="1"/>
          <p:nvPr/>
        </p:nvSpPr>
        <p:spPr>
          <a:xfrm>
            <a:off x="5004048" y="1340768"/>
            <a:ext cx="4241253" cy="369332"/>
          </a:xfrm>
          <a:prstGeom prst="rect">
            <a:avLst/>
          </a:prstGeom>
          <a:solidFill>
            <a:srgbClr val="FFFF00"/>
          </a:solidFill>
          <a:ln w="6350">
            <a:solidFill>
              <a:schemeClr val="tx1"/>
            </a:solidFill>
          </a:ln>
        </p:spPr>
        <p:txBody>
          <a:bodyPr wrap="none" rtlCol="0">
            <a:spAutoFit/>
          </a:bodyPr>
          <a:lstStyle/>
          <a:p>
            <a:r>
              <a:rPr lang="es-ES" b="1" dirty="0" smtClean="0">
                <a:solidFill>
                  <a:prstClr val="black"/>
                </a:solidFill>
                <a:latin typeface="Calibri"/>
                <a:cs typeface="Arial"/>
              </a:rPr>
              <a:t>BLOQUEO del </a:t>
            </a:r>
            <a:r>
              <a:rPr lang="es-ES" b="1" dirty="0" smtClean="0">
                <a:solidFill>
                  <a:prstClr val="black"/>
                </a:solidFill>
                <a:latin typeface="Calibri"/>
                <a:cs typeface="Arial"/>
              </a:rPr>
              <a:t>RA en su uni</a:t>
            </a:r>
            <a:r>
              <a:rPr lang="es-ES" b="1" dirty="0" smtClean="0">
                <a:solidFill>
                  <a:prstClr val="black"/>
                </a:solidFill>
                <a:latin typeface="Calibri"/>
                <a:cs typeface="Arial"/>
              </a:rPr>
              <a:t>ón a andrógeno</a:t>
            </a:r>
            <a:r>
              <a:rPr lang="es-ES" b="1" dirty="0" smtClean="0">
                <a:solidFill>
                  <a:prstClr val="black"/>
                </a:solidFill>
                <a:latin typeface="Calibri"/>
                <a:cs typeface="Arial"/>
              </a:rPr>
              <a:t> </a:t>
            </a:r>
            <a:endParaRPr lang="es-ES" dirty="0">
              <a:solidFill>
                <a:prstClr val="black"/>
              </a:solidFill>
              <a:latin typeface="Calibri"/>
              <a:cs typeface="Arial"/>
            </a:endParaRPr>
          </a:p>
        </p:txBody>
      </p:sp>
      <p:sp>
        <p:nvSpPr>
          <p:cNvPr id="3" name="CuadroTexto 2"/>
          <p:cNvSpPr txBox="1"/>
          <p:nvPr/>
        </p:nvSpPr>
        <p:spPr>
          <a:xfrm>
            <a:off x="6732240" y="2348880"/>
            <a:ext cx="2178751" cy="2308324"/>
          </a:xfrm>
          <a:prstGeom prst="rect">
            <a:avLst/>
          </a:prstGeom>
          <a:noFill/>
        </p:spPr>
        <p:txBody>
          <a:bodyPr wrap="none" rtlCol="0">
            <a:spAutoFit/>
          </a:bodyPr>
          <a:lstStyle/>
          <a:p>
            <a:r>
              <a:rPr lang="es-ES" sz="2400" dirty="0" err="1" smtClean="0">
                <a:solidFill>
                  <a:srgbClr val="0809CC"/>
                </a:solidFill>
              </a:rPr>
              <a:t>Antiandrógenos</a:t>
            </a:r>
            <a:endParaRPr lang="es-ES" sz="2400" dirty="0" smtClean="0">
              <a:solidFill>
                <a:srgbClr val="0809CC"/>
              </a:solidFill>
            </a:endParaRPr>
          </a:p>
          <a:p>
            <a:r>
              <a:rPr lang="es-ES" sz="2400" dirty="0" smtClean="0">
                <a:solidFill>
                  <a:srgbClr val="0809CC"/>
                </a:solidFill>
              </a:rPr>
              <a:t>Periféricos</a:t>
            </a:r>
          </a:p>
          <a:p>
            <a:r>
              <a:rPr lang="es-ES" sz="2400" dirty="0" smtClean="0">
                <a:solidFill>
                  <a:srgbClr val="0809CC"/>
                </a:solidFill>
              </a:rPr>
              <a:t>-</a:t>
            </a:r>
            <a:r>
              <a:rPr lang="es-ES" sz="2400" dirty="0" err="1" smtClean="0">
                <a:solidFill>
                  <a:srgbClr val="0809CC"/>
                </a:solidFill>
              </a:rPr>
              <a:t>bicalutamida</a:t>
            </a:r>
            <a:endParaRPr lang="es-ES" sz="2400" dirty="0" smtClean="0">
              <a:solidFill>
                <a:srgbClr val="0809CC"/>
              </a:solidFill>
            </a:endParaRPr>
          </a:p>
          <a:p>
            <a:r>
              <a:rPr lang="es-ES" sz="2400" dirty="0" smtClean="0">
                <a:solidFill>
                  <a:srgbClr val="0809CC"/>
                </a:solidFill>
              </a:rPr>
              <a:t>-</a:t>
            </a:r>
            <a:r>
              <a:rPr lang="es-ES" sz="2400" dirty="0" err="1" smtClean="0">
                <a:solidFill>
                  <a:srgbClr val="0809CC"/>
                </a:solidFill>
              </a:rPr>
              <a:t>flutamida</a:t>
            </a:r>
            <a:endParaRPr lang="es-ES" sz="2400" dirty="0" smtClean="0">
              <a:solidFill>
                <a:srgbClr val="0809CC"/>
              </a:solidFill>
            </a:endParaRPr>
          </a:p>
          <a:p>
            <a:r>
              <a:rPr lang="es-ES" sz="2400" dirty="0" smtClean="0">
                <a:solidFill>
                  <a:srgbClr val="0809CC"/>
                </a:solidFill>
              </a:rPr>
              <a:t>-</a:t>
            </a:r>
            <a:r>
              <a:rPr lang="es-ES" sz="2400" dirty="0" err="1" smtClean="0">
                <a:solidFill>
                  <a:srgbClr val="0809CC"/>
                </a:solidFill>
              </a:rPr>
              <a:t>nilutamida</a:t>
            </a:r>
            <a:endParaRPr lang="es-ES" sz="2400" dirty="0" smtClean="0">
              <a:solidFill>
                <a:srgbClr val="0809CC"/>
              </a:solidFill>
            </a:endParaRPr>
          </a:p>
          <a:p>
            <a:r>
              <a:rPr lang="es-ES" sz="2400" dirty="0" smtClean="0">
                <a:solidFill>
                  <a:srgbClr val="0809CC"/>
                </a:solidFill>
              </a:rPr>
              <a:t>-</a:t>
            </a:r>
            <a:r>
              <a:rPr lang="es-ES" sz="2400" dirty="0" err="1" smtClean="0">
                <a:solidFill>
                  <a:srgbClr val="FF0000"/>
                </a:solidFill>
              </a:rPr>
              <a:t>enzalutamida</a:t>
            </a:r>
            <a:endParaRPr lang="es-ES" sz="2400" dirty="0">
              <a:solidFill>
                <a:srgbClr val="FF0000"/>
              </a:solidFill>
            </a:endParaRPr>
          </a:p>
        </p:txBody>
      </p:sp>
      <p:sp>
        <p:nvSpPr>
          <p:cNvPr id="4" name="Rectángulo redondeado 3"/>
          <p:cNvSpPr/>
          <p:nvPr/>
        </p:nvSpPr>
        <p:spPr>
          <a:xfrm>
            <a:off x="6588224" y="2348880"/>
            <a:ext cx="2304256" cy="2376264"/>
          </a:xfrm>
          <a:prstGeom prst="roundRect">
            <a:avLst/>
          </a:prstGeom>
          <a:noFill/>
          <a:ln w="57150" cmpd="sng">
            <a:solidFill>
              <a:srgbClr val="0809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2483768" y="5445224"/>
            <a:ext cx="5785110" cy="923330"/>
          </a:xfrm>
          <a:prstGeom prst="rect">
            <a:avLst/>
          </a:prstGeom>
          <a:noFill/>
        </p:spPr>
        <p:txBody>
          <a:bodyPr wrap="none" rtlCol="0">
            <a:spAutoFit/>
          </a:bodyPr>
          <a:lstStyle/>
          <a:p>
            <a:r>
              <a:rPr lang="es-ES" dirty="0" smtClean="0"/>
              <a:t>Agonistas-antagonistas: </a:t>
            </a:r>
            <a:r>
              <a:rPr lang="es-ES" dirty="0" err="1" smtClean="0"/>
              <a:t>bicalutamida</a:t>
            </a:r>
            <a:r>
              <a:rPr lang="es-ES" dirty="0" smtClean="0"/>
              <a:t>, </a:t>
            </a:r>
            <a:r>
              <a:rPr lang="es-ES" dirty="0" err="1" smtClean="0"/>
              <a:t>flutamida</a:t>
            </a:r>
            <a:r>
              <a:rPr lang="es-ES" dirty="0" smtClean="0"/>
              <a:t>, </a:t>
            </a:r>
            <a:r>
              <a:rPr lang="es-ES" dirty="0" err="1" smtClean="0"/>
              <a:t>nilutamida</a:t>
            </a:r>
            <a:endParaRPr lang="es-ES" dirty="0" smtClean="0"/>
          </a:p>
          <a:p>
            <a:endParaRPr lang="es-ES" dirty="0" smtClean="0"/>
          </a:p>
          <a:p>
            <a:r>
              <a:rPr lang="es-ES" dirty="0" smtClean="0">
                <a:solidFill>
                  <a:srgbClr val="FF0000"/>
                </a:solidFill>
              </a:rPr>
              <a:t>Antagonista puro: </a:t>
            </a:r>
            <a:r>
              <a:rPr lang="es-ES" dirty="0" err="1" smtClean="0">
                <a:solidFill>
                  <a:srgbClr val="FF0000"/>
                </a:solidFill>
              </a:rPr>
              <a:t>enzalutamida</a:t>
            </a:r>
            <a:endParaRPr lang="es-ES" dirty="0">
              <a:solidFill>
                <a:srgbClr val="FF0000"/>
              </a:solidFill>
            </a:endParaRPr>
          </a:p>
        </p:txBody>
      </p:sp>
      <p:cxnSp>
        <p:nvCxnSpPr>
          <p:cNvPr id="7" name="Conector recto de flecha 6"/>
          <p:cNvCxnSpPr/>
          <p:nvPr/>
        </p:nvCxnSpPr>
        <p:spPr>
          <a:xfrm flipH="1">
            <a:off x="2987824" y="1772816"/>
            <a:ext cx="1872208" cy="165618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5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288" y="260350"/>
            <a:ext cx="8229600" cy="1143000"/>
          </a:xfrm>
          <a:solidFill>
            <a:schemeClr val="bg1">
              <a:lumMod val="85000"/>
            </a:schemeClr>
          </a:solidFill>
        </p:spPr>
        <p:txBody>
          <a:bodyPr rtlCol="0">
            <a:noAutofit/>
          </a:bodyPr>
          <a:lstStyle/>
          <a:p>
            <a:pPr eaLnBrk="1" fontAlgn="auto" hangingPunct="1">
              <a:spcAft>
                <a:spcPts val="0"/>
              </a:spcAft>
              <a:defRPr/>
            </a:pPr>
            <a:r>
              <a:rPr lang="es-ES" sz="2800" b="1" dirty="0" smtClean="0">
                <a:solidFill>
                  <a:srgbClr val="0066CC"/>
                </a:solidFill>
              </a:rPr>
              <a:t>¿Opciones de tratamiento en el contexto </a:t>
            </a:r>
            <a:r>
              <a:rPr lang="es-ES" sz="2800" b="1" dirty="0" err="1" smtClean="0">
                <a:solidFill>
                  <a:srgbClr val="0066CC"/>
                </a:solidFill>
              </a:rPr>
              <a:t>prequimioterapia</a:t>
            </a:r>
            <a:r>
              <a:rPr lang="es-ES" sz="2800" b="1" dirty="0" smtClean="0">
                <a:solidFill>
                  <a:srgbClr val="0066CC"/>
                </a:solidFill>
              </a:rPr>
              <a:t> y pacientes </a:t>
            </a:r>
            <a:r>
              <a:rPr lang="es-ES" sz="2800" b="1" dirty="0" err="1" smtClean="0">
                <a:solidFill>
                  <a:srgbClr val="0066CC"/>
                </a:solidFill>
              </a:rPr>
              <a:t>oligo</a:t>
            </a:r>
            <a:r>
              <a:rPr lang="es-ES" sz="2800" b="1" dirty="0" smtClean="0">
                <a:solidFill>
                  <a:srgbClr val="0066CC"/>
                </a:solidFill>
              </a:rPr>
              <a:t>/asintomáticos</a:t>
            </a:r>
            <a:r>
              <a:rPr lang="es-ES" sz="3200" b="1" dirty="0" smtClean="0">
                <a:solidFill>
                  <a:srgbClr val="0066CC"/>
                </a:solidFill>
              </a:rPr>
              <a:t>?</a:t>
            </a:r>
            <a:endParaRPr lang="es-ES" sz="3200" b="1" dirty="0">
              <a:solidFill>
                <a:srgbClr val="0066CC"/>
              </a:solidFill>
            </a:endParaRPr>
          </a:p>
        </p:txBody>
      </p:sp>
      <p:sp>
        <p:nvSpPr>
          <p:cNvPr id="945155" name="2 Marcador de contenido"/>
          <p:cNvSpPr>
            <a:spLocks noGrp="1"/>
          </p:cNvSpPr>
          <p:nvPr>
            <p:ph idx="1"/>
          </p:nvPr>
        </p:nvSpPr>
        <p:spPr/>
        <p:txBody>
          <a:bodyPr/>
          <a:lstStyle/>
          <a:p>
            <a:pPr eaLnBrk="1" hangingPunct="1"/>
            <a:r>
              <a:rPr lang="es-ES" u="sng" smtClean="0">
                <a:solidFill>
                  <a:srgbClr val="FF0000"/>
                </a:solidFill>
              </a:rPr>
              <a:t>Observación</a:t>
            </a:r>
            <a:r>
              <a:rPr lang="es-ES" smtClean="0">
                <a:solidFill>
                  <a:srgbClr val="FF0000"/>
                </a:solidFill>
              </a:rPr>
              <a:t> / </a:t>
            </a:r>
            <a:r>
              <a:rPr lang="es-ES" u="sng" smtClean="0">
                <a:solidFill>
                  <a:srgbClr val="FF0000"/>
                </a:solidFill>
              </a:rPr>
              <a:t>corticoides</a:t>
            </a:r>
          </a:p>
          <a:p>
            <a:pPr eaLnBrk="1" hangingPunct="1"/>
            <a:r>
              <a:rPr lang="es-ES" u="sng" smtClean="0">
                <a:solidFill>
                  <a:srgbClr val="FF0000"/>
                </a:solidFill>
              </a:rPr>
              <a:t>Ketoconazol</a:t>
            </a:r>
            <a:r>
              <a:rPr lang="es-ES" smtClean="0"/>
              <a:t>: inhibidor débil y mal tolerado de los andrógenos suprarrenales, no    SG</a:t>
            </a:r>
          </a:p>
          <a:p>
            <a:pPr eaLnBrk="1" hangingPunct="1"/>
            <a:r>
              <a:rPr lang="es-ES" u="sng" smtClean="0">
                <a:solidFill>
                  <a:srgbClr val="FF0000"/>
                </a:solidFill>
              </a:rPr>
              <a:t>Sipuleucel-T </a:t>
            </a:r>
            <a:r>
              <a:rPr lang="es-ES" smtClean="0"/>
              <a:t>: vacuna autóloga, sin </a:t>
            </a:r>
            <a:r>
              <a:rPr lang="es-ES" sz="3300" smtClean="0"/>
              <a:t>actividad antitumoral demostrable, no   PSA, no alivio sintomático, alta complejidad,  elevado costo</a:t>
            </a:r>
            <a:endParaRPr lang="es-ES" sz="1900" smtClean="0"/>
          </a:p>
          <a:p>
            <a:pPr eaLnBrk="1" hangingPunct="1"/>
            <a:r>
              <a:rPr lang="es-ES" smtClean="0">
                <a:solidFill>
                  <a:srgbClr val="FF0000"/>
                </a:solidFill>
              </a:rPr>
              <a:t>ABIRATERONA,</a:t>
            </a:r>
          </a:p>
          <a:p>
            <a:pPr lvl="1" eaLnBrk="1" hangingPunct="1"/>
            <a:r>
              <a:rPr lang="es-ES" sz="2400" smtClean="0"/>
              <a:t> estudios fase I y II prequimioterapia con respuestas mantenidas </a:t>
            </a:r>
          </a:p>
          <a:p>
            <a:pPr lvl="1" eaLnBrk="1" hangingPunct="1"/>
            <a:r>
              <a:rPr lang="es-ES" sz="2400" smtClean="0">
                <a:solidFill>
                  <a:srgbClr val="0066CC"/>
                </a:solidFill>
              </a:rPr>
              <a:t>ESTUDIO FASE III prequimioterapia</a:t>
            </a:r>
          </a:p>
          <a:p>
            <a:pPr eaLnBrk="1" hangingPunct="1">
              <a:buFont typeface="Arial" pitchFamily="34" charset="0"/>
              <a:buNone/>
            </a:pPr>
            <a:r>
              <a:rPr lang="es-ES" sz="2400" smtClean="0">
                <a:solidFill>
                  <a:srgbClr val="3399FF"/>
                </a:solidFill>
              </a:rPr>
              <a:t>  </a:t>
            </a:r>
          </a:p>
        </p:txBody>
      </p:sp>
      <p:sp>
        <p:nvSpPr>
          <p:cNvPr id="5" name="4 Rectángulo"/>
          <p:cNvSpPr/>
          <p:nvPr/>
        </p:nvSpPr>
        <p:spPr>
          <a:xfrm>
            <a:off x="395288" y="4868863"/>
            <a:ext cx="3960812"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6" name="5 Flecha arriba"/>
          <p:cNvSpPr/>
          <p:nvPr/>
        </p:nvSpPr>
        <p:spPr>
          <a:xfrm>
            <a:off x="6516688" y="2781300"/>
            <a:ext cx="46037" cy="360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4" name="3 Flecha abajo"/>
          <p:cNvSpPr/>
          <p:nvPr/>
        </p:nvSpPr>
        <p:spPr>
          <a:xfrm>
            <a:off x="5867400" y="3860800"/>
            <a:ext cx="46038"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pic>
        <p:nvPicPr>
          <p:cNvPr id="945159" name="Picture 2"/>
          <p:cNvPicPr>
            <a:picLocks noChangeAspect="1" noChangeArrowheads="1"/>
          </p:cNvPicPr>
          <p:nvPr/>
        </p:nvPicPr>
        <p:blipFill>
          <a:blip r:embed="rId3" cstate="print"/>
          <a:srcRect/>
          <a:stretch>
            <a:fillRect/>
          </a:stretch>
        </p:blipFill>
        <p:spPr bwMode="auto">
          <a:xfrm>
            <a:off x="0" y="0"/>
            <a:ext cx="9086850" cy="7172325"/>
          </a:xfrm>
          <a:prstGeom prst="rect">
            <a:avLst/>
          </a:prstGeom>
          <a:noFill/>
          <a:ln w="9525">
            <a:noFill/>
            <a:miter lim="800000"/>
            <a:headEnd/>
            <a:tailEnd/>
          </a:ln>
        </p:spPr>
      </p:pic>
      <p:cxnSp>
        <p:nvCxnSpPr>
          <p:cNvPr id="9" name="8 Conector recto"/>
          <p:cNvCxnSpPr/>
          <p:nvPr/>
        </p:nvCxnSpPr>
        <p:spPr>
          <a:xfrm>
            <a:off x="899592" y="5229200"/>
            <a:ext cx="3024336" cy="7200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827584" y="4797152"/>
            <a:ext cx="3312368" cy="504056"/>
          </a:xfrm>
          <a:prstGeom prst="rect">
            <a:avLst/>
          </a:prstGeom>
          <a:solidFill>
            <a:srgbClr val="2B1B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prstClr val="white"/>
                </a:solidFill>
                <a:latin typeface="Calibri"/>
              </a:rPr>
              <a:t>Sensible a castración </a:t>
            </a:r>
            <a:endParaRPr lang="es-ES" sz="2800" dirty="0">
              <a:solidFill>
                <a:prstClr val="white"/>
              </a:solidFill>
              <a:latin typeface="Calibri"/>
            </a:endParaRPr>
          </a:p>
        </p:txBody>
      </p:sp>
      <p:cxnSp>
        <p:nvCxnSpPr>
          <p:cNvPr id="7" name="Conector recto de flecha 6"/>
          <p:cNvCxnSpPr/>
          <p:nvPr/>
        </p:nvCxnSpPr>
        <p:spPr>
          <a:xfrm flipH="1">
            <a:off x="2915816" y="1628800"/>
            <a:ext cx="720080" cy="504056"/>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4139952" y="3501008"/>
            <a:ext cx="0" cy="136815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994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7772400" cy="1143000"/>
          </a:xfrm>
        </p:spPr>
        <p:txBody>
          <a:bodyPr/>
          <a:lstStyle/>
          <a:p>
            <a:r>
              <a:rPr lang="es-ES" sz="6600" dirty="0"/>
              <a:t>3</a:t>
            </a:r>
            <a:r>
              <a:rPr lang="es-ES" sz="6600" dirty="0" smtClean="0"/>
              <a:t>. Cáncer de Próstata avanzado </a:t>
            </a:r>
            <a:r>
              <a:rPr lang="es-ES" sz="6600" u="sng" dirty="0" smtClean="0"/>
              <a:t>“hormono resistente”   </a:t>
            </a:r>
            <a:endParaRPr lang="es-ES" sz="6600" u="sng" dirty="0"/>
          </a:p>
        </p:txBody>
      </p:sp>
    </p:spTree>
    <p:extLst>
      <p:ext uri="{BB962C8B-B14F-4D97-AF65-F5344CB8AC3E}">
        <p14:creationId xmlns:p14="http://schemas.microsoft.com/office/powerpoint/2010/main" val="26598378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7772400" cy="1143000"/>
          </a:xfrm>
        </p:spPr>
        <p:txBody>
          <a:bodyPr/>
          <a:lstStyle/>
          <a:p>
            <a:r>
              <a:rPr lang="es-ES" sz="6600" dirty="0"/>
              <a:t>3</a:t>
            </a:r>
            <a:r>
              <a:rPr lang="es-ES" sz="6600" dirty="0" smtClean="0"/>
              <a:t>. Cáncer de Próstata avanzado “</a:t>
            </a:r>
            <a:r>
              <a:rPr lang="es-ES" sz="6600" strike="sngStrike" dirty="0" smtClean="0"/>
              <a:t>hormono resistente”   </a:t>
            </a:r>
            <a:endParaRPr lang="es-ES" sz="6600" strike="sngStrike" dirty="0"/>
          </a:p>
        </p:txBody>
      </p:sp>
    </p:spTree>
    <p:extLst>
      <p:ext uri="{BB962C8B-B14F-4D97-AF65-F5344CB8AC3E}">
        <p14:creationId xmlns:p14="http://schemas.microsoft.com/office/powerpoint/2010/main" val="24849545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7772400" cy="1143000"/>
          </a:xfrm>
        </p:spPr>
        <p:txBody>
          <a:bodyPr/>
          <a:lstStyle/>
          <a:p>
            <a:r>
              <a:rPr lang="es-ES" sz="6600" dirty="0"/>
              <a:t>3</a:t>
            </a:r>
            <a:r>
              <a:rPr lang="es-ES" sz="6600" dirty="0" smtClean="0"/>
              <a:t>. Cáncer de Próstata </a:t>
            </a:r>
            <a:r>
              <a:rPr lang="es-ES" sz="6600" u="sng" dirty="0" smtClean="0"/>
              <a:t>“Resistente a la Castración</a:t>
            </a:r>
            <a:r>
              <a:rPr lang="es-ES" sz="6600" dirty="0" smtClean="0"/>
              <a:t>”  </a:t>
            </a:r>
            <a:endParaRPr lang="es-ES" sz="6600" dirty="0"/>
          </a:p>
        </p:txBody>
      </p:sp>
      <p:sp>
        <p:nvSpPr>
          <p:cNvPr id="3" name="CuadroTexto 2"/>
          <p:cNvSpPr txBox="1"/>
          <p:nvPr/>
        </p:nvSpPr>
        <p:spPr>
          <a:xfrm>
            <a:off x="363148" y="5301208"/>
            <a:ext cx="8150889" cy="523220"/>
          </a:xfrm>
          <a:prstGeom prst="rect">
            <a:avLst/>
          </a:prstGeom>
          <a:noFill/>
        </p:spPr>
        <p:txBody>
          <a:bodyPr wrap="none" rtlCol="0">
            <a:spAutoFit/>
          </a:bodyPr>
          <a:lstStyle/>
          <a:p>
            <a:r>
              <a:rPr lang="es-ES" sz="2800" dirty="0" smtClean="0"/>
              <a:t>…y todavía tratable con fármacos con acción hormonal </a:t>
            </a:r>
            <a:endParaRPr lang="es-ES" sz="2800" dirty="0"/>
          </a:p>
        </p:txBody>
      </p:sp>
      <p:sp>
        <p:nvSpPr>
          <p:cNvPr id="4" name="Rectángulo redondeado 3"/>
          <p:cNvSpPr/>
          <p:nvPr/>
        </p:nvSpPr>
        <p:spPr>
          <a:xfrm>
            <a:off x="179512" y="5229200"/>
            <a:ext cx="8640960" cy="86409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ángulo 4"/>
          <p:cNvSpPr/>
          <p:nvPr/>
        </p:nvSpPr>
        <p:spPr>
          <a:xfrm>
            <a:off x="251520" y="5229200"/>
            <a:ext cx="8496944" cy="792088"/>
          </a:xfrm>
          <a:prstGeom prst="rect">
            <a:avLst/>
          </a:prstGeom>
          <a:noFill/>
          <a:ln w="57150" cmpd="sng">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40583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p:cNvSpPr/>
          <p:nvPr/>
        </p:nvSpPr>
        <p:spPr>
          <a:xfrm>
            <a:off x="3708400" y="3284538"/>
            <a:ext cx="2303463" cy="2665412"/>
          </a:xfrm>
          <a:prstGeom prst="rect">
            <a:avLst/>
          </a:prstGeom>
          <a:solidFill>
            <a:schemeClr val="accent2">
              <a:lumMod val="20000"/>
              <a:lumOff val="80000"/>
            </a:scheme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latin typeface="Calibri"/>
            </a:endParaRPr>
          </a:p>
        </p:txBody>
      </p:sp>
      <p:grpSp>
        <p:nvGrpSpPr>
          <p:cNvPr id="2" name="27 Grupo"/>
          <p:cNvGrpSpPr>
            <a:grpSpLocks/>
          </p:cNvGrpSpPr>
          <p:nvPr/>
        </p:nvGrpSpPr>
        <p:grpSpPr bwMode="auto">
          <a:xfrm>
            <a:off x="1187450" y="2997200"/>
            <a:ext cx="4991100" cy="3408363"/>
            <a:chOff x="988764" y="980728"/>
            <a:chExt cx="3840829" cy="2638334"/>
          </a:xfrm>
        </p:grpSpPr>
        <p:cxnSp>
          <p:nvCxnSpPr>
            <p:cNvPr id="5" name="4 Conector recto"/>
            <p:cNvCxnSpPr/>
            <p:nvPr/>
          </p:nvCxnSpPr>
          <p:spPr>
            <a:xfrm>
              <a:off x="1620351" y="980728"/>
              <a:ext cx="0" cy="2304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flipH="1">
              <a:off x="1620351" y="3284816"/>
              <a:ext cx="3015002" cy="8602"/>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Forma libre"/>
            <p:cNvSpPr/>
            <p:nvPr/>
          </p:nvSpPr>
          <p:spPr>
            <a:xfrm>
              <a:off x="1691206" y="1197005"/>
              <a:ext cx="3029662" cy="1912085"/>
            </a:xfrm>
            <a:custGeom>
              <a:avLst/>
              <a:gdLst>
                <a:gd name="connsiteX0" fmla="*/ 0 w 3029803"/>
                <a:gd name="connsiteY0" fmla="*/ 0 h 1624084"/>
                <a:gd name="connsiteX1" fmla="*/ 368490 w 3029803"/>
                <a:gd name="connsiteY1" fmla="*/ 968991 h 1624084"/>
                <a:gd name="connsiteX2" fmla="*/ 1296538 w 3029803"/>
                <a:gd name="connsiteY2" fmla="*/ 1501254 h 1624084"/>
                <a:gd name="connsiteX3" fmla="*/ 2442949 w 3029803"/>
                <a:gd name="connsiteY3" fmla="*/ 1624084 h 1624084"/>
                <a:gd name="connsiteX4" fmla="*/ 3029803 w 3029803"/>
                <a:gd name="connsiteY4" fmla="*/ 1596788 h 1624084"/>
                <a:gd name="connsiteX5" fmla="*/ 3029803 w 3029803"/>
                <a:gd name="connsiteY5" fmla="*/ 1596788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9803" h="1624084">
                  <a:moveTo>
                    <a:pt x="0" y="0"/>
                  </a:moveTo>
                  <a:cubicBezTo>
                    <a:pt x="76200" y="359391"/>
                    <a:pt x="152400" y="718782"/>
                    <a:pt x="368490" y="968991"/>
                  </a:cubicBezTo>
                  <a:cubicBezTo>
                    <a:pt x="584580" y="1219200"/>
                    <a:pt x="950795" y="1392072"/>
                    <a:pt x="1296538" y="1501254"/>
                  </a:cubicBezTo>
                  <a:cubicBezTo>
                    <a:pt x="1642281" y="1610436"/>
                    <a:pt x="2154072" y="1608162"/>
                    <a:pt x="2442949" y="1624084"/>
                  </a:cubicBezTo>
                  <a:lnTo>
                    <a:pt x="3029803" y="1596788"/>
                  </a:lnTo>
                  <a:lnTo>
                    <a:pt x="3029803" y="1596788"/>
                  </a:lnTo>
                </a:path>
              </a:pathLst>
            </a:cu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solidFill>
                  <a:srgbClr val="000000"/>
                </a:solidFill>
                <a:latin typeface="Calibri"/>
              </a:endParaRPr>
            </a:p>
          </p:txBody>
        </p:sp>
        <p:sp>
          <p:nvSpPr>
            <p:cNvPr id="16" name="15 Forma libre"/>
            <p:cNvSpPr/>
            <p:nvPr/>
          </p:nvSpPr>
          <p:spPr>
            <a:xfrm>
              <a:off x="1694871" y="1200692"/>
              <a:ext cx="1839786" cy="1849414"/>
            </a:xfrm>
            <a:custGeom>
              <a:avLst/>
              <a:gdLst>
                <a:gd name="connsiteX0" fmla="*/ 11373 w 1840173"/>
                <a:gd name="connsiteY0" fmla="*/ 0 h 1849272"/>
                <a:gd name="connsiteX1" fmla="*/ 147851 w 1840173"/>
                <a:gd name="connsiteY1" fmla="*/ 1473958 h 1849272"/>
                <a:gd name="connsiteX2" fmla="*/ 898478 w 1840173"/>
                <a:gd name="connsiteY2" fmla="*/ 1842448 h 1849272"/>
                <a:gd name="connsiteX3" fmla="*/ 1676400 w 1840173"/>
                <a:gd name="connsiteY3" fmla="*/ 1433015 h 1849272"/>
                <a:gd name="connsiteX4" fmla="*/ 1840173 w 1840173"/>
                <a:gd name="connsiteY4" fmla="*/ 1282890 h 184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173" h="1849272">
                  <a:moveTo>
                    <a:pt x="11373" y="0"/>
                  </a:moveTo>
                  <a:cubicBezTo>
                    <a:pt x="5686" y="583441"/>
                    <a:pt x="0" y="1166883"/>
                    <a:pt x="147851" y="1473958"/>
                  </a:cubicBezTo>
                  <a:cubicBezTo>
                    <a:pt x="295702" y="1781033"/>
                    <a:pt x="643720" y="1849272"/>
                    <a:pt x="898478" y="1842448"/>
                  </a:cubicBezTo>
                  <a:cubicBezTo>
                    <a:pt x="1153236" y="1835624"/>
                    <a:pt x="1519451" y="1526275"/>
                    <a:pt x="1676400" y="1433015"/>
                  </a:cubicBezTo>
                  <a:cubicBezTo>
                    <a:pt x="1833349" y="1339755"/>
                    <a:pt x="1836761" y="1311322"/>
                    <a:pt x="1840173" y="128289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solidFill>
                  <a:srgbClr val="000000"/>
                </a:solidFill>
                <a:latin typeface="Calibri"/>
              </a:endParaRPr>
            </a:p>
          </p:txBody>
        </p:sp>
        <p:sp>
          <p:nvSpPr>
            <p:cNvPr id="930831" name="16 CuadroTexto"/>
            <p:cNvSpPr txBox="1">
              <a:spLocks noChangeArrowheads="1"/>
            </p:cNvSpPr>
            <p:nvPr/>
          </p:nvSpPr>
          <p:spPr bwMode="auto">
            <a:xfrm>
              <a:off x="1043608" y="1052736"/>
              <a:ext cx="560474" cy="461665"/>
            </a:xfrm>
            <a:prstGeom prst="rect">
              <a:avLst/>
            </a:prstGeom>
            <a:noFill/>
            <a:ln w="9525">
              <a:noFill/>
              <a:miter lim="800000"/>
              <a:headEnd/>
              <a:tailEnd/>
            </a:ln>
          </p:spPr>
          <p:txBody>
            <a:bodyPr>
              <a:spAutoFit/>
            </a:bodyPr>
            <a:lstStyle/>
            <a:p>
              <a:pPr algn="r"/>
              <a:r>
                <a:rPr lang="es-ES" sz="1200" smtClean="0">
                  <a:solidFill>
                    <a:srgbClr val="000000"/>
                  </a:solidFill>
                  <a:latin typeface="Calibri"/>
                  <a:ea typeface="ＭＳ Ｐゴシック" pitchFamily="34" charset="-128"/>
                  <a:cs typeface="Arial"/>
                </a:rPr>
                <a:t>500</a:t>
              </a:r>
            </a:p>
            <a:p>
              <a:pPr algn="ctr"/>
              <a:r>
                <a:rPr lang="es-ES" sz="1200" smtClean="0">
                  <a:solidFill>
                    <a:srgbClr val="000000"/>
                  </a:solidFill>
                  <a:latin typeface="Calibri"/>
                  <a:ea typeface="ＭＳ Ｐゴシック" pitchFamily="34" charset="-128"/>
                  <a:cs typeface="Arial"/>
                </a:rPr>
                <a:t>ng/ml</a:t>
              </a:r>
            </a:p>
          </p:txBody>
        </p:sp>
        <p:sp>
          <p:nvSpPr>
            <p:cNvPr id="930832" name="17 CuadroTexto"/>
            <p:cNvSpPr txBox="1">
              <a:spLocks noChangeArrowheads="1"/>
            </p:cNvSpPr>
            <p:nvPr/>
          </p:nvSpPr>
          <p:spPr bwMode="auto">
            <a:xfrm>
              <a:off x="988764" y="2708655"/>
              <a:ext cx="560474" cy="461665"/>
            </a:xfrm>
            <a:prstGeom prst="rect">
              <a:avLst/>
            </a:prstGeom>
            <a:noFill/>
            <a:ln w="9525">
              <a:noFill/>
              <a:miter lim="800000"/>
              <a:headEnd/>
              <a:tailEnd/>
            </a:ln>
          </p:spPr>
          <p:txBody>
            <a:bodyPr>
              <a:spAutoFit/>
            </a:bodyPr>
            <a:lstStyle/>
            <a:p>
              <a:pPr algn="r"/>
              <a:r>
                <a:rPr lang="es-ES" sz="1200" smtClean="0">
                  <a:solidFill>
                    <a:srgbClr val="000000"/>
                  </a:solidFill>
                  <a:latin typeface="Calibri"/>
                  <a:ea typeface="ＭＳ Ｐゴシック" pitchFamily="34" charset="-128"/>
                  <a:cs typeface="Arial"/>
                </a:rPr>
                <a:t>50</a:t>
              </a:r>
            </a:p>
            <a:p>
              <a:pPr algn="r"/>
              <a:r>
                <a:rPr lang="es-ES" sz="1200" smtClean="0">
                  <a:solidFill>
                    <a:srgbClr val="000000"/>
                  </a:solidFill>
                  <a:latin typeface="Calibri"/>
                  <a:ea typeface="ＭＳ Ｐゴシック" pitchFamily="34" charset="-128"/>
                  <a:cs typeface="Arial"/>
                </a:rPr>
                <a:t>ng/ml</a:t>
              </a:r>
            </a:p>
          </p:txBody>
        </p:sp>
        <p:sp>
          <p:nvSpPr>
            <p:cNvPr id="930833" name="18 CuadroTexto"/>
            <p:cNvSpPr txBox="1">
              <a:spLocks noChangeArrowheads="1"/>
            </p:cNvSpPr>
            <p:nvPr/>
          </p:nvSpPr>
          <p:spPr bwMode="auto">
            <a:xfrm>
              <a:off x="1930948" y="1537938"/>
              <a:ext cx="995377" cy="238245"/>
            </a:xfrm>
            <a:prstGeom prst="rect">
              <a:avLst/>
            </a:prstGeom>
            <a:noFill/>
            <a:ln w="9525">
              <a:noFill/>
              <a:miter lim="800000"/>
              <a:headEnd/>
              <a:tailEnd/>
            </a:ln>
          </p:spPr>
          <p:txBody>
            <a:bodyPr wrap="none">
              <a:spAutoFit/>
            </a:bodyPr>
            <a:lstStyle/>
            <a:p>
              <a:r>
                <a:rPr lang="es-ES" sz="1400" b="1" smtClean="0">
                  <a:solidFill>
                    <a:srgbClr val="000000"/>
                  </a:solidFill>
                  <a:latin typeface="Calibri"/>
                  <a:ea typeface="ＭＳ Ｐゴシック" pitchFamily="34" charset="-128"/>
                  <a:cs typeface="Arial"/>
                </a:rPr>
                <a:t>Testosterona</a:t>
              </a:r>
            </a:p>
          </p:txBody>
        </p:sp>
        <p:sp>
          <p:nvSpPr>
            <p:cNvPr id="930834" name="19 CuadroTexto"/>
            <p:cNvSpPr txBox="1">
              <a:spLocks noChangeArrowheads="1"/>
            </p:cNvSpPr>
            <p:nvPr/>
          </p:nvSpPr>
          <p:spPr bwMode="auto">
            <a:xfrm>
              <a:off x="1763688" y="2996952"/>
              <a:ext cx="385134" cy="214420"/>
            </a:xfrm>
            <a:prstGeom prst="rect">
              <a:avLst/>
            </a:prstGeom>
            <a:noFill/>
            <a:ln w="9525">
              <a:noFill/>
              <a:miter lim="800000"/>
              <a:headEnd/>
              <a:tailEnd/>
            </a:ln>
          </p:spPr>
          <p:txBody>
            <a:bodyPr wrap="none">
              <a:spAutoFit/>
            </a:bodyPr>
            <a:lstStyle/>
            <a:p>
              <a:r>
                <a:rPr lang="es-ES" sz="1200" b="1" smtClean="0">
                  <a:solidFill>
                    <a:srgbClr val="FF0000"/>
                  </a:solidFill>
                  <a:latin typeface="Calibri"/>
                  <a:ea typeface="ＭＳ Ｐゴシック" pitchFamily="34" charset="-128"/>
                  <a:cs typeface="Arial"/>
                </a:rPr>
                <a:t>PSA</a:t>
              </a:r>
            </a:p>
          </p:txBody>
        </p:sp>
        <p:cxnSp>
          <p:nvCxnSpPr>
            <p:cNvPr id="22" name="21 Conector recto"/>
            <p:cNvCxnSpPr>
              <a:endCxn id="13" idx="1"/>
            </p:cNvCxnSpPr>
            <p:nvPr/>
          </p:nvCxnSpPr>
          <p:spPr>
            <a:xfrm flipH="1">
              <a:off x="2060141" y="1844608"/>
              <a:ext cx="207678" cy="492767"/>
            </a:xfrm>
            <a:prstGeom prst="line">
              <a:avLst/>
            </a:prstGeom>
          </p:spPr>
          <p:style>
            <a:lnRef idx="1">
              <a:schemeClr val="accent1"/>
            </a:lnRef>
            <a:fillRef idx="0">
              <a:schemeClr val="accent1"/>
            </a:fillRef>
            <a:effectRef idx="0">
              <a:schemeClr val="accent1"/>
            </a:effectRef>
            <a:fontRef idx="minor">
              <a:schemeClr val="tx1"/>
            </a:fontRef>
          </p:style>
        </p:cxnSp>
        <p:sp>
          <p:nvSpPr>
            <p:cNvPr id="930836" name="22 CuadroTexto"/>
            <p:cNvSpPr txBox="1">
              <a:spLocks noChangeArrowheads="1"/>
            </p:cNvSpPr>
            <p:nvPr/>
          </p:nvSpPr>
          <p:spPr bwMode="auto">
            <a:xfrm>
              <a:off x="1835696" y="3356993"/>
              <a:ext cx="465302" cy="262069"/>
            </a:xfrm>
            <a:prstGeom prst="rect">
              <a:avLst/>
            </a:prstGeom>
            <a:noFill/>
            <a:ln w="9525">
              <a:noFill/>
              <a:miter lim="800000"/>
              <a:headEnd/>
              <a:tailEnd/>
            </a:ln>
          </p:spPr>
          <p:txBody>
            <a:bodyPr wrap="none">
              <a:spAutoFit/>
            </a:bodyPr>
            <a:lstStyle/>
            <a:p>
              <a:r>
                <a:rPr lang="es-ES" sz="1600" dirty="0" smtClean="0">
                  <a:solidFill>
                    <a:srgbClr val="000000"/>
                  </a:solidFill>
                  <a:latin typeface="Calibri"/>
                  <a:ea typeface="ＭＳ Ｐゴシック" pitchFamily="34" charset="-128"/>
                  <a:cs typeface="Arial"/>
                </a:rPr>
                <a:t>BAC</a:t>
              </a:r>
            </a:p>
          </p:txBody>
        </p:sp>
        <p:sp>
          <p:nvSpPr>
            <p:cNvPr id="930837" name="23 CuadroTexto"/>
            <p:cNvSpPr txBox="1">
              <a:spLocks noChangeArrowheads="1"/>
            </p:cNvSpPr>
            <p:nvPr/>
          </p:nvSpPr>
          <p:spPr bwMode="auto">
            <a:xfrm>
              <a:off x="2928349" y="1928214"/>
              <a:ext cx="1901244" cy="238245"/>
            </a:xfrm>
            <a:prstGeom prst="rect">
              <a:avLst/>
            </a:prstGeom>
            <a:noFill/>
            <a:ln w="9525">
              <a:noFill/>
              <a:miter lim="800000"/>
              <a:headEnd/>
              <a:tailEnd/>
            </a:ln>
          </p:spPr>
          <p:txBody>
            <a:bodyPr wrap="none">
              <a:spAutoFit/>
            </a:bodyPr>
            <a:lstStyle/>
            <a:p>
              <a:r>
                <a:rPr lang="es-ES" sz="1400" b="1" dirty="0" smtClean="0">
                  <a:solidFill>
                    <a:srgbClr val="000000"/>
                  </a:solidFill>
                  <a:latin typeface="Calibri"/>
                  <a:ea typeface="ＭＳ Ｐゴシック" pitchFamily="34" charset="-128"/>
                  <a:cs typeface="Arial"/>
                </a:rPr>
                <a:t>Resistencia a la castración</a:t>
              </a:r>
            </a:p>
          </p:txBody>
        </p:sp>
        <p:cxnSp>
          <p:nvCxnSpPr>
            <p:cNvPr id="26" name="25 Conector recto"/>
            <p:cNvCxnSpPr/>
            <p:nvPr/>
          </p:nvCxnSpPr>
          <p:spPr>
            <a:xfrm flipV="1">
              <a:off x="2915287" y="1203150"/>
              <a:ext cx="13438" cy="215416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930820" name="26 CuadroTexto"/>
          <p:cNvSpPr txBox="1">
            <a:spLocks noChangeArrowheads="1"/>
          </p:cNvSpPr>
          <p:nvPr/>
        </p:nvSpPr>
        <p:spPr bwMode="auto">
          <a:xfrm>
            <a:off x="611188" y="476250"/>
            <a:ext cx="8221662" cy="1077913"/>
          </a:xfrm>
          <a:prstGeom prst="rect">
            <a:avLst/>
          </a:prstGeom>
          <a:solidFill>
            <a:srgbClr val="FFFF00"/>
          </a:solidFill>
          <a:ln w="9525">
            <a:noFill/>
            <a:miter lim="800000"/>
            <a:headEnd/>
            <a:tailEnd/>
          </a:ln>
        </p:spPr>
        <p:txBody>
          <a:bodyPr wrap="none">
            <a:spAutoFit/>
          </a:bodyPr>
          <a:lstStyle/>
          <a:p>
            <a:r>
              <a:rPr lang="es-ES" sz="3200" dirty="0" smtClean="0">
                <a:solidFill>
                  <a:srgbClr val="000000"/>
                </a:solidFill>
                <a:latin typeface="Calibri"/>
                <a:ea typeface="ＭＳ Ｐゴシック" pitchFamily="34" charset="-128"/>
                <a:cs typeface="Arial"/>
              </a:rPr>
              <a:t>¿Qué significa </a:t>
            </a:r>
            <a:r>
              <a:rPr lang="es-ES" sz="3200" b="1" u="sng" dirty="0" smtClean="0">
                <a:solidFill>
                  <a:srgbClr val="000000"/>
                </a:solidFill>
                <a:latin typeface="Calibri"/>
                <a:ea typeface="ＭＳ Ｐゴシック" pitchFamily="34" charset="-128"/>
                <a:cs typeface="Arial"/>
              </a:rPr>
              <a:t>Resistencia a la Castración</a:t>
            </a:r>
          </a:p>
          <a:p>
            <a:endParaRPr lang="es-ES" sz="3200" dirty="0" smtClean="0">
              <a:solidFill>
                <a:srgbClr val="000000"/>
              </a:solidFill>
              <a:latin typeface="Calibri"/>
              <a:ea typeface="ＭＳ Ｐゴシック" pitchFamily="34" charset="-128"/>
              <a:cs typeface="Arial"/>
            </a:endParaRPr>
          </a:p>
        </p:txBody>
      </p:sp>
      <p:sp>
        <p:nvSpPr>
          <p:cNvPr id="44" name="43 CuadroTexto"/>
          <p:cNvSpPr txBox="1"/>
          <p:nvPr/>
        </p:nvSpPr>
        <p:spPr>
          <a:xfrm>
            <a:off x="1066800" y="1295400"/>
            <a:ext cx="6838950" cy="1569660"/>
          </a:xfrm>
          <a:prstGeom prst="rect">
            <a:avLst/>
          </a:prstGeom>
          <a:solidFill>
            <a:schemeClr val="accent1">
              <a:lumMod val="20000"/>
              <a:lumOff val="80000"/>
            </a:schemeClr>
          </a:solidFill>
          <a:ln>
            <a:solidFill>
              <a:srgbClr val="FF6600"/>
            </a:solidFill>
          </a:ln>
        </p:spPr>
        <p:txBody>
          <a:bodyPr>
            <a:spAutoFit/>
          </a:bodyPr>
          <a:lstStyle/>
          <a:p>
            <a:pPr>
              <a:defRPr/>
            </a:pPr>
            <a:r>
              <a:rPr lang="es-ES" sz="2400" dirty="0" smtClean="0">
                <a:solidFill>
                  <a:srgbClr val="000000"/>
                </a:solidFill>
                <a:latin typeface="Arial"/>
                <a:ea typeface="ＭＳ Ｐゴシック" pitchFamily="1" charset="-128"/>
                <a:cs typeface="Arial"/>
              </a:rPr>
              <a:t>Progresión (Avance)  </a:t>
            </a:r>
            <a:r>
              <a:rPr lang="es-ES" sz="2400" dirty="0">
                <a:solidFill>
                  <a:srgbClr val="000000"/>
                </a:solidFill>
                <a:latin typeface="Arial"/>
                <a:ea typeface="ＭＳ Ｐゴシック" pitchFamily="1" charset="-128"/>
                <a:cs typeface="Arial"/>
              </a:rPr>
              <a:t>de la enfermedad a pesar</a:t>
            </a:r>
          </a:p>
          <a:p>
            <a:pPr>
              <a:defRPr/>
            </a:pPr>
            <a:r>
              <a:rPr lang="es-ES" sz="2400" dirty="0">
                <a:solidFill>
                  <a:srgbClr val="000000"/>
                </a:solidFill>
                <a:latin typeface="Arial"/>
                <a:ea typeface="ＭＳ Ｐゴシック" pitchFamily="1" charset="-128"/>
                <a:cs typeface="Arial"/>
              </a:rPr>
              <a:t>de niveles de castración (testosterona&lt; 50ng/dl)</a:t>
            </a:r>
          </a:p>
          <a:p>
            <a:pPr>
              <a:defRPr/>
            </a:pPr>
            <a:r>
              <a:rPr lang="es-ES" sz="2400" dirty="0">
                <a:solidFill>
                  <a:srgbClr val="000000"/>
                </a:solidFill>
                <a:latin typeface="Arial"/>
                <a:ea typeface="ＭＳ Ｐゴシック" pitchFamily="1" charset="-128"/>
                <a:cs typeface="Arial"/>
              </a:rPr>
              <a:t>conseguidos con Tº de </a:t>
            </a:r>
            <a:r>
              <a:rPr lang="es-ES" sz="2400" dirty="0" err="1">
                <a:solidFill>
                  <a:srgbClr val="000000"/>
                </a:solidFill>
                <a:latin typeface="Arial"/>
                <a:ea typeface="ＭＳ Ｐゴシック" pitchFamily="1" charset="-128"/>
                <a:cs typeface="Arial"/>
              </a:rPr>
              <a:t>Deprivación</a:t>
            </a:r>
            <a:r>
              <a:rPr lang="es-ES" sz="2400" dirty="0">
                <a:solidFill>
                  <a:srgbClr val="000000"/>
                </a:solidFill>
                <a:latin typeface="Arial"/>
                <a:ea typeface="ＭＳ Ｐゴシック" pitchFamily="1" charset="-128"/>
                <a:cs typeface="Arial"/>
              </a:rPr>
              <a:t> </a:t>
            </a:r>
            <a:r>
              <a:rPr lang="es-ES" sz="2400" dirty="0" err="1">
                <a:solidFill>
                  <a:srgbClr val="000000"/>
                </a:solidFill>
                <a:latin typeface="Arial"/>
                <a:ea typeface="ＭＳ Ｐゴシック" pitchFamily="1" charset="-128"/>
                <a:cs typeface="Arial"/>
              </a:rPr>
              <a:t>Androgénica</a:t>
            </a:r>
            <a:r>
              <a:rPr lang="es-ES" sz="2400" dirty="0">
                <a:solidFill>
                  <a:srgbClr val="000000"/>
                </a:solidFill>
                <a:latin typeface="Arial"/>
                <a:ea typeface="ＭＳ Ｐゴシック" pitchFamily="1" charset="-128"/>
                <a:cs typeface="Arial"/>
              </a:rPr>
              <a:t>       (BAC).</a:t>
            </a:r>
          </a:p>
        </p:txBody>
      </p:sp>
      <p:cxnSp>
        <p:nvCxnSpPr>
          <p:cNvPr id="18" name="17 Conector recto"/>
          <p:cNvCxnSpPr/>
          <p:nvPr/>
        </p:nvCxnSpPr>
        <p:spPr>
          <a:xfrm>
            <a:off x="1908175" y="5516563"/>
            <a:ext cx="331152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a:endCxn id="16" idx="1"/>
          </p:cNvCxnSpPr>
          <p:nvPr/>
        </p:nvCxnSpPr>
        <p:spPr>
          <a:xfrm flipH="1" flipV="1">
            <a:off x="2297113" y="5186363"/>
            <a:ext cx="42862" cy="474662"/>
          </a:xfrm>
          <a:prstGeom prst="line">
            <a:avLst/>
          </a:prstGeom>
        </p:spPr>
        <p:style>
          <a:lnRef idx="1">
            <a:schemeClr val="accent1"/>
          </a:lnRef>
          <a:fillRef idx="0">
            <a:schemeClr val="accent1"/>
          </a:fillRef>
          <a:effectRef idx="0">
            <a:schemeClr val="accent1"/>
          </a:effectRef>
          <a:fontRef idx="minor">
            <a:schemeClr val="tx1"/>
          </a:fontRef>
        </p:style>
      </p:cxnSp>
      <p:sp>
        <p:nvSpPr>
          <p:cNvPr id="211976" name="Footer Placeholder 1"/>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defRPr/>
            </a:pPr>
            <a:endParaRPr lang="es-ES_tradnl" sz="1400">
              <a:solidFill>
                <a:srgbClr val="000000"/>
              </a:solidFill>
              <a:latin typeface="Calibri"/>
              <a:ea typeface="ＭＳ Ｐゴシック" pitchFamily="34" charset="-128"/>
              <a:cs typeface="Arial"/>
            </a:endParaRPr>
          </a:p>
        </p:txBody>
      </p:sp>
      <p:sp>
        <p:nvSpPr>
          <p:cNvPr id="930825" name="Slide Number Placeholder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s-ES_tradnl" sz="1400" smtClean="0">
              <a:solidFill>
                <a:srgbClr val="000000"/>
              </a:solidFill>
              <a:latin typeface="Calibri"/>
              <a:ea typeface="ＭＳ Ｐゴシック" pitchFamily="34" charset="-128"/>
              <a:cs typeface="Arial"/>
            </a:endParaRPr>
          </a:p>
        </p:txBody>
      </p:sp>
      <p:sp>
        <p:nvSpPr>
          <p:cNvPr id="25" name="24 Rectángulo"/>
          <p:cNvSpPr/>
          <p:nvPr/>
        </p:nvSpPr>
        <p:spPr>
          <a:xfrm>
            <a:off x="2484438" y="3716338"/>
            <a:ext cx="1150937" cy="28892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latin typeface="Calibri"/>
            </a:endParaRPr>
          </a:p>
        </p:txBody>
      </p:sp>
      <p:sp>
        <p:nvSpPr>
          <p:cNvPr id="27" name="26 Elipse"/>
          <p:cNvSpPr/>
          <p:nvPr/>
        </p:nvSpPr>
        <p:spPr>
          <a:xfrm>
            <a:off x="2051720" y="5301208"/>
            <a:ext cx="770384" cy="8423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
        <p:nvSpPr>
          <p:cNvPr id="28" name="27 Flecha doblada hacia arriba"/>
          <p:cNvSpPr/>
          <p:nvPr/>
        </p:nvSpPr>
        <p:spPr>
          <a:xfrm>
            <a:off x="4499992" y="4581128"/>
            <a:ext cx="216024" cy="43204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04670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1 Título"/>
          <p:cNvSpPr>
            <a:spLocks noGrp="1"/>
          </p:cNvSpPr>
          <p:nvPr>
            <p:ph type="title"/>
          </p:nvPr>
        </p:nvSpPr>
        <p:spPr>
          <a:xfrm>
            <a:off x="755576" y="0"/>
            <a:ext cx="7700392" cy="971600"/>
          </a:xfrm>
          <a:solidFill>
            <a:srgbClr val="FFFF00"/>
          </a:solidFill>
        </p:spPr>
        <p:txBody>
          <a:bodyPr/>
          <a:lstStyle/>
          <a:p>
            <a:pPr>
              <a:defRPr/>
            </a:pPr>
            <a:r>
              <a:rPr lang="es-ES" dirty="0" smtClean="0">
                <a:solidFill>
                  <a:srgbClr val="2B1BF7"/>
                </a:solidFill>
                <a:ea typeface="ＭＳ Ｐゴシック" pitchFamily="34" charset="-128"/>
              </a:rPr>
              <a:t>Definición de CPRC                              </a:t>
            </a:r>
            <a:r>
              <a:rPr lang="en-GB" sz="1600" dirty="0" smtClean="0">
                <a:solidFill>
                  <a:srgbClr val="2B1BF7"/>
                </a:solidFill>
              </a:rPr>
              <a:t> </a:t>
            </a:r>
            <a:r>
              <a:rPr lang="en-GB" sz="1600" dirty="0" smtClean="0">
                <a:solidFill>
                  <a:srgbClr val="C0311A"/>
                </a:solidFill>
              </a:rPr>
              <a:t>Prostate Cancer Clinical Trial Working Group 2 </a:t>
            </a:r>
            <a:endParaRPr lang="es-ES" dirty="0" smtClean="0">
              <a:solidFill>
                <a:schemeClr val="accent6">
                  <a:lumMod val="75000"/>
                </a:schemeClr>
              </a:solidFill>
              <a:ea typeface="ＭＳ Ｐゴシック" pitchFamily="34" charset="-128"/>
            </a:endParaRPr>
          </a:p>
        </p:txBody>
      </p:sp>
      <p:sp>
        <p:nvSpPr>
          <p:cNvPr id="943107" name="2 Marcador de contenido"/>
          <p:cNvSpPr>
            <a:spLocks noGrp="1"/>
          </p:cNvSpPr>
          <p:nvPr>
            <p:ph idx="1"/>
          </p:nvPr>
        </p:nvSpPr>
        <p:spPr>
          <a:xfrm>
            <a:off x="611560" y="1412776"/>
            <a:ext cx="7772400" cy="4114800"/>
          </a:xfrm>
        </p:spPr>
        <p:txBody>
          <a:bodyPr/>
          <a:lstStyle/>
          <a:p>
            <a:pPr>
              <a:buNone/>
            </a:pPr>
            <a:r>
              <a:rPr lang="es-ES" sz="2400" dirty="0" smtClean="0">
                <a:ea typeface="ＭＳ Ｐゴシック" pitchFamily="34" charset="-128"/>
              </a:rPr>
              <a:t>1. Niveles de testosterona &lt; 50 </a:t>
            </a:r>
            <a:r>
              <a:rPr lang="es-ES" sz="2400" dirty="0" err="1" smtClean="0">
                <a:ea typeface="ＭＳ Ｐゴシック" pitchFamily="34" charset="-128"/>
              </a:rPr>
              <a:t>ng</a:t>
            </a:r>
            <a:r>
              <a:rPr lang="es-ES" sz="2400" dirty="0" smtClean="0">
                <a:ea typeface="ＭＳ Ｐゴシック" pitchFamily="34" charset="-128"/>
              </a:rPr>
              <a:t>/dl o 1.7 </a:t>
            </a:r>
            <a:r>
              <a:rPr lang="es-ES" sz="2400" dirty="0" err="1" smtClean="0">
                <a:ea typeface="ＭＳ Ｐゴシック" pitchFamily="34" charset="-128"/>
              </a:rPr>
              <a:t>nmol</a:t>
            </a:r>
            <a:r>
              <a:rPr lang="es-ES" sz="2400" dirty="0" smtClean="0">
                <a:ea typeface="ＭＳ Ｐゴシック" pitchFamily="34" charset="-128"/>
              </a:rPr>
              <a:t>/l</a:t>
            </a:r>
          </a:p>
          <a:p>
            <a:pPr>
              <a:buNone/>
            </a:pPr>
            <a:r>
              <a:rPr lang="es-ES" sz="2400" dirty="0" smtClean="0">
                <a:ea typeface="ＭＳ Ｐゴシック" pitchFamily="34" charset="-128"/>
              </a:rPr>
              <a:t>2. </a:t>
            </a:r>
            <a:r>
              <a:rPr lang="es-ES" sz="2400" dirty="0" smtClean="0">
                <a:solidFill>
                  <a:srgbClr val="2B1BF7"/>
                </a:solidFill>
                <a:ea typeface="ＭＳ Ｐゴシック" pitchFamily="34" charset="-128"/>
              </a:rPr>
              <a:t>Tres elevaciones consecutivas de PSA separadas al menos por una semana, con dos incrementos &gt; 50% del nadir (y siempre &gt; 2.0 </a:t>
            </a:r>
            <a:r>
              <a:rPr lang="es-ES" sz="2400" dirty="0" err="1" smtClean="0">
                <a:solidFill>
                  <a:srgbClr val="2B1BF7"/>
                </a:solidFill>
                <a:ea typeface="ＭＳ Ｐゴシック" pitchFamily="34" charset="-128"/>
              </a:rPr>
              <a:t>ng</a:t>
            </a:r>
            <a:r>
              <a:rPr lang="es-ES" sz="2400" dirty="0" smtClean="0">
                <a:solidFill>
                  <a:srgbClr val="2B1BF7"/>
                </a:solidFill>
                <a:ea typeface="ＭＳ Ｐゴシック" pitchFamily="34" charset="-128"/>
              </a:rPr>
              <a:t>/ml)</a:t>
            </a:r>
          </a:p>
          <a:p>
            <a:pPr>
              <a:buNone/>
            </a:pPr>
            <a:r>
              <a:rPr lang="es-ES" sz="2400" dirty="0" smtClean="0">
                <a:ea typeface="ＭＳ Ｐゴシック" pitchFamily="34" charset="-128"/>
              </a:rPr>
              <a:t>3. Retirada previa del antiandrógeno: al menos cuatro semanas antes la </a:t>
            </a:r>
            <a:r>
              <a:rPr lang="es-ES" sz="2400" dirty="0" err="1" smtClean="0">
                <a:ea typeface="ＭＳ Ｐゴシック" pitchFamily="34" charset="-128"/>
              </a:rPr>
              <a:t>flutamida</a:t>
            </a:r>
            <a:r>
              <a:rPr lang="es-ES" sz="2400" dirty="0" smtClean="0">
                <a:ea typeface="ＭＳ Ｐゴシック" pitchFamily="34" charset="-128"/>
              </a:rPr>
              <a:t> y seis semanas la </a:t>
            </a:r>
            <a:r>
              <a:rPr lang="es-ES" sz="2400" dirty="0" err="1" smtClean="0">
                <a:ea typeface="ＭＳ Ｐゴシック" pitchFamily="34" charset="-128"/>
              </a:rPr>
              <a:t>bicalutamida</a:t>
            </a:r>
            <a:endParaRPr lang="es-ES" sz="2400" dirty="0" smtClean="0">
              <a:ea typeface="ＭＳ Ｐゴシック" pitchFamily="34" charset="-128"/>
            </a:endParaRPr>
          </a:p>
          <a:p>
            <a:pPr>
              <a:buNone/>
            </a:pPr>
            <a:r>
              <a:rPr lang="es-ES" sz="2400" dirty="0" smtClean="0">
                <a:ea typeface="ＭＳ Ｐゴシック" pitchFamily="34" charset="-128"/>
              </a:rPr>
              <a:t>4. </a:t>
            </a:r>
            <a:r>
              <a:rPr lang="es-ES" sz="2400" dirty="0" smtClean="0">
                <a:solidFill>
                  <a:srgbClr val="2B1BF7"/>
                </a:solidFill>
                <a:ea typeface="ＭＳ Ｐゴシック" pitchFamily="34" charset="-128"/>
              </a:rPr>
              <a:t>Aumento progresivo del PSA, a pesar de las sucesivas maniobras hormonales </a:t>
            </a:r>
          </a:p>
          <a:p>
            <a:pPr>
              <a:buNone/>
            </a:pPr>
            <a:r>
              <a:rPr lang="es-ES" sz="2400" dirty="0" smtClean="0">
                <a:ea typeface="ＭＳ Ｐゴシック" pitchFamily="34" charset="-128"/>
              </a:rPr>
              <a:t>5. Progresión ósea: aparición de dos o más lesiones  en la GGO</a:t>
            </a:r>
          </a:p>
          <a:p>
            <a:pPr>
              <a:buNone/>
            </a:pPr>
            <a:r>
              <a:rPr lang="es-ES" sz="2400" dirty="0" smtClean="0">
                <a:ea typeface="ＭＳ Ｐゴシック" pitchFamily="34" charset="-128"/>
              </a:rPr>
              <a:t>6. </a:t>
            </a:r>
            <a:r>
              <a:rPr lang="es-ES" sz="2400" dirty="0" smtClean="0">
                <a:solidFill>
                  <a:srgbClr val="2B1BF7"/>
                </a:solidFill>
                <a:ea typeface="ＭＳ Ｐゴシック" pitchFamily="34" charset="-128"/>
              </a:rPr>
              <a:t>Progresión partes blandas: progresión por criterios RECIST      </a:t>
            </a:r>
          </a:p>
        </p:txBody>
      </p:sp>
      <p:sp>
        <p:nvSpPr>
          <p:cNvPr id="2" name="Rectángulo redondeado 1"/>
          <p:cNvSpPr/>
          <p:nvPr/>
        </p:nvSpPr>
        <p:spPr>
          <a:xfrm>
            <a:off x="395536" y="1412776"/>
            <a:ext cx="8136904" cy="1584176"/>
          </a:xfrm>
          <a:prstGeom prst="round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5517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288" y="260350"/>
            <a:ext cx="8229600" cy="1143000"/>
          </a:xfrm>
          <a:solidFill>
            <a:schemeClr val="bg1">
              <a:lumMod val="85000"/>
            </a:schemeClr>
          </a:solidFill>
        </p:spPr>
        <p:txBody>
          <a:bodyPr rtlCol="0">
            <a:noAutofit/>
          </a:bodyPr>
          <a:lstStyle/>
          <a:p>
            <a:pPr eaLnBrk="1" fontAlgn="auto" hangingPunct="1">
              <a:spcAft>
                <a:spcPts val="0"/>
              </a:spcAft>
              <a:defRPr/>
            </a:pPr>
            <a:r>
              <a:rPr lang="es-ES" sz="2800" b="1" dirty="0" smtClean="0">
                <a:solidFill>
                  <a:srgbClr val="0066CC"/>
                </a:solidFill>
              </a:rPr>
              <a:t>¿Opciones de tratamiento en el contexto </a:t>
            </a:r>
            <a:r>
              <a:rPr lang="es-ES" sz="2800" b="1" dirty="0" err="1" smtClean="0">
                <a:solidFill>
                  <a:srgbClr val="0066CC"/>
                </a:solidFill>
              </a:rPr>
              <a:t>prequimioterapia</a:t>
            </a:r>
            <a:r>
              <a:rPr lang="es-ES" sz="2800" b="1" dirty="0" smtClean="0">
                <a:solidFill>
                  <a:srgbClr val="0066CC"/>
                </a:solidFill>
              </a:rPr>
              <a:t> y pacientes </a:t>
            </a:r>
            <a:r>
              <a:rPr lang="es-ES" sz="2800" b="1" dirty="0" err="1" smtClean="0">
                <a:solidFill>
                  <a:srgbClr val="0066CC"/>
                </a:solidFill>
              </a:rPr>
              <a:t>oligo</a:t>
            </a:r>
            <a:r>
              <a:rPr lang="es-ES" sz="2800" b="1" dirty="0" smtClean="0">
                <a:solidFill>
                  <a:srgbClr val="0066CC"/>
                </a:solidFill>
              </a:rPr>
              <a:t>/asintomáticos</a:t>
            </a:r>
            <a:r>
              <a:rPr lang="es-ES" sz="3200" b="1" dirty="0" smtClean="0">
                <a:solidFill>
                  <a:srgbClr val="0066CC"/>
                </a:solidFill>
              </a:rPr>
              <a:t>?</a:t>
            </a:r>
            <a:endParaRPr lang="es-ES" sz="3200" b="1" dirty="0">
              <a:solidFill>
                <a:srgbClr val="0066CC"/>
              </a:solidFill>
            </a:endParaRPr>
          </a:p>
        </p:txBody>
      </p:sp>
      <p:sp>
        <p:nvSpPr>
          <p:cNvPr id="945155" name="2 Marcador de contenido"/>
          <p:cNvSpPr>
            <a:spLocks noGrp="1"/>
          </p:cNvSpPr>
          <p:nvPr>
            <p:ph idx="1"/>
          </p:nvPr>
        </p:nvSpPr>
        <p:spPr/>
        <p:txBody>
          <a:bodyPr/>
          <a:lstStyle/>
          <a:p>
            <a:pPr eaLnBrk="1" hangingPunct="1"/>
            <a:r>
              <a:rPr lang="es-ES" u="sng" smtClean="0">
                <a:solidFill>
                  <a:srgbClr val="FF0000"/>
                </a:solidFill>
              </a:rPr>
              <a:t>Observación</a:t>
            </a:r>
            <a:r>
              <a:rPr lang="es-ES" smtClean="0">
                <a:solidFill>
                  <a:srgbClr val="FF0000"/>
                </a:solidFill>
              </a:rPr>
              <a:t> / </a:t>
            </a:r>
            <a:r>
              <a:rPr lang="es-ES" u="sng" smtClean="0">
                <a:solidFill>
                  <a:srgbClr val="FF0000"/>
                </a:solidFill>
              </a:rPr>
              <a:t>corticoides</a:t>
            </a:r>
          </a:p>
          <a:p>
            <a:pPr eaLnBrk="1" hangingPunct="1"/>
            <a:r>
              <a:rPr lang="es-ES" u="sng" smtClean="0">
                <a:solidFill>
                  <a:srgbClr val="FF0000"/>
                </a:solidFill>
              </a:rPr>
              <a:t>Ketoconazol</a:t>
            </a:r>
            <a:r>
              <a:rPr lang="es-ES" smtClean="0"/>
              <a:t>: inhibidor débil y mal tolerado de los andrógenos suprarrenales, no    SG</a:t>
            </a:r>
          </a:p>
          <a:p>
            <a:pPr eaLnBrk="1" hangingPunct="1"/>
            <a:r>
              <a:rPr lang="es-ES" u="sng" smtClean="0">
                <a:solidFill>
                  <a:srgbClr val="FF0000"/>
                </a:solidFill>
              </a:rPr>
              <a:t>Sipuleucel-T </a:t>
            </a:r>
            <a:r>
              <a:rPr lang="es-ES" smtClean="0"/>
              <a:t>: vacuna autóloga, sin </a:t>
            </a:r>
            <a:r>
              <a:rPr lang="es-ES" sz="3300" smtClean="0"/>
              <a:t>actividad antitumoral demostrable, no   PSA, no alivio sintomático, alta complejidad,  elevado costo</a:t>
            </a:r>
            <a:endParaRPr lang="es-ES" sz="1900" smtClean="0"/>
          </a:p>
          <a:p>
            <a:pPr eaLnBrk="1" hangingPunct="1"/>
            <a:r>
              <a:rPr lang="es-ES" smtClean="0">
                <a:solidFill>
                  <a:srgbClr val="FF0000"/>
                </a:solidFill>
              </a:rPr>
              <a:t>ABIRATERONA,</a:t>
            </a:r>
          </a:p>
          <a:p>
            <a:pPr lvl="1" eaLnBrk="1" hangingPunct="1"/>
            <a:r>
              <a:rPr lang="es-ES" sz="2400" smtClean="0"/>
              <a:t> estudios fase I y II prequimioterapia con respuestas mantenidas </a:t>
            </a:r>
          </a:p>
          <a:p>
            <a:pPr lvl="1" eaLnBrk="1" hangingPunct="1"/>
            <a:r>
              <a:rPr lang="es-ES" sz="2400" smtClean="0">
                <a:solidFill>
                  <a:srgbClr val="0066CC"/>
                </a:solidFill>
              </a:rPr>
              <a:t>ESTUDIO FASE III prequimioterapia</a:t>
            </a:r>
          </a:p>
          <a:p>
            <a:pPr eaLnBrk="1" hangingPunct="1">
              <a:buFont typeface="Arial" pitchFamily="34" charset="0"/>
              <a:buNone/>
            </a:pPr>
            <a:r>
              <a:rPr lang="es-ES" sz="2400" smtClean="0">
                <a:solidFill>
                  <a:srgbClr val="3399FF"/>
                </a:solidFill>
              </a:rPr>
              <a:t>  </a:t>
            </a:r>
          </a:p>
        </p:txBody>
      </p:sp>
      <p:sp>
        <p:nvSpPr>
          <p:cNvPr id="5" name="4 Rectángulo"/>
          <p:cNvSpPr/>
          <p:nvPr/>
        </p:nvSpPr>
        <p:spPr>
          <a:xfrm>
            <a:off x="395288" y="4868863"/>
            <a:ext cx="3960812"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6" name="5 Flecha arriba"/>
          <p:cNvSpPr/>
          <p:nvPr/>
        </p:nvSpPr>
        <p:spPr>
          <a:xfrm>
            <a:off x="6516688" y="2781300"/>
            <a:ext cx="46037" cy="360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4" name="3 Flecha abajo"/>
          <p:cNvSpPr/>
          <p:nvPr/>
        </p:nvSpPr>
        <p:spPr>
          <a:xfrm>
            <a:off x="5867400" y="3860800"/>
            <a:ext cx="46038"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pic>
        <p:nvPicPr>
          <p:cNvPr id="945159" name="Picture 2"/>
          <p:cNvPicPr>
            <a:picLocks noChangeAspect="1" noChangeArrowheads="1"/>
          </p:cNvPicPr>
          <p:nvPr/>
        </p:nvPicPr>
        <p:blipFill>
          <a:blip r:embed="rId3" cstate="print"/>
          <a:srcRect/>
          <a:stretch>
            <a:fillRect/>
          </a:stretch>
        </p:blipFill>
        <p:spPr bwMode="auto">
          <a:xfrm>
            <a:off x="0" y="0"/>
            <a:ext cx="9086850" cy="7172325"/>
          </a:xfrm>
          <a:prstGeom prst="rect">
            <a:avLst/>
          </a:prstGeom>
          <a:noFill/>
          <a:ln w="9525">
            <a:noFill/>
            <a:miter lim="800000"/>
            <a:headEnd/>
            <a:tailEnd/>
          </a:ln>
        </p:spPr>
      </p:pic>
      <p:cxnSp>
        <p:nvCxnSpPr>
          <p:cNvPr id="9" name="8 Conector recto"/>
          <p:cNvCxnSpPr/>
          <p:nvPr/>
        </p:nvCxnSpPr>
        <p:spPr>
          <a:xfrm>
            <a:off x="899592" y="5229200"/>
            <a:ext cx="3024336" cy="7200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827584" y="4797152"/>
            <a:ext cx="3312368" cy="504056"/>
          </a:xfrm>
          <a:prstGeom prst="rect">
            <a:avLst/>
          </a:prstGeom>
          <a:solidFill>
            <a:srgbClr val="2B1B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prstClr val="white"/>
                </a:solidFill>
                <a:latin typeface="Calibri"/>
              </a:rPr>
              <a:t>Sensible a castración </a:t>
            </a:r>
            <a:endParaRPr lang="es-ES" sz="2800" dirty="0">
              <a:solidFill>
                <a:prstClr val="white"/>
              </a:solidFill>
              <a:latin typeface="Calibri"/>
            </a:endParaRPr>
          </a:p>
        </p:txBody>
      </p:sp>
      <p:cxnSp>
        <p:nvCxnSpPr>
          <p:cNvPr id="7" name="Conector recto de flecha 6"/>
          <p:cNvCxnSpPr/>
          <p:nvPr/>
        </p:nvCxnSpPr>
        <p:spPr>
          <a:xfrm flipH="1">
            <a:off x="2915816" y="1628800"/>
            <a:ext cx="720080" cy="504056"/>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4139952" y="3501008"/>
            <a:ext cx="0" cy="136815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1080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288" y="260350"/>
            <a:ext cx="8229600" cy="1143000"/>
          </a:xfrm>
          <a:solidFill>
            <a:schemeClr val="bg1">
              <a:lumMod val="85000"/>
            </a:schemeClr>
          </a:solidFill>
        </p:spPr>
        <p:txBody>
          <a:bodyPr rtlCol="0">
            <a:noAutofit/>
          </a:bodyPr>
          <a:lstStyle/>
          <a:p>
            <a:pPr eaLnBrk="1" fontAlgn="auto" hangingPunct="1">
              <a:spcAft>
                <a:spcPts val="0"/>
              </a:spcAft>
              <a:defRPr/>
            </a:pPr>
            <a:r>
              <a:rPr lang="es-ES" sz="2800" b="1" dirty="0" smtClean="0">
                <a:solidFill>
                  <a:srgbClr val="0066CC"/>
                </a:solidFill>
              </a:rPr>
              <a:t>¿Opciones de tratamiento en el contexto </a:t>
            </a:r>
            <a:r>
              <a:rPr lang="es-ES" sz="2800" b="1" dirty="0" err="1" smtClean="0">
                <a:solidFill>
                  <a:srgbClr val="0066CC"/>
                </a:solidFill>
              </a:rPr>
              <a:t>prequimioterapia</a:t>
            </a:r>
            <a:r>
              <a:rPr lang="es-ES" sz="2800" b="1" dirty="0" smtClean="0">
                <a:solidFill>
                  <a:srgbClr val="0066CC"/>
                </a:solidFill>
              </a:rPr>
              <a:t> y pacientes </a:t>
            </a:r>
            <a:r>
              <a:rPr lang="es-ES" sz="2800" b="1" dirty="0" err="1" smtClean="0">
                <a:solidFill>
                  <a:srgbClr val="0066CC"/>
                </a:solidFill>
              </a:rPr>
              <a:t>oligo</a:t>
            </a:r>
            <a:r>
              <a:rPr lang="es-ES" sz="2800" b="1" dirty="0" smtClean="0">
                <a:solidFill>
                  <a:srgbClr val="0066CC"/>
                </a:solidFill>
              </a:rPr>
              <a:t>/asintomáticos</a:t>
            </a:r>
            <a:r>
              <a:rPr lang="es-ES" sz="3200" b="1" dirty="0" smtClean="0">
                <a:solidFill>
                  <a:srgbClr val="0066CC"/>
                </a:solidFill>
              </a:rPr>
              <a:t>?</a:t>
            </a:r>
            <a:endParaRPr lang="es-ES" sz="3200" b="1" dirty="0">
              <a:solidFill>
                <a:srgbClr val="0066CC"/>
              </a:solidFill>
            </a:endParaRPr>
          </a:p>
        </p:txBody>
      </p:sp>
      <p:sp>
        <p:nvSpPr>
          <p:cNvPr id="945155" name="2 Marcador de contenido"/>
          <p:cNvSpPr>
            <a:spLocks noGrp="1"/>
          </p:cNvSpPr>
          <p:nvPr>
            <p:ph idx="1"/>
          </p:nvPr>
        </p:nvSpPr>
        <p:spPr/>
        <p:txBody>
          <a:bodyPr/>
          <a:lstStyle/>
          <a:p>
            <a:pPr eaLnBrk="1" hangingPunct="1"/>
            <a:r>
              <a:rPr lang="es-ES" u="sng" smtClean="0">
                <a:solidFill>
                  <a:srgbClr val="FF0000"/>
                </a:solidFill>
              </a:rPr>
              <a:t>Observación</a:t>
            </a:r>
            <a:r>
              <a:rPr lang="es-ES" smtClean="0">
                <a:solidFill>
                  <a:srgbClr val="FF0000"/>
                </a:solidFill>
              </a:rPr>
              <a:t> / </a:t>
            </a:r>
            <a:r>
              <a:rPr lang="es-ES" u="sng" smtClean="0">
                <a:solidFill>
                  <a:srgbClr val="FF0000"/>
                </a:solidFill>
              </a:rPr>
              <a:t>corticoides</a:t>
            </a:r>
          </a:p>
          <a:p>
            <a:pPr eaLnBrk="1" hangingPunct="1"/>
            <a:r>
              <a:rPr lang="es-ES" u="sng" smtClean="0">
                <a:solidFill>
                  <a:srgbClr val="FF0000"/>
                </a:solidFill>
              </a:rPr>
              <a:t>Ketoconazol</a:t>
            </a:r>
            <a:r>
              <a:rPr lang="es-ES" smtClean="0"/>
              <a:t>: inhibidor débil y mal tolerado de los andrógenos suprarrenales, no    SG</a:t>
            </a:r>
          </a:p>
          <a:p>
            <a:pPr eaLnBrk="1" hangingPunct="1"/>
            <a:r>
              <a:rPr lang="es-ES" u="sng" smtClean="0">
                <a:solidFill>
                  <a:srgbClr val="FF0000"/>
                </a:solidFill>
              </a:rPr>
              <a:t>Sipuleucel-T </a:t>
            </a:r>
            <a:r>
              <a:rPr lang="es-ES" smtClean="0"/>
              <a:t>: vacuna autóloga, sin </a:t>
            </a:r>
            <a:r>
              <a:rPr lang="es-ES" sz="3300" smtClean="0"/>
              <a:t>actividad antitumoral demostrable, no   PSA, no alivio sintomático, alta complejidad,  elevado costo</a:t>
            </a:r>
            <a:endParaRPr lang="es-ES" sz="1900" smtClean="0"/>
          </a:p>
          <a:p>
            <a:pPr eaLnBrk="1" hangingPunct="1"/>
            <a:r>
              <a:rPr lang="es-ES" smtClean="0">
                <a:solidFill>
                  <a:srgbClr val="FF0000"/>
                </a:solidFill>
              </a:rPr>
              <a:t>ABIRATERONA,</a:t>
            </a:r>
          </a:p>
          <a:p>
            <a:pPr lvl="1" eaLnBrk="1" hangingPunct="1"/>
            <a:r>
              <a:rPr lang="es-ES" sz="2400" smtClean="0"/>
              <a:t> estudios fase I y II prequimioterapia con respuestas mantenidas </a:t>
            </a:r>
          </a:p>
          <a:p>
            <a:pPr lvl="1" eaLnBrk="1" hangingPunct="1"/>
            <a:r>
              <a:rPr lang="es-ES" sz="2400" smtClean="0">
                <a:solidFill>
                  <a:srgbClr val="0066CC"/>
                </a:solidFill>
              </a:rPr>
              <a:t>ESTUDIO FASE III prequimioterapia</a:t>
            </a:r>
          </a:p>
          <a:p>
            <a:pPr eaLnBrk="1" hangingPunct="1">
              <a:buFont typeface="Arial" pitchFamily="34" charset="0"/>
              <a:buNone/>
            </a:pPr>
            <a:r>
              <a:rPr lang="es-ES" sz="2400" smtClean="0">
                <a:solidFill>
                  <a:srgbClr val="3399FF"/>
                </a:solidFill>
              </a:rPr>
              <a:t>  </a:t>
            </a:r>
          </a:p>
        </p:txBody>
      </p:sp>
      <p:sp>
        <p:nvSpPr>
          <p:cNvPr id="5" name="4 Rectángulo"/>
          <p:cNvSpPr/>
          <p:nvPr/>
        </p:nvSpPr>
        <p:spPr>
          <a:xfrm>
            <a:off x="395288" y="4868863"/>
            <a:ext cx="3960812"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6" name="5 Flecha arriba"/>
          <p:cNvSpPr/>
          <p:nvPr/>
        </p:nvSpPr>
        <p:spPr>
          <a:xfrm>
            <a:off x="6516688" y="2781300"/>
            <a:ext cx="46037" cy="360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4" name="3 Flecha abajo"/>
          <p:cNvSpPr/>
          <p:nvPr/>
        </p:nvSpPr>
        <p:spPr>
          <a:xfrm>
            <a:off x="5867400" y="3860800"/>
            <a:ext cx="46038"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pic>
        <p:nvPicPr>
          <p:cNvPr id="945159" name="Picture 2"/>
          <p:cNvPicPr>
            <a:picLocks noChangeAspect="1" noChangeArrowheads="1"/>
          </p:cNvPicPr>
          <p:nvPr/>
        </p:nvPicPr>
        <p:blipFill>
          <a:blip r:embed="rId3" cstate="print"/>
          <a:srcRect/>
          <a:stretch>
            <a:fillRect/>
          </a:stretch>
        </p:blipFill>
        <p:spPr bwMode="auto">
          <a:xfrm>
            <a:off x="0" y="0"/>
            <a:ext cx="9086850" cy="7172325"/>
          </a:xfrm>
          <a:prstGeom prst="rect">
            <a:avLst/>
          </a:prstGeom>
          <a:noFill/>
          <a:ln w="9525">
            <a:noFill/>
            <a:miter lim="800000"/>
            <a:headEnd/>
            <a:tailEnd/>
          </a:ln>
        </p:spPr>
      </p:pic>
      <p:sp>
        <p:nvSpPr>
          <p:cNvPr id="3" name="Rectángulo 2"/>
          <p:cNvSpPr/>
          <p:nvPr/>
        </p:nvSpPr>
        <p:spPr>
          <a:xfrm>
            <a:off x="4139952" y="4797152"/>
            <a:ext cx="4608512" cy="432048"/>
          </a:xfrm>
          <a:prstGeom prst="rect">
            <a:avLst/>
          </a:prstGeom>
          <a:solidFill>
            <a:srgbClr val="0033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solidFill>
                  <a:prstClr val="white"/>
                </a:solidFill>
                <a:latin typeface="Calibri"/>
              </a:rPr>
              <a:t>Resistente a castración</a:t>
            </a:r>
            <a:endParaRPr lang="es-ES" sz="2800" dirty="0">
              <a:solidFill>
                <a:prstClr val="white"/>
              </a:solidFill>
              <a:latin typeface="Calibri"/>
            </a:endParaRPr>
          </a:p>
        </p:txBody>
      </p:sp>
      <p:cxnSp>
        <p:nvCxnSpPr>
          <p:cNvPr id="10" name="Conector recto 9"/>
          <p:cNvCxnSpPr/>
          <p:nvPr/>
        </p:nvCxnSpPr>
        <p:spPr>
          <a:xfrm flipV="1">
            <a:off x="4139952" y="1628800"/>
            <a:ext cx="0" cy="316835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1" name="Flecha derecha 10"/>
          <p:cNvSpPr/>
          <p:nvPr/>
        </p:nvSpPr>
        <p:spPr>
          <a:xfrm>
            <a:off x="4139952" y="1916832"/>
            <a:ext cx="864096" cy="432048"/>
          </a:xfrm>
          <a:prstGeom prst="rightArrow">
            <a:avLst/>
          </a:prstGeom>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2569415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348880"/>
            <a:ext cx="8229600" cy="1143000"/>
          </a:xfrm>
        </p:spPr>
        <p:txBody>
          <a:bodyPr/>
          <a:lstStyle/>
          <a:p>
            <a:r>
              <a:rPr lang="es-ES" sz="6600" dirty="0" smtClean="0">
                <a:solidFill>
                  <a:srgbClr val="0809CC"/>
                </a:solidFill>
              </a:rPr>
              <a:t>¿</a:t>
            </a:r>
            <a:r>
              <a:rPr lang="es-ES" sz="6600" u="sng" dirty="0" smtClean="0">
                <a:solidFill>
                  <a:srgbClr val="0809CC"/>
                </a:solidFill>
              </a:rPr>
              <a:t>Por qué </a:t>
            </a:r>
            <a:r>
              <a:rPr lang="es-ES" sz="4800" dirty="0" smtClean="0">
                <a:solidFill>
                  <a:srgbClr val="0809CC"/>
                </a:solidFill>
              </a:rPr>
              <a:t>avanza el cáncer de próstata a pesar de alcanzarse </a:t>
            </a:r>
            <a:r>
              <a:rPr lang="es-ES" sz="4800" u="sng" dirty="0" smtClean="0">
                <a:solidFill>
                  <a:srgbClr val="0809CC"/>
                </a:solidFill>
              </a:rPr>
              <a:t>concentraciones de testosterona tan bajas (en rango de castración </a:t>
            </a:r>
            <a:r>
              <a:rPr lang="es-ES" sz="3200" dirty="0" smtClean="0">
                <a:solidFill>
                  <a:srgbClr val="0809CC"/>
                </a:solidFill>
              </a:rPr>
              <a:t>[&lt; 50 </a:t>
            </a:r>
            <a:r>
              <a:rPr lang="es-ES" sz="3200" dirty="0" err="1" smtClean="0">
                <a:solidFill>
                  <a:srgbClr val="0809CC"/>
                </a:solidFill>
              </a:rPr>
              <a:t>ng</a:t>
            </a:r>
            <a:r>
              <a:rPr lang="es-ES" sz="3200" dirty="0" smtClean="0">
                <a:solidFill>
                  <a:srgbClr val="0809CC"/>
                </a:solidFill>
              </a:rPr>
              <a:t>/dl]</a:t>
            </a:r>
            <a:r>
              <a:rPr lang="es-ES" sz="4800" dirty="0" smtClean="0">
                <a:solidFill>
                  <a:srgbClr val="0809CC"/>
                </a:solidFill>
              </a:rPr>
              <a:t>)? </a:t>
            </a:r>
            <a:endParaRPr lang="es-ES" sz="4800" dirty="0">
              <a:solidFill>
                <a:srgbClr val="0809CC"/>
              </a:solidFill>
            </a:endParaRPr>
          </a:p>
        </p:txBody>
      </p:sp>
    </p:spTree>
    <p:extLst>
      <p:ext uri="{BB962C8B-B14F-4D97-AF65-F5344CB8AC3E}">
        <p14:creationId xmlns:p14="http://schemas.microsoft.com/office/powerpoint/2010/main" val="22223494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7772400" cy="1143000"/>
          </a:xfrm>
        </p:spPr>
        <p:txBody>
          <a:bodyPr/>
          <a:lstStyle/>
          <a:p>
            <a:r>
              <a:rPr lang="es-ES" sz="6600" dirty="0" smtClean="0"/>
              <a:t>1. Introducción </a:t>
            </a:r>
            <a:endParaRPr lang="es-ES" sz="6600" dirty="0"/>
          </a:p>
        </p:txBody>
      </p:sp>
    </p:spTree>
    <p:extLst>
      <p:ext uri="{BB962C8B-B14F-4D97-AF65-F5344CB8AC3E}">
        <p14:creationId xmlns:p14="http://schemas.microsoft.com/office/powerpoint/2010/main" val="28585707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1 Título"/>
          <p:cNvSpPr>
            <a:spLocks noGrp="1"/>
          </p:cNvSpPr>
          <p:nvPr>
            <p:ph type="title" idx="4294967295"/>
          </p:nvPr>
        </p:nvSpPr>
        <p:spPr>
          <a:xfrm>
            <a:off x="395288" y="260350"/>
            <a:ext cx="8229600" cy="1143000"/>
          </a:xfrm>
          <a:solidFill>
            <a:srgbClr val="FFFF00"/>
          </a:solidFill>
        </p:spPr>
        <p:txBody>
          <a:bodyPr/>
          <a:lstStyle/>
          <a:p>
            <a:pPr eaLnBrk="1" hangingPunct="1"/>
            <a:r>
              <a:rPr lang="es-ES" sz="3600" dirty="0" smtClean="0"/>
              <a:t>(1) A pesar de la castración, </a:t>
            </a:r>
            <a:r>
              <a:rPr lang="es-ES" sz="3600" u="sng" dirty="0" smtClean="0"/>
              <a:t>persiste la producción de </a:t>
            </a:r>
            <a:r>
              <a:rPr lang="es-ES" sz="3600" u="sng" dirty="0" err="1" smtClean="0"/>
              <a:t>androgénos</a:t>
            </a:r>
            <a:endParaRPr lang="es-ES" sz="3600" u="sng" dirty="0" smtClean="0"/>
          </a:p>
        </p:txBody>
      </p:sp>
      <p:pic>
        <p:nvPicPr>
          <p:cNvPr id="972803" name="Picture 4"/>
          <p:cNvPicPr>
            <a:picLocks noChangeAspect="1" noChangeArrowheads="1"/>
          </p:cNvPicPr>
          <p:nvPr/>
        </p:nvPicPr>
        <p:blipFill>
          <a:blip r:embed="rId3" cstate="print"/>
          <a:srcRect l="20920" t="14587" r="25569" b="15913"/>
          <a:stretch>
            <a:fillRect/>
          </a:stretch>
        </p:blipFill>
        <p:spPr bwMode="auto">
          <a:xfrm>
            <a:off x="1763713" y="4376738"/>
            <a:ext cx="5448300" cy="2481262"/>
          </a:xfrm>
          <a:prstGeom prst="rect">
            <a:avLst/>
          </a:prstGeom>
          <a:noFill/>
          <a:ln w="9525">
            <a:noFill/>
            <a:miter lim="800000"/>
            <a:headEnd/>
            <a:tailEnd/>
          </a:ln>
        </p:spPr>
      </p:pic>
      <p:sp>
        <p:nvSpPr>
          <p:cNvPr id="98308" name="4 CuadroTexto"/>
          <p:cNvSpPr txBox="1">
            <a:spLocks noChangeArrowheads="1"/>
          </p:cNvSpPr>
          <p:nvPr/>
        </p:nvSpPr>
        <p:spPr bwMode="auto">
          <a:xfrm>
            <a:off x="2771775" y="1341438"/>
            <a:ext cx="184150" cy="368300"/>
          </a:xfrm>
          <a:prstGeom prst="rect">
            <a:avLst/>
          </a:prstGeom>
          <a:noFill/>
          <a:ln w="9525">
            <a:noFill/>
            <a:miter lim="800000"/>
            <a:headEnd/>
            <a:tailEnd/>
          </a:ln>
        </p:spPr>
        <p:txBody>
          <a:bodyPr wrap="none">
            <a:spAutoFit/>
          </a:bodyPr>
          <a:lstStyle/>
          <a:p>
            <a:pPr>
              <a:defRPr/>
            </a:pPr>
            <a:endParaRPr lang="es-ES_tradnl">
              <a:solidFill>
                <a:srgbClr val="000000"/>
              </a:solidFill>
              <a:latin typeface="Calibri"/>
            </a:endParaRPr>
          </a:p>
        </p:txBody>
      </p:sp>
      <p:sp>
        <p:nvSpPr>
          <p:cNvPr id="10245" name="5 CuadroTexto"/>
          <p:cNvSpPr txBox="1">
            <a:spLocks noChangeArrowheads="1"/>
          </p:cNvSpPr>
          <p:nvPr/>
        </p:nvSpPr>
        <p:spPr bwMode="auto">
          <a:xfrm>
            <a:off x="161925" y="1844675"/>
            <a:ext cx="8731250" cy="1739900"/>
          </a:xfrm>
          <a:prstGeom prst="rect">
            <a:avLst/>
          </a:prstGeom>
          <a:solidFill>
            <a:schemeClr val="accent1">
              <a:lumMod val="20000"/>
              <a:lumOff val="80000"/>
            </a:schemeClr>
          </a:solidFill>
          <a:ln w="9525">
            <a:noFill/>
            <a:miter lim="800000"/>
            <a:headEnd/>
            <a:tailEnd/>
          </a:ln>
        </p:spPr>
        <p:txBody>
          <a:bodyPr>
            <a:spAutoFit/>
          </a:bodyPr>
          <a:lstStyle/>
          <a:p>
            <a:pPr>
              <a:defRPr/>
            </a:pPr>
            <a:r>
              <a:rPr lang="es-ES">
                <a:solidFill>
                  <a:srgbClr val="000000"/>
                </a:solidFill>
                <a:latin typeface="Calibri"/>
              </a:rPr>
              <a:t>Tras la TDA los andrógenos de las glándulas adrenales pasan a ser la fuente principal de andrógenos.</a:t>
            </a:r>
          </a:p>
          <a:p>
            <a:pPr>
              <a:defRPr/>
            </a:pPr>
            <a:endParaRPr lang="es-ES">
              <a:solidFill>
                <a:srgbClr val="000000"/>
              </a:solidFill>
              <a:latin typeface="Calibri"/>
            </a:endParaRPr>
          </a:p>
          <a:p>
            <a:pPr>
              <a:defRPr/>
            </a:pPr>
            <a:endParaRPr lang="es-ES">
              <a:solidFill>
                <a:srgbClr val="000000"/>
              </a:solidFill>
              <a:latin typeface="Calibri"/>
            </a:endParaRPr>
          </a:p>
          <a:p>
            <a:pPr>
              <a:defRPr/>
            </a:pPr>
            <a:r>
              <a:rPr lang="es-ES">
                <a:solidFill>
                  <a:srgbClr val="000000"/>
                </a:solidFill>
                <a:latin typeface="Calibri"/>
              </a:rPr>
              <a:t>Posteriormente y en fases más avanzadas de la enfermedad son </a:t>
            </a:r>
            <a:r>
              <a:rPr lang="es-ES" u="sng">
                <a:solidFill>
                  <a:srgbClr val="000000"/>
                </a:solidFill>
                <a:latin typeface="Calibri"/>
              </a:rPr>
              <a:t>las propias</a:t>
            </a:r>
          </a:p>
          <a:p>
            <a:pPr>
              <a:defRPr/>
            </a:pPr>
            <a:r>
              <a:rPr lang="es-ES" u="sng">
                <a:solidFill>
                  <a:srgbClr val="000000"/>
                </a:solidFill>
                <a:latin typeface="Calibri"/>
              </a:rPr>
              <a:t>células tumorales</a:t>
            </a:r>
            <a:r>
              <a:rPr lang="es-ES">
                <a:solidFill>
                  <a:srgbClr val="000000"/>
                </a:solidFill>
                <a:latin typeface="Calibri"/>
              </a:rPr>
              <a:t> las productoras de andrógenos que nutren su crecimiento.</a:t>
            </a:r>
          </a:p>
        </p:txBody>
      </p:sp>
      <p:sp>
        <p:nvSpPr>
          <p:cNvPr id="98311" name="Line 9"/>
          <p:cNvSpPr>
            <a:spLocks noChangeShapeType="1"/>
          </p:cNvSpPr>
          <p:nvPr/>
        </p:nvSpPr>
        <p:spPr bwMode="auto">
          <a:xfrm flipH="1" flipV="1">
            <a:off x="7524750" y="5229225"/>
            <a:ext cx="1008063" cy="287338"/>
          </a:xfrm>
          <a:prstGeom prst="line">
            <a:avLst/>
          </a:prstGeom>
          <a:noFill/>
          <a:ln w="76200">
            <a:solidFill>
              <a:srgbClr val="FF0000"/>
            </a:solidFill>
            <a:round/>
            <a:headEnd/>
            <a:tailEnd type="triangle" w="med" len="med"/>
          </a:ln>
        </p:spPr>
        <p:txBody>
          <a:bodyPr/>
          <a:lstStyle/>
          <a:p>
            <a:pPr>
              <a:defRPr/>
            </a:pPr>
            <a:endParaRPr lang="es-ES">
              <a:solidFill>
                <a:srgbClr val="000000"/>
              </a:solidFill>
              <a:latin typeface="Calibri"/>
            </a:endParaRPr>
          </a:p>
        </p:txBody>
      </p:sp>
      <p:sp>
        <p:nvSpPr>
          <p:cNvPr id="98312" name="Line 10"/>
          <p:cNvSpPr>
            <a:spLocks noChangeShapeType="1"/>
          </p:cNvSpPr>
          <p:nvPr/>
        </p:nvSpPr>
        <p:spPr bwMode="auto">
          <a:xfrm flipH="1">
            <a:off x="6300788" y="5516563"/>
            <a:ext cx="2159000" cy="288925"/>
          </a:xfrm>
          <a:prstGeom prst="line">
            <a:avLst/>
          </a:prstGeom>
          <a:noFill/>
          <a:ln w="76200">
            <a:solidFill>
              <a:srgbClr val="FF0000"/>
            </a:solidFill>
            <a:round/>
            <a:headEnd/>
            <a:tailEnd type="triangle" w="med" len="med"/>
          </a:ln>
        </p:spPr>
        <p:txBody>
          <a:bodyPr/>
          <a:lstStyle/>
          <a:p>
            <a:pPr>
              <a:defRPr/>
            </a:pPr>
            <a:endParaRPr lang="es-ES">
              <a:solidFill>
                <a:srgbClr val="000000"/>
              </a:solidFill>
              <a:latin typeface="Calibri"/>
            </a:endParaRPr>
          </a:p>
        </p:txBody>
      </p:sp>
    </p:spTree>
    <p:extLst>
      <p:ext uri="{BB962C8B-B14F-4D97-AF65-F5344CB8AC3E}">
        <p14:creationId xmlns:p14="http://schemas.microsoft.com/office/powerpoint/2010/main" val="2096408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98312"/>
                                        </p:tgtEl>
                                        <p:attrNameLst>
                                          <p:attrName>style.visibility</p:attrName>
                                        </p:attrNameLst>
                                      </p:cBhvr>
                                      <p:to>
                                        <p:strVal val="visible"/>
                                      </p:to>
                                    </p:set>
                                    <p:animScale>
                                      <p:cBhvr>
                                        <p:cTn id="7" dur="1000" decel="50000" fill="hold">
                                          <p:stCondLst>
                                            <p:cond delay="0"/>
                                          </p:stCondLst>
                                        </p:cTn>
                                        <p:tgtEl>
                                          <p:spTgt spid="983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8312"/>
                                        </p:tgtEl>
                                        <p:attrNameLst>
                                          <p:attrName>ppt_x</p:attrName>
                                          <p:attrName>ppt_y</p:attrName>
                                        </p:attrNameLst>
                                      </p:cBhvr>
                                    </p:animMotion>
                                    <p:animEffect transition="in" filter="fade">
                                      <p:cBhvr>
                                        <p:cTn id="9" dur="1000"/>
                                        <p:tgtEl>
                                          <p:spTgt spid="9831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98311"/>
                                        </p:tgtEl>
                                        <p:attrNameLst>
                                          <p:attrName>style.visibility</p:attrName>
                                        </p:attrNameLst>
                                      </p:cBhvr>
                                      <p:to>
                                        <p:strVal val="visible"/>
                                      </p:to>
                                    </p:set>
                                    <p:animScale>
                                      <p:cBhvr>
                                        <p:cTn id="14" dur="1000" decel="50000" fill="hold">
                                          <p:stCondLst>
                                            <p:cond delay="0"/>
                                          </p:stCondLst>
                                        </p:cTn>
                                        <p:tgtEl>
                                          <p:spTgt spid="983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8311"/>
                                        </p:tgtEl>
                                        <p:attrNameLst>
                                          <p:attrName>ppt_x</p:attrName>
                                          <p:attrName>ppt_y</p:attrName>
                                        </p:attrNameLst>
                                      </p:cBhvr>
                                    </p:animMotion>
                                    <p:animEffect transition="in" filter="fade">
                                      <p:cBhvr>
                                        <p:cTn id="16" dur="1000"/>
                                        <p:tgtEl>
                                          <p:spTgt spid="9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animBg="1"/>
      <p:bldP spid="983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idx="4294967295"/>
          </p:nvPr>
        </p:nvSpPr>
        <p:spPr>
          <a:xfrm>
            <a:off x="468313" y="0"/>
            <a:ext cx="8229600" cy="1143000"/>
          </a:xfrm>
        </p:spPr>
        <p:txBody>
          <a:bodyPr>
            <a:normAutofit fontScale="90000"/>
          </a:bodyPr>
          <a:lstStyle/>
          <a:p>
            <a:pPr eaLnBrk="1" hangingPunct="1">
              <a:defRPr/>
            </a:pPr>
            <a:r>
              <a:rPr lang="en-US" sz="3600" dirty="0" err="1" smtClean="0">
                <a:solidFill>
                  <a:srgbClr val="000099"/>
                </a:solidFill>
              </a:rPr>
              <a:t>Síntesis</a:t>
            </a:r>
            <a:r>
              <a:rPr lang="en-US" sz="3600" dirty="0" smtClean="0">
                <a:solidFill>
                  <a:srgbClr val="000099"/>
                </a:solidFill>
              </a:rPr>
              <a:t> de </a:t>
            </a:r>
            <a:r>
              <a:rPr lang="en-US" sz="3600" dirty="0" err="1" smtClean="0">
                <a:solidFill>
                  <a:srgbClr val="000099"/>
                </a:solidFill>
              </a:rPr>
              <a:t>andrógenos</a:t>
            </a:r>
            <a:r>
              <a:rPr lang="en-US" sz="3600" dirty="0" smtClean="0">
                <a:solidFill>
                  <a:srgbClr val="000099"/>
                </a:solidFill>
              </a:rPr>
              <a:t> </a:t>
            </a:r>
            <a:r>
              <a:rPr lang="en-US" sz="3600" dirty="0" err="1" smtClean="0">
                <a:solidFill>
                  <a:srgbClr val="000099"/>
                </a:solidFill>
              </a:rPr>
              <a:t>intracrina</a:t>
            </a:r>
            <a:r>
              <a:rPr lang="en-US" sz="3600" dirty="0" smtClean="0">
                <a:solidFill>
                  <a:srgbClr val="000099"/>
                </a:solidFill>
              </a:rPr>
              <a:t> (</a:t>
            </a:r>
            <a:r>
              <a:rPr lang="en-US" sz="3600" dirty="0" err="1" smtClean="0">
                <a:solidFill>
                  <a:srgbClr val="000099"/>
                </a:solidFill>
              </a:rPr>
              <a:t>intratumoral</a:t>
            </a:r>
            <a:r>
              <a:rPr lang="en-US" sz="3600" dirty="0" smtClean="0">
                <a:solidFill>
                  <a:srgbClr val="000099"/>
                </a:solidFill>
              </a:rPr>
              <a:t>)</a:t>
            </a:r>
          </a:p>
        </p:txBody>
      </p:sp>
      <p:sp>
        <p:nvSpPr>
          <p:cNvPr id="974851" name="Content Placeholder 1"/>
          <p:cNvSpPr>
            <a:spLocks noGrp="1"/>
          </p:cNvSpPr>
          <p:nvPr>
            <p:ph idx="4294967295"/>
          </p:nvPr>
        </p:nvSpPr>
        <p:spPr>
          <a:xfrm>
            <a:off x="468313" y="4581525"/>
            <a:ext cx="8229600" cy="1828800"/>
          </a:xfrm>
        </p:spPr>
        <p:txBody>
          <a:bodyPr/>
          <a:lstStyle/>
          <a:p>
            <a:pPr eaLnBrk="1" hangingPunct="1"/>
            <a:r>
              <a:rPr lang="en-US" sz="1800" smtClean="0"/>
              <a:t>Las células tumorales </a:t>
            </a:r>
            <a:r>
              <a:rPr lang="en-US" sz="1800" b="1" smtClean="0"/>
              <a:t>emplean precursores de andrógenos </a:t>
            </a:r>
            <a:r>
              <a:rPr lang="en-US" sz="1800" smtClean="0"/>
              <a:t>de su entorno para convertirlo en testosterona y DHT</a:t>
            </a:r>
          </a:p>
          <a:p>
            <a:pPr eaLnBrk="1" hangingPunct="1"/>
            <a:r>
              <a:rPr lang="en-US" sz="1800" smtClean="0"/>
              <a:t>También pueden producir de novo andrógenos para motivar su crecimiento y proliferación</a:t>
            </a:r>
            <a:br>
              <a:rPr lang="en-US" sz="1800" smtClean="0"/>
            </a:br>
            <a:endParaRPr lang="en-US" sz="1800" smtClean="0"/>
          </a:p>
          <a:p>
            <a:pPr eaLnBrk="1" hangingPunct="1"/>
            <a:endParaRPr lang="en-US" sz="1800" smtClean="0"/>
          </a:p>
        </p:txBody>
      </p:sp>
      <p:sp>
        <p:nvSpPr>
          <p:cNvPr id="48133" name="Slide Number Placeholder 7"/>
          <p:cNvSpPr txBox="1">
            <a:spLocks noGrp="1"/>
          </p:cNvSpPr>
          <p:nvPr/>
        </p:nvSpPr>
        <p:spPr bwMode="auto">
          <a:xfrm>
            <a:off x="457200" y="6356350"/>
            <a:ext cx="2133600" cy="365125"/>
          </a:xfrm>
          <a:prstGeom prst="rect">
            <a:avLst/>
          </a:prstGeom>
          <a:noFill/>
          <a:ln>
            <a:miter lim="800000"/>
            <a:headEnd/>
            <a:tailEnd/>
          </a:ln>
        </p:spPr>
        <p:txBody>
          <a:bodyPr anchor="ctr"/>
          <a:lstStyle/>
          <a:p>
            <a:pPr>
              <a:defRPr/>
            </a:pPr>
            <a:fld id="{9F84D489-75FC-48D3-9DBD-E93E60BAE1CE}" type="slidenum">
              <a:rPr lang="en-US" sz="1200">
                <a:solidFill>
                  <a:srgbClr val="000000">
                    <a:tint val="75000"/>
                  </a:srgbClr>
                </a:solidFill>
                <a:latin typeface="Arial"/>
              </a:rPr>
              <a:pPr>
                <a:defRPr/>
              </a:pPr>
              <a:t>31</a:t>
            </a:fld>
            <a:endParaRPr lang="en-US" sz="1200" dirty="0">
              <a:solidFill>
                <a:srgbClr val="000000">
                  <a:tint val="75000"/>
                </a:srgbClr>
              </a:solidFill>
              <a:latin typeface="Arial"/>
            </a:endParaRPr>
          </a:p>
        </p:txBody>
      </p:sp>
      <p:sp>
        <p:nvSpPr>
          <p:cNvPr id="48134" name="TextBox 5"/>
          <p:cNvSpPr txBox="1">
            <a:spLocks noChangeArrowheads="1"/>
          </p:cNvSpPr>
          <p:nvPr/>
        </p:nvSpPr>
        <p:spPr bwMode="auto">
          <a:xfrm>
            <a:off x="0" y="5965825"/>
            <a:ext cx="6553200" cy="892175"/>
          </a:xfrm>
          <a:prstGeom prst="rect">
            <a:avLst/>
          </a:prstGeom>
          <a:noFill/>
          <a:ln w="9525">
            <a:noFill/>
            <a:miter lim="800000"/>
            <a:headEnd/>
            <a:tailEnd/>
          </a:ln>
        </p:spPr>
        <p:txBody>
          <a:bodyPr lIns="640080" bIns="182880" anchor="b">
            <a:spAutoFit/>
          </a:bodyPr>
          <a:lstStyle/>
          <a:p>
            <a:pPr marL="171450" indent="-171450">
              <a:lnSpc>
                <a:spcPct val="95000"/>
              </a:lnSpc>
              <a:spcBef>
                <a:spcPts val="200"/>
              </a:spcBef>
              <a:buFont typeface="Calibri" pitchFamily="34" charset="0"/>
              <a:buAutoNum type="arabicPeriod"/>
              <a:defRPr/>
            </a:pPr>
            <a:r>
              <a:rPr lang="en-US" sz="1000" dirty="0">
                <a:solidFill>
                  <a:srgbClr val="000000"/>
                </a:solidFill>
                <a:latin typeface="Arial"/>
              </a:rPr>
              <a:t>Hofland J et al. </a:t>
            </a:r>
            <a:r>
              <a:rPr lang="en-US" sz="1000" i="1" dirty="0">
                <a:solidFill>
                  <a:srgbClr val="000000"/>
                </a:solidFill>
                <a:latin typeface="Arial"/>
              </a:rPr>
              <a:t>Cancer Res</a:t>
            </a:r>
            <a:r>
              <a:rPr lang="en-US" sz="1000" dirty="0">
                <a:solidFill>
                  <a:srgbClr val="000000"/>
                </a:solidFill>
                <a:latin typeface="Arial"/>
              </a:rPr>
              <a:t>. 2010;70(3):1256-1264.</a:t>
            </a:r>
          </a:p>
          <a:p>
            <a:pPr marL="171450" indent="-171450">
              <a:lnSpc>
                <a:spcPct val="95000"/>
              </a:lnSpc>
              <a:spcBef>
                <a:spcPts val="200"/>
              </a:spcBef>
              <a:buFont typeface="Calibri" pitchFamily="34" charset="0"/>
              <a:buAutoNum type="arabicPeriod"/>
              <a:defRPr/>
            </a:pPr>
            <a:r>
              <a:rPr lang="en-US" sz="1000" dirty="0">
                <a:solidFill>
                  <a:srgbClr val="000000"/>
                </a:solidFill>
                <a:latin typeface="Arial"/>
              </a:rPr>
              <a:t>Leon CG et al. </a:t>
            </a:r>
            <a:r>
              <a:rPr lang="en-US" sz="1000" i="1" dirty="0">
                <a:solidFill>
                  <a:srgbClr val="000000"/>
                </a:solidFill>
                <a:latin typeface="Arial"/>
              </a:rPr>
              <a:t>Prostate</a:t>
            </a:r>
            <a:r>
              <a:rPr lang="en-US" sz="1000" dirty="0">
                <a:solidFill>
                  <a:srgbClr val="000000"/>
                </a:solidFill>
                <a:latin typeface="Arial"/>
              </a:rPr>
              <a:t>. 2010;70:390-400.</a:t>
            </a:r>
          </a:p>
          <a:p>
            <a:pPr marL="171450" indent="-171450">
              <a:lnSpc>
                <a:spcPct val="95000"/>
              </a:lnSpc>
              <a:spcBef>
                <a:spcPts val="200"/>
              </a:spcBef>
              <a:buFont typeface="Calibri" pitchFamily="34" charset="0"/>
              <a:buAutoNum type="arabicPeriod"/>
              <a:defRPr/>
            </a:pPr>
            <a:r>
              <a:rPr lang="en-US" sz="1000" dirty="0">
                <a:solidFill>
                  <a:srgbClr val="000000"/>
                </a:solidFill>
                <a:latin typeface="Arial"/>
              </a:rPr>
              <a:t>Montgomery BR et al. </a:t>
            </a:r>
            <a:r>
              <a:rPr lang="en-US" sz="1000" i="1" dirty="0">
                <a:solidFill>
                  <a:srgbClr val="000000"/>
                </a:solidFill>
                <a:latin typeface="Arial"/>
              </a:rPr>
              <a:t>Cancer Res</a:t>
            </a:r>
            <a:r>
              <a:rPr lang="en-US" sz="1000" dirty="0">
                <a:solidFill>
                  <a:srgbClr val="000000"/>
                </a:solidFill>
                <a:latin typeface="Arial"/>
              </a:rPr>
              <a:t>. 2008;68(11):4447-4454.</a:t>
            </a:r>
          </a:p>
          <a:p>
            <a:pPr marL="171450" indent="-171450">
              <a:lnSpc>
                <a:spcPct val="95000"/>
              </a:lnSpc>
              <a:spcBef>
                <a:spcPts val="200"/>
              </a:spcBef>
              <a:buFont typeface="Calibri" pitchFamily="34" charset="0"/>
              <a:buAutoNum type="arabicPeriod"/>
              <a:defRPr/>
            </a:pPr>
            <a:r>
              <a:rPr lang="en-US" sz="1000" dirty="0">
                <a:solidFill>
                  <a:srgbClr val="000000"/>
                </a:solidFill>
                <a:latin typeface="Arial"/>
              </a:rPr>
              <a:t>Stanbrough M et al. </a:t>
            </a:r>
            <a:r>
              <a:rPr lang="en-US" sz="1000" i="1" dirty="0">
                <a:solidFill>
                  <a:srgbClr val="000000"/>
                </a:solidFill>
                <a:latin typeface="Arial"/>
              </a:rPr>
              <a:t>Cancer Res</a:t>
            </a:r>
            <a:r>
              <a:rPr lang="en-US" sz="1000" dirty="0">
                <a:solidFill>
                  <a:srgbClr val="000000"/>
                </a:solidFill>
                <a:latin typeface="Arial"/>
              </a:rPr>
              <a:t>. 2006;66(5):2815-2825.</a:t>
            </a:r>
          </a:p>
        </p:txBody>
      </p:sp>
      <p:pic>
        <p:nvPicPr>
          <p:cNvPr id="8" name="Picture 7"/>
          <p:cNvPicPr/>
          <p:nvPr/>
        </p:nvPicPr>
        <p:blipFill>
          <a:blip r:embed="rId3" cstate="print"/>
          <a:srcRect l="27465" r="11972" b="5405"/>
          <a:stretch>
            <a:fillRect/>
          </a:stretch>
        </p:blipFill>
        <p:spPr bwMode="auto">
          <a:xfrm>
            <a:off x="2843213" y="1341438"/>
            <a:ext cx="3959225" cy="3024187"/>
          </a:xfrm>
          <a:prstGeom prst="rect">
            <a:avLst/>
          </a:prstGeom>
          <a:noFill/>
          <a:ln w="12700" cmpd="sng">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49103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55650" y="116633"/>
            <a:ext cx="8005763" cy="1058118"/>
          </a:xfrm>
          <a:solidFill>
            <a:srgbClr val="FFFF00"/>
          </a:solidFill>
        </p:spPr>
        <p:txBody>
          <a:bodyPr rtlCol="0">
            <a:noAutofit/>
          </a:bodyPr>
          <a:lstStyle/>
          <a:p>
            <a:pPr eaLnBrk="1" fontAlgn="auto" hangingPunct="1">
              <a:spcAft>
                <a:spcPts val="0"/>
              </a:spcAft>
              <a:defRPr/>
            </a:pPr>
            <a:r>
              <a:rPr lang="en-GB" sz="3600" dirty="0" smtClean="0">
                <a:solidFill>
                  <a:srgbClr val="000000"/>
                </a:solidFill>
              </a:rPr>
              <a:t> </a:t>
            </a:r>
            <a:r>
              <a:rPr lang="en-GB" sz="3600" b="0" dirty="0" smtClean="0">
                <a:solidFill>
                  <a:srgbClr val="000000"/>
                </a:solidFill>
                <a:latin typeface="Calibri"/>
                <a:cs typeface="Calibri"/>
              </a:rPr>
              <a:t>(2) El  </a:t>
            </a:r>
            <a:r>
              <a:rPr lang="en-GB" sz="3600" b="0" u="sng" dirty="0" smtClean="0">
                <a:solidFill>
                  <a:srgbClr val="000000"/>
                </a:solidFill>
                <a:latin typeface="Calibri"/>
                <a:cs typeface="Calibri"/>
              </a:rPr>
              <a:t>RA </a:t>
            </a:r>
            <a:r>
              <a:rPr lang="en-GB" sz="3600" b="0" u="sng" dirty="0" err="1" smtClean="0">
                <a:solidFill>
                  <a:srgbClr val="000000"/>
                </a:solidFill>
                <a:latin typeface="Calibri"/>
                <a:cs typeface="Calibri"/>
              </a:rPr>
              <a:t>permanece</a:t>
            </a:r>
            <a:r>
              <a:rPr lang="en-GB" sz="3600" b="0" u="sng" dirty="0" smtClean="0">
                <a:solidFill>
                  <a:srgbClr val="000000"/>
                </a:solidFill>
                <a:latin typeface="Calibri"/>
                <a:cs typeface="Calibri"/>
              </a:rPr>
              <a:t> </a:t>
            </a:r>
            <a:r>
              <a:rPr lang="en-GB" sz="3600" b="0" u="sng" dirty="0" err="1" smtClean="0">
                <a:solidFill>
                  <a:srgbClr val="000000"/>
                </a:solidFill>
                <a:latin typeface="Calibri"/>
                <a:cs typeface="Calibri"/>
              </a:rPr>
              <a:t>activo</a:t>
            </a:r>
            <a:r>
              <a:rPr lang="en-GB" sz="3600" b="0" u="sng" dirty="0" smtClean="0">
                <a:solidFill>
                  <a:srgbClr val="000000"/>
                </a:solidFill>
                <a:latin typeface="Calibri"/>
                <a:cs typeface="Calibri"/>
              </a:rPr>
              <a:t> </a:t>
            </a:r>
            <a:r>
              <a:rPr lang="en-GB" sz="3600" b="0" dirty="0" err="1" smtClean="0">
                <a:solidFill>
                  <a:srgbClr val="000000"/>
                </a:solidFill>
                <a:latin typeface="Calibri"/>
                <a:cs typeface="Calibri"/>
              </a:rPr>
              <a:t>debido</a:t>
            </a:r>
            <a:r>
              <a:rPr lang="en-GB" sz="3600" b="0" dirty="0" smtClean="0">
                <a:solidFill>
                  <a:srgbClr val="000000"/>
                </a:solidFill>
                <a:latin typeface="Calibri"/>
                <a:cs typeface="Calibri"/>
              </a:rPr>
              <a:t> a  </a:t>
            </a:r>
            <a:r>
              <a:rPr lang="en-GB" sz="3600" b="0" dirty="0" err="1" smtClean="0">
                <a:solidFill>
                  <a:srgbClr val="000000"/>
                </a:solidFill>
                <a:latin typeface="Calibri"/>
                <a:cs typeface="Calibri"/>
              </a:rPr>
              <a:t>múltiples</a:t>
            </a:r>
            <a:r>
              <a:rPr lang="en-GB" sz="3600" b="0" dirty="0" smtClean="0">
                <a:solidFill>
                  <a:srgbClr val="000000"/>
                </a:solidFill>
                <a:latin typeface="Calibri"/>
                <a:cs typeface="Calibri"/>
              </a:rPr>
              <a:t> </a:t>
            </a:r>
            <a:r>
              <a:rPr lang="en-GB" sz="3600" b="0" dirty="0" err="1" smtClean="0">
                <a:solidFill>
                  <a:srgbClr val="000000"/>
                </a:solidFill>
                <a:latin typeface="Calibri"/>
                <a:cs typeface="Calibri"/>
              </a:rPr>
              <a:t>procesos</a:t>
            </a:r>
            <a:r>
              <a:rPr lang="en-GB" sz="3600" b="0" dirty="0" smtClean="0">
                <a:solidFill>
                  <a:srgbClr val="000000"/>
                </a:solidFill>
                <a:latin typeface="Calibri"/>
                <a:cs typeface="Calibri"/>
              </a:rPr>
              <a:t> </a:t>
            </a:r>
            <a:r>
              <a:rPr lang="en-GB" sz="3600" b="0" dirty="0" err="1" smtClean="0">
                <a:solidFill>
                  <a:srgbClr val="000000"/>
                </a:solidFill>
                <a:latin typeface="Calibri"/>
                <a:cs typeface="Calibri"/>
              </a:rPr>
              <a:t>moleculares</a:t>
            </a:r>
            <a:endParaRPr lang="en-GB" sz="3600" b="0" dirty="0" smtClean="0">
              <a:solidFill>
                <a:srgbClr val="000000"/>
              </a:solidFill>
              <a:latin typeface="Calibri"/>
              <a:cs typeface="Calibri"/>
            </a:endParaRPr>
          </a:p>
        </p:txBody>
      </p:sp>
      <p:sp>
        <p:nvSpPr>
          <p:cNvPr id="35843" name="Rectangle 6"/>
          <p:cNvSpPr>
            <a:spLocks noChangeArrowheads="1"/>
          </p:cNvSpPr>
          <p:nvPr/>
        </p:nvSpPr>
        <p:spPr bwMode="auto">
          <a:xfrm>
            <a:off x="5286375" y="3087688"/>
            <a:ext cx="1352550" cy="228600"/>
          </a:xfrm>
          <a:prstGeom prst="rect">
            <a:avLst/>
          </a:prstGeom>
          <a:noFill/>
          <a:ln>
            <a:noFill/>
          </a:ln>
          <a:extLst/>
        </p:spPr>
        <p:txBody>
          <a:bodyPr wrap="none">
            <a:spAutoFit/>
          </a:bodyPr>
          <a:lstStyle/>
          <a:p>
            <a:pPr>
              <a:defRPr/>
            </a:pPr>
            <a:r>
              <a:rPr lang="en-GB" sz="900" b="1">
                <a:solidFill>
                  <a:srgbClr val="FFFFFF"/>
                </a:solidFill>
                <a:latin typeface="Arial"/>
                <a:ea typeface="ＭＳ Ｐゴシック" pitchFamily="34" charset="-128"/>
                <a:cs typeface="Arial" pitchFamily="34" charset="0"/>
              </a:rPr>
              <a:t>PI3K/AKT/ERK/mTOR</a:t>
            </a:r>
          </a:p>
        </p:txBody>
      </p:sp>
      <p:pic>
        <p:nvPicPr>
          <p:cNvPr id="35844" name="Picture 4" descr="2revised.png"/>
          <p:cNvPicPr>
            <a:picLocks noChangeAspect="1"/>
          </p:cNvPicPr>
          <p:nvPr/>
        </p:nvPicPr>
        <p:blipFill>
          <a:blip r:embed="rId3" cstate="print"/>
          <a:srcRect l="2081" t="15630" r="2368" b="2570"/>
          <a:stretch>
            <a:fillRect/>
          </a:stretch>
        </p:blipFill>
        <p:spPr bwMode="auto">
          <a:xfrm>
            <a:off x="1109663" y="1711325"/>
            <a:ext cx="6897687" cy="3462338"/>
          </a:xfrm>
          <a:prstGeom prst="rect">
            <a:avLst/>
          </a:prstGeom>
          <a:noFill/>
          <a:ln w="9525">
            <a:solidFill>
              <a:srgbClr val="BFBFBF"/>
            </a:solidFill>
            <a:miter lim="800000"/>
            <a:headEnd/>
            <a:tailEnd/>
          </a:ln>
          <a:effectLst>
            <a:outerShdw dist="38100" dir="2700000" algn="tl" rotWithShape="0">
              <a:srgbClr val="808080">
                <a:alpha val="39998"/>
              </a:srgbClr>
            </a:outerShdw>
          </a:effectLst>
          <a:extLst/>
        </p:spPr>
      </p:pic>
      <p:pic>
        <p:nvPicPr>
          <p:cNvPr id="936965" name="Picture 2" descr="white.png"/>
          <p:cNvPicPr>
            <a:picLocks noChangeAspect="1"/>
          </p:cNvPicPr>
          <p:nvPr/>
        </p:nvPicPr>
        <p:blipFill>
          <a:blip r:embed="rId4" cstate="print"/>
          <a:srcRect/>
          <a:stretch>
            <a:fillRect/>
          </a:stretch>
        </p:blipFill>
        <p:spPr bwMode="auto">
          <a:xfrm>
            <a:off x="2308225" y="4291013"/>
            <a:ext cx="403225" cy="334962"/>
          </a:xfrm>
          <a:prstGeom prst="rect">
            <a:avLst/>
          </a:prstGeom>
          <a:noFill/>
          <a:ln w="9525">
            <a:noFill/>
            <a:miter lim="800000"/>
            <a:headEnd/>
            <a:tailEnd/>
          </a:ln>
        </p:spPr>
      </p:pic>
      <p:pic>
        <p:nvPicPr>
          <p:cNvPr id="936966" name="Picture 2" descr="white.png"/>
          <p:cNvPicPr>
            <a:picLocks noChangeAspect="1"/>
          </p:cNvPicPr>
          <p:nvPr/>
        </p:nvPicPr>
        <p:blipFill>
          <a:blip r:embed="rId4" cstate="print"/>
          <a:srcRect/>
          <a:stretch>
            <a:fillRect/>
          </a:stretch>
        </p:blipFill>
        <p:spPr bwMode="auto">
          <a:xfrm>
            <a:off x="2836863" y="3244850"/>
            <a:ext cx="401637" cy="334963"/>
          </a:xfrm>
          <a:prstGeom prst="rect">
            <a:avLst/>
          </a:prstGeom>
          <a:noFill/>
          <a:ln w="9525">
            <a:noFill/>
            <a:miter lim="800000"/>
            <a:headEnd/>
            <a:tailEnd/>
          </a:ln>
        </p:spPr>
      </p:pic>
      <p:pic>
        <p:nvPicPr>
          <p:cNvPr id="936967" name="Picture 2" descr="white.png"/>
          <p:cNvPicPr>
            <a:picLocks noChangeAspect="1"/>
          </p:cNvPicPr>
          <p:nvPr/>
        </p:nvPicPr>
        <p:blipFill>
          <a:blip r:embed="rId4" cstate="print"/>
          <a:srcRect/>
          <a:stretch>
            <a:fillRect/>
          </a:stretch>
        </p:blipFill>
        <p:spPr bwMode="auto">
          <a:xfrm>
            <a:off x="4122738" y="4148138"/>
            <a:ext cx="401637" cy="334962"/>
          </a:xfrm>
          <a:prstGeom prst="rect">
            <a:avLst/>
          </a:prstGeom>
          <a:noFill/>
          <a:ln w="9525">
            <a:noFill/>
            <a:miter lim="800000"/>
            <a:headEnd/>
            <a:tailEnd/>
          </a:ln>
        </p:spPr>
      </p:pic>
      <p:pic>
        <p:nvPicPr>
          <p:cNvPr id="936968" name="Picture 2" descr="white.png"/>
          <p:cNvPicPr>
            <a:picLocks noChangeAspect="1"/>
          </p:cNvPicPr>
          <p:nvPr/>
        </p:nvPicPr>
        <p:blipFill>
          <a:blip r:embed="rId5" cstate="print"/>
          <a:srcRect/>
          <a:stretch>
            <a:fillRect/>
          </a:stretch>
        </p:blipFill>
        <p:spPr bwMode="auto">
          <a:xfrm>
            <a:off x="4559300" y="4148138"/>
            <a:ext cx="401638" cy="334962"/>
          </a:xfrm>
          <a:prstGeom prst="rect">
            <a:avLst/>
          </a:prstGeom>
          <a:noFill/>
          <a:ln w="9525">
            <a:noFill/>
            <a:miter lim="800000"/>
            <a:headEnd/>
            <a:tailEnd/>
          </a:ln>
        </p:spPr>
      </p:pic>
      <p:pic>
        <p:nvPicPr>
          <p:cNvPr id="936969" name="Picture 1" descr="dna.png"/>
          <p:cNvPicPr>
            <a:picLocks noChangeAspect="1"/>
          </p:cNvPicPr>
          <p:nvPr/>
        </p:nvPicPr>
        <p:blipFill>
          <a:blip r:embed="rId6" cstate="print"/>
          <a:srcRect/>
          <a:stretch>
            <a:fillRect/>
          </a:stretch>
        </p:blipFill>
        <p:spPr bwMode="auto">
          <a:xfrm>
            <a:off x="3951288" y="4537075"/>
            <a:ext cx="1296987" cy="395288"/>
          </a:xfrm>
          <a:prstGeom prst="rect">
            <a:avLst/>
          </a:prstGeom>
          <a:noFill/>
          <a:ln w="9525">
            <a:noFill/>
            <a:miter lim="800000"/>
            <a:headEnd/>
            <a:tailEnd/>
          </a:ln>
        </p:spPr>
      </p:pic>
      <p:pic>
        <p:nvPicPr>
          <p:cNvPr id="936970" name="Picture 16" descr="moon.png"/>
          <p:cNvPicPr>
            <a:picLocks noChangeAspect="1"/>
          </p:cNvPicPr>
          <p:nvPr/>
        </p:nvPicPr>
        <p:blipFill>
          <a:blip r:embed="rId7" cstate="print"/>
          <a:srcRect/>
          <a:stretch>
            <a:fillRect/>
          </a:stretch>
        </p:blipFill>
        <p:spPr bwMode="auto">
          <a:xfrm>
            <a:off x="6232525" y="4641850"/>
            <a:ext cx="265113" cy="322263"/>
          </a:xfrm>
          <a:prstGeom prst="rect">
            <a:avLst/>
          </a:prstGeom>
          <a:noFill/>
          <a:ln w="9525">
            <a:noFill/>
            <a:miter lim="800000"/>
            <a:headEnd/>
            <a:tailEnd/>
          </a:ln>
        </p:spPr>
      </p:pic>
      <p:pic>
        <p:nvPicPr>
          <p:cNvPr id="936971" name="Picture 22" descr="wo.png"/>
          <p:cNvPicPr>
            <a:picLocks noChangeAspect="1"/>
          </p:cNvPicPr>
          <p:nvPr/>
        </p:nvPicPr>
        <p:blipFill>
          <a:blip r:embed="rId8" cstate="print"/>
          <a:srcRect/>
          <a:stretch>
            <a:fillRect/>
          </a:stretch>
        </p:blipFill>
        <p:spPr bwMode="auto">
          <a:xfrm rot="8370254">
            <a:off x="6492875" y="4476750"/>
            <a:ext cx="396875" cy="133350"/>
          </a:xfrm>
          <a:prstGeom prst="rect">
            <a:avLst/>
          </a:prstGeom>
          <a:noFill/>
          <a:ln w="9525">
            <a:noFill/>
            <a:miter lim="800000"/>
            <a:headEnd/>
            <a:tailEnd/>
          </a:ln>
        </p:spPr>
      </p:pic>
      <p:pic>
        <p:nvPicPr>
          <p:cNvPr id="936972" name="Picture 4" descr="grey2.png"/>
          <p:cNvPicPr>
            <a:picLocks noChangeAspect="1"/>
          </p:cNvPicPr>
          <p:nvPr/>
        </p:nvPicPr>
        <p:blipFill>
          <a:blip r:embed="rId9" cstate="print"/>
          <a:srcRect/>
          <a:stretch>
            <a:fillRect/>
          </a:stretch>
        </p:blipFill>
        <p:spPr bwMode="auto">
          <a:xfrm>
            <a:off x="5980113" y="4133850"/>
            <a:ext cx="1743075" cy="258763"/>
          </a:xfrm>
          <a:prstGeom prst="rect">
            <a:avLst/>
          </a:prstGeom>
          <a:noFill/>
          <a:ln w="9525">
            <a:noFill/>
            <a:miter lim="800000"/>
            <a:headEnd/>
            <a:tailEnd/>
          </a:ln>
        </p:spPr>
      </p:pic>
      <p:sp>
        <p:nvSpPr>
          <p:cNvPr id="35853" name="Rectangle 5"/>
          <p:cNvSpPr>
            <a:spLocks noChangeArrowheads="1"/>
          </p:cNvSpPr>
          <p:nvPr/>
        </p:nvSpPr>
        <p:spPr bwMode="auto">
          <a:xfrm>
            <a:off x="5992813" y="4133850"/>
            <a:ext cx="1700212" cy="228600"/>
          </a:xfrm>
          <a:prstGeom prst="rect">
            <a:avLst/>
          </a:prstGeom>
          <a:noFill/>
          <a:ln>
            <a:noFill/>
          </a:ln>
          <a:extLst/>
        </p:spPr>
        <p:txBody>
          <a:bodyPr anchor="ctr">
            <a:spAutoFit/>
          </a:bodyPr>
          <a:lstStyle/>
          <a:p>
            <a:pPr algn="ctr">
              <a:defRPr/>
            </a:pPr>
            <a:r>
              <a:rPr lang="en-GB" sz="900" b="1">
                <a:solidFill>
                  <a:srgbClr val="000000"/>
                </a:solidFill>
                <a:latin typeface="Arial"/>
                <a:ea typeface="ＭＳ Ｐゴシック" pitchFamily="34" charset="-128"/>
                <a:cs typeface="Arial" pitchFamily="34" charset="0"/>
              </a:rPr>
              <a:t>PI3K/AKT/ERK/mTOR</a:t>
            </a:r>
          </a:p>
        </p:txBody>
      </p:sp>
      <p:pic>
        <p:nvPicPr>
          <p:cNvPr id="936974" name="Picture 17" descr="wo.png"/>
          <p:cNvPicPr>
            <a:picLocks noChangeAspect="1"/>
          </p:cNvPicPr>
          <p:nvPr/>
        </p:nvPicPr>
        <p:blipFill>
          <a:blip r:embed="rId10" cstate="print"/>
          <a:srcRect/>
          <a:stretch>
            <a:fillRect/>
          </a:stretch>
        </p:blipFill>
        <p:spPr bwMode="auto">
          <a:xfrm rot="8518869">
            <a:off x="6994525" y="3805238"/>
            <a:ext cx="525463" cy="174625"/>
          </a:xfrm>
          <a:prstGeom prst="rect">
            <a:avLst/>
          </a:prstGeom>
          <a:noFill/>
          <a:ln w="9525">
            <a:noFill/>
            <a:miter lim="800000"/>
            <a:headEnd/>
            <a:tailEnd/>
          </a:ln>
        </p:spPr>
      </p:pic>
      <p:sp>
        <p:nvSpPr>
          <p:cNvPr id="21" name="Oval 20"/>
          <p:cNvSpPr/>
          <p:nvPr/>
        </p:nvSpPr>
        <p:spPr bwMode="auto">
          <a:xfrm>
            <a:off x="5100638" y="4379913"/>
            <a:ext cx="96837" cy="96837"/>
          </a:xfrm>
          <a:prstGeom prst="ellipse">
            <a:avLst/>
          </a:prstGeom>
          <a:solidFill>
            <a:schemeClr val="bg1">
              <a:lumMod val="8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2" name="Oval 21"/>
          <p:cNvSpPr/>
          <p:nvPr/>
        </p:nvSpPr>
        <p:spPr bwMode="auto">
          <a:xfrm>
            <a:off x="5294313" y="4235450"/>
            <a:ext cx="96837" cy="96838"/>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3" name="Oval 22"/>
          <p:cNvSpPr/>
          <p:nvPr/>
        </p:nvSpPr>
        <p:spPr bwMode="auto">
          <a:xfrm>
            <a:off x="5259388" y="4432300"/>
            <a:ext cx="98425" cy="96838"/>
          </a:xfrm>
          <a:prstGeom prst="ellipse">
            <a:avLst/>
          </a:prstGeom>
          <a:solidFill>
            <a:schemeClr val="tx1">
              <a:lumMod val="85000"/>
              <a:lumOff val="1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4" name="Oval 23"/>
          <p:cNvSpPr/>
          <p:nvPr/>
        </p:nvSpPr>
        <p:spPr bwMode="auto">
          <a:xfrm>
            <a:off x="5122863" y="4200525"/>
            <a:ext cx="95250" cy="96838"/>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5" name="Oval 24"/>
          <p:cNvSpPr/>
          <p:nvPr/>
        </p:nvSpPr>
        <p:spPr bwMode="auto">
          <a:xfrm>
            <a:off x="3884613" y="4322763"/>
            <a:ext cx="96837" cy="96837"/>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6" name="Oval 25"/>
          <p:cNvSpPr/>
          <p:nvPr/>
        </p:nvSpPr>
        <p:spPr bwMode="auto">
          <a:xfrm>
            <a:off x="4079875" y="3990975"/>
            <a:ext cx="96838" cy="96838"/>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7" name="Oval 26"/>
          <p:cNvSpPr/>
          <p:nvPr/>
        </p:nvSpPr>
        <p:spPr bwMode="auto">
          <a:xfrm>
            <a:off x="3759200" y="4094163"/>
            <a:ext cx="96838" cy="96837"/>
          </a:xfrm>
          <a:prstGeom prst="ellipse">
            <a:avLst/>
          </a:prstGeom>
          <a:solidFill>
            <a:schemeClr val="bg1">
              <a:lumMod val="8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8" name="Oval 27"/>
          <p:cNvSpPr/>
          <p:nvPr/>
        </p:nvSpPr>
        <p:spPr bwMode="auto">
          <a:xfrm>
            <a:off x="3705225" y="4273550"/>
            <a:ext cx="96838" cy="96838"/>
          </a:xfrm>
          <a:prstGeom prst="ellipse">
            <a:avLst/>
          </a:prstGeom>
          <a:solidFill>
            <a:schemeClr val="bg1">
              <a:lumMod val="8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29" name="Oval 28"/>
          <p:cNvSpPr/>
          <p:nvPr/>
        </p:nvSpPr>
        <p:spPr bwMode="auto">
          <a:xfrm>
            <a:off x="4475163" y="3957638"/>
            <a:ext cx="96837" cy="96837"/>
          </a:xfrm>
          <a:prstGeom prst="ellipse">
            <a:avLst/>
          </a:prstGeom>
          <a:solidFill>
            <a:schemeClr val="tx1">
              <a:lumMod val="85000"/>
              <a:lumOff val="1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30" name="Oval 29"/>
          <p:cNvSpPr/>
          <p:nvPr/>
        </p:nvSpPr>
        <p:spPr bwMode="auto">
          <a:xfrm>
            <a:off x="4667250" y="3941763"/>
            <a:ext cx="96838" cy="96837"/>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sp>
        <p:nvSpPr>
          <p:cNvPr id="31" name="Oval 30"/>
          <p:cNvSpPr/>
          <p:nvPr/>
        </p:nvSpPr>
        <p:spPr bwMode="auto">
          <a:xfrm>
            <a:off x="4298950" y="3989388"/>
            <a:ext cx="96838" cy="96837"/>
          </a:xfrm>
          <a:prstGeom prst="ellipse">
            <a:avLst/>
          </a:prstGeom>
          <a:solidFill>
            <a:schemeClr val="bg1">
              <a:lumMod val="8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a:endParaRPr>
          </a:p>
        </p:txBody>
      </p:sp>
      <p:pic>
        <p:nvPicPr>
          <p:cNvPr id="936986" name="Picture 26" descr="ball.png"/>
          <p:cNvPicPr>
            <a:picLocks noChangeAspect="1"/>
          </p:cNvPicPr>
          <p:nvPr/>
        </p:nvPicPr>
        <p:blipFill>
          <a:blip r:embed="rId11" cstate="print"/>
          <a:srcRect/>
          <a:stretch>
            <a:fillRect/>
          </a:stretch>
        </p:blipFill>
        <p:spPr bwMode="auto">
          <a:xfrm>
            <a:off x="1963738" y="4556125"/>
            <a:ext cx="257175" cy="258763"/>
          </a:xfrm>
          <a:prstGeom prst="rect">
            <a:avLst/>
          </a:prstGeom>
          <a:noFill/>
          <a:ln w="9525">
            <a:noFill/>
            <a:miter lim="800000"/>
            <a:headEnd/>
            <a:tailEnd/>
          </a:ln>
        </p:spPr>
      </p:pic>
      <p:pic>
        <p:nvPicPr>
          <p:cNvPr id="936987" name="Picture 26" descr="ball.png"/>
          <p:cNvPicPr>
            <a:picLocks noChangeAspect="1"/>
          </p:cNvPicPr>
          <p:nvPr/>
        </p:nvPicPr>
        <p:blipFill>
          <a:blip r:embed="rId11" cstate="print"/>
          <a:srcRect/>
          <a:stretch>
            <a:fillRect/>
          </a:stretch>
        </p:blipFill>
        <p:spPr bwMode="auto">
          <a:xfrm>
            <a:off x="2300288" y="3883025"/>
            <a:ext cx="257175" cy="258763"/>
          </a:xfrm>
          <a:prstGeom prst="rect">
            <a:avLst/>
          </a:prstGeom>
          <a:noFill/>
          <a:ln w="9525">
            <a:noFill/>
            <a:miter lim="800000"/>
            <a:headEnd/>
            <a:tailEnd/>
          </a:ln>
        </p:spPr>
      </p:pic>
      <p:pic>
        <p:nvPicPr>
          <p:cNvPr id="936988" name="Picture 26" descr="ball.png"/>
          <p:cNvPicPr>
            <a:picLocks noChangeAspect="1"/>
          </p:cNvPicPr>
          <p:nvPr/>
        </p:nvPicPr>
        <p:blipFill>
          <a:blip r:embed="rId11" cstate="print"/>
          <a:srcRect/>
          <a:stretch>
            <a:fillRect/>
          </a:stretch>
        </p:blipFill>
        <p:spPr bwMode="auto">
          <a:xfrm>
            <a:off x="1592263" y="4403725"/>
            <a:ext cx="258762" cy="258763"/>
          </a:xfrm>
          <a:prstGeom prst="rect">
            <a:avLst/>
          </a:prstGeom>
          <a:noFill/>
          <a:ln w="9525">
            <a:noFill/>
            <a:miter lim="800000"/>
            <a:headEnd/>
            <a:tailEnd/>
          </a:ln>
        </p:spPr>
      </p:pic>
      <p:pic>
        <p:nvPicPr>
          <p:cNvPr id="936989" name="Picture 26" descr="ball.png"/>
          <p:cNvPicPr>
            <a:picLocks noChangeAspect="1"/>
          </p:cNvPicPr>
          <p:nvPr/>
        </p:nvPicPr>
        <p:blipFill>
          <a:blip r:embed="rId11" cstate="print"/>
          <a:srcRect/>
          <a:stretch>
            <a:fillRect/>
          </a:stretch>
        </p:blipFill>
        <p:spPr bwMode="auto">
          <a:xfrm>
            <a:off x="2287588" y="4781550"/>
            <a:ext cx="257175" cy="258763"/>
          </a:xfrm>
          <a:prstGeom prst="rect">
            <a:avLst/>
          </a:prstGeom>
          <a:noFill/>
          <a:ln w="9525">
            <a:noFill/>
            <a:miter lim="800000"/>
            <a:headEnd/>
            <a:tailEnd/>
          </a:ln>
        </p:spPr>
      </p:pic>
      <p:pic>
        <p:nvPicPr>
          <p:cNvPr id="936990" name="Picture 31" descr="moon.png"/>
          <p:cNvPicPr>
            <a:picLocks noChangeAspect="1"/>
          </p:cNvPicPr>
          <p:nvPr/>
        </p:nvPicPr>
        <p:blipFill>
          <a:blip r:embed="rId7" cstate="print"/>
          <a:srcRect/>
          <a:stretch>
            <a:fillRect/>
          </a:stretch>
        </p:blipFill>
        <p:spPr bwMode="auto">
          <a:xfrm rot="-6960000">
            <a:off x="2874168" y="2647157"/>
            <a:ext cx="265113" cy="323850"/>
          </a:xfrm>
          <a:prstGeom prst="rect">
            <a:avLst/>
          </a:prstGeom>
          <a:noFill/>
          <a:ln w="9525">
            <a:noFill/>
            <a:miter lim="800000"/>
            <a:headEnd/>
            <a:tailEnd/>
          </a:ln>
        </p:spPr>
      </p:pic>
      <p:pic>
        <p:nvPicPr>
          <p:cNvPr id="936991" name="Picture 31" descr="moon.png"/>
          <p:cNvPicPr>
            <a:picLocks noChangeAspect="1"/>
          </p:cNvPicPr>
          <p:nvPr/>
        </p:nvPicPr>
        <p:blipFill>
          <a:blip r:embed="rId12" cstate="print"/>
          <a:srcRect/>
          <a:stretch>
            <a:fillRect/>
          </a:stretch>
        </p:blipFill>
        <p:spPr bwMode="auto">
          <a:xfrm rot="-6960000">
            <a:off x="2370137" y="3121026"/>
            <a:ext cx="263525" cy="323850"/>
          </a:xfrm>
          <a:prstGeom prst="rect">
            <a:avLst/>
          </a:prstGeom>
          <a:noFill/>
          <a:ln w="9525">
            <a:noFill/>
            <a:miter lim="800000"/>
            <a:headEnd/>
            <a:tailEnd/>
          </a:ln>
        </p:spPr>
      </p:pic>
      <p:pic>
        <p:nvPicPr>
          <p:cNvPr id="936992" name="Picture 31" descr="moon.png"/>
          <p:cNvPicPr>
            <a:picLocks noChangeAspect="1"/>
          </p:cNvPicPr>
          <p:nvPr/>
        </p:nvPicPr>
        <p:blipFill>
          <a:blip r:embed="rId7" cstate="print"/>
          <a:srcRect/>
          <a:stretch>
            <a:fillRect/>
          </a:stretch>
        </p:blipFill>
        <p:spPr bwMode="auto">
          <a:xfrm rot="-6960000">
            <a:off x="3445668" y="3418682"/>
            <a:ext cx="265113" cy="323850"/>
          </a:xfrm>
          <a:prstGeom prst="rect">
            <a:avLst/>
          </a:prstGeom>
          <a:noFill/>
          <a:ln w="9525">
            <a:noFill/>
            <a:miter lim="800000"/>
            <a:headEnd/>
            <a:tailEnd/>
          </a:ln>
        </p:spPr>
      </p:pic>
      <p:pic>
        <p:nvPicPr>
          <p:cNvPr id="936993" name="Picture 31" descr="moon.png"/>
          <p:cNvPicPr>
            <a:picLocks noChangeAspect="1"/>
          </p:cNvPicPr>
          <p:nvPr/>
        </p:nvPicPr>
        <p:blipFill>
          <a:blip r:embed="rId7" cstate="print"/>
          <a:srcRect/>
          <a:stretch>
            <a:fillRect/>
          </a:stretch>
        </p:blipFill>
        <p:spPr bwMode="auto">
          <a:xfrm rot="-1560000">
            <a:off x="3328988" y="2905125"/>
            <a:ext cx="265112" cy="325438"/>
          </a:xfrm>
          <a:prstGeom prst="rect">
            <a:avLst/>
          </a:prstGeom>
          <a:noFill/>
          <a:ln w="9525">
            <a:noFill/>
            <a:miter lim="800000"/>
            <a:headEnd/>
            <a:tailEnd/>
          </a:ln>
        </p:spPr>
      </p:pic>
      <p:pic>
        <p:nvPicPr>
          <p:cNvPr id="936994" name="Picture 1" descr="moon.png"/>
          <p:cNvPicPr>
            <a:picLocks noChangeAspect="1"/>
          </p:cNvPicPr>
          <p:nvPr/>
        </p:nvPicPr>
        <p:blipFill>
          <a:blip r:embed="rId13" cstate="print"/>
          <a:srcRect r="28650"/>
          <a:stretch>
            <a:fillRect/>
          </a:stretch>
        </p:blipFill>
        <p:spPr bwMode="auto">
          <a:xfrm>
            <a:off x="4672013" y="3082925"/>
            <a:ext cx="244475" cy="279400"/>
          </a:xfrm>
          <a:prstGeom prst="rect">
            <a:avLst/>
          </a:prstGeom>
          <a:noFill/>
          <a:ln w="9525">
            <a:noFill/>
            <a:miter lim="800000"/>
            <a:headEnd/>
            <a:tailEnd/>
          </a:ln>
        </p:spPr>
      </p:pic>
      <p:sp>
        <p:nvSpPr>
          <p:cNvPr id="936995" name="TextBox 83"/>
          <p:cNvSpPr txBox="1">
            <a:spLocks noChangeArrowheads="1"/>
          </p:cNvSpPr>
          <p:nvPr/>
        </p:nvSpPr>
        <p:spPr bwMode="auto">
          <a:xfrm>
            <a:off x="3063875" y="4749800"/>
            <a:ext cx="863600" cy="260350"/>
          </a:xfrm>
          <a:prstGeom prst="rect">
            <a:avLst/>
          </a:prstGeom>
          <a:noFill/>
          <a:ln w="9525">
            <a:noFill/>
            <a:miter lim="800000"/>
            <a:headEnd/>
            <a:tailEnd/>
          </a:ln>
        </p:spPr>
        <p:txBody>
          <a:bodyPr wrap="none">
            <a:spAutoFit/>
          </a:bodyPr>
          <a:lstStyle/>
          <a:p>
            <a:pPr fontAlgn="base">
              <a:spcBef>
                <a:spcPct val="0"/>
              </a:spcBef>
              <a:spcAft>
                <a:spcPct val="0"/>
              </a:spcAft>
            </a:pPr>
            <a:r>
              <a:rPr lang="en-GB" sz="1100" b="1" smtClean="0">
                <a:solidFill>
                  <a:srgbClr val="FFFFFF"/>
                </a:solidFill>
                <a:latin typeface="Arial"/>
                <a:ea typeface="ＭＳ Ｐゴシック" pitchFamily="34" charset="-128"/>
                <a:cs typeface="Arial" pitchFamily="34" charset="0"/>
              </a:rPr>
              <a:t>NUCLEUS</a:t>
            </a:r>
          </a:p>
        </p:txBody>
      </p:sp>
      <p:sp>
        <p:nvSpPr>
          <p:cNvPr id="936996" name="TextBox 72"/>
          <p:cNvSpPr txBox="1">
            <a:spLocks noChangeArrowheads="1"/>
          </p:cNvSpPr>
          <p:nvPr/>
        </p:nvSpPr>
        <p:spPr bwMode="auto">
          <a:xfrm>
            <a:off x="2451100" y="4064000"/>
            <a:ext cx="379413" cy="260350"/>
          </a:xfrm>
          <a:prstGeom prst="rect">
            <a:avLst/>
          </a:prstGeom>
          <a:noFill/>
          <a:ln w="9525">
            <a:noFill/>
            <a:miter lim="800000"/>
            <a:headEnd/>
            <a:tailEnd/>
          </a:ln>
        </p:spPr>
        <p:txBody>
          <a:bodyPr wrap="none">
            <a:spAutoFit/>
          </a:bodyPr>
          <a:lstStyle/>
          <a:p>
            <a:pPr fontAlgn="base">
              <a:spcBef>
                <a:spcPct val="0"/>
              </a:spcBef>
              <a:spcAft>
                <a:spcPct val="0"/>
              </a:spcAft>
            </a:pPr>
            <a:r>
              <a:rPr lang="en-GB" sz="1100" smtClean="0">
                <a:solidFill>
                  <a:srgbClr val="000000"/>
                </a:solidFill>
                <a:latin typeface="Arial"/>
                <a:ea typeface="ＭＳ Ｐゴシック" pitchFamily="34" charset="-128"/>
                <a:cs typeface="Arial" pitchFamily="34" charset="0"/>
              </a:rPr>
              <a:t>AR</a:t>
            </a:r>
          </a:p>
        </p:txBody>
      </p:sp>
      <p:sp>
        <p:nvSpPr>
          <p:cNvPr id="936997" name="TextBox 73"/>
          <p:cNvSpPr txBox="1">
            <a:spLocks noChangeArrowheads="1"/>
          </p:cNvSpPr>
          <p:nvPr/>
        </p:nvSpPr>
        <p:spPr bwMode="auto">
          <a:xfrm>
            <a:off x="1371600" y="4745038"/>
            <a:ext cx="596900" cy="260350"/>
          </a:xfrm>
          <a:prstGeom prst="rect">
            <a:avLst/>
          </a:prstGeom>
          <a:noFill/>
          <a:ln w="9525">
            <a:noFill/>
            <a:miter lim="800000"/>
            <a:headEnd/>
            <a:tailEnd/>
          </a:ln>
        </p:spPr>
        <p:txBody>
          <a:bodyPr wrap="none">
            <a:spAutoFit/>
          </a:bodyPr>
          <a:lstStyle/>
          <a:p>
            <a:pPr fontAlgn="base">
              <a:spcBef>
                <a:spcPct val="0"/>
              </a:spcBef>
              <a:spcAft>
                <a:spcPct val="0"/>
              </a:spcAft>
            </a:pPr>
            <a:r>
              <a:rPr lang="en-GB" sz="1100" smtClean="0">
                <a:solidFill>
                  <a:srgbClr val="000000"/>
                </a:solidFill>
                <a:latin typeface="Arial"/>
                <a:ea typeface="ＭＳ Ｐゴシック" pitchFamily="34" charset="-128"/>
                <a:cs typeface="Arial" pitchFamily="34" charset="0"/>
              </a:rPr>
              <a:t>T/DHT</a:t>
            </a:r>
          </a:p>
        </p:txBody>
      </p:sp>
      <p:sp>
        <p:nvSpPr>
          <p:cNvPr id="48" name="TextBox 47"/>
          <p:cNvSpPr txBox="1"/>
          <p:nvPr/>
        </p:nvSpPr>
        <p:spPr>
          <a:xfrm>
            <a:off x="481013" y="3411538"/>
            <a:ext cx="1536700" cy="1108075"/>
          </a:xfrm>
          <a:prstGeom prst="rect">
            <a:avLst/>
          </a:prstGeom>
          <a:solidFill>
            <a:schemeClr val="bg1"/>
          </a:solidFill>
          <a:ln>
            <a:solidFill>
              <a:schemeClr val="bg1">
                <a:lumMod val="75000"/>
              </a:schemeClr>
            </a:solidFill>
          </a:ln>
        </p:spPr>
        <p:txBody>
          <a:bodyPr>
            <a:spAutoFit/>
          </a:bodyPr>
          <a:lstStyle/>
          <a:p>
            <a:pPr algn="ctr">
              <a:defRPr/>
            </a:pPr>
            <a:r>
              <a:rPr lang="es" sz="1100" b="1" dirty="0">
                <a:solidFill>
                  <a:srgbClr val="000000"/>
                </a:solidFill>
                <a:latin typeface="Arial"/>
                <a:ea typeface="ＭＳ Ｐゴシック" charset="0"/>
                <a:cs typeface="ＭＳ Ｐゴシック" charset="0"/>
              </a:rPr>
              <a:t>Producción de andrógenos por las glándulas suprarrenales </a:t>
            </a:r>
            <a:br>
              <a:rPr lang="es" sz="1100" b="1" dirty="0">
                <a:solidFill>
                  <a:srgbClr val="000000"/>
                </a:solidFill>
                <a:latin typeface="Arial"/>
                <a:ea typeface="ＭＳ Ｐゴシック" charset="0"/>
                <a:cs typeface="ＭＳ Ｐゴシック" charset="0"/>
              </a:rPr>
            </a:br>
            <a:r>
              <a:rPr lang="es" sz="1100" b="1" dirty="0">
                <a:solidFill>
                  <a:srgbClr val="000000"/>
                </a:solidFill>
                <a:latin typeface="Arial"/>
                <a:ea typeface="ＭＳ Ｐゴシック" charset="0"/>
                <a:cs typeface="ＭＳ Ｐゴシック" charset="0"/>
              </a:rPr>
              <a:t>y el tumor de próstata</a:t>
            </a:r>
            <a:r>
              <a:rPr lang="en-GB" sz="1100" b="1" baseline="30000" dirty="0">
                <a:solidFill>
                  <a:srgbClr val="000000"/>
                </a:solidFill>
                <a:latin typeface="Arial"/>
                <a:ea typeface="ＭＳ Ｐゴシック" charset="0"/>
                <a:cs typeface="ＭＳ Ｐゴシック" charset="0"/>
              </a:rPr>
              <a:t>2</a:t>
            </a:r>
          </a:p>
        </p:txBody>
      </p:sp>
      <p:sp>
        <p:nvSpPr>
          <p:cNvPr id="49" name="TextBox 48"/>
          <p:cNvSpPr txBox="1"/>
          <p:nvPr/>
        </p:nvSpPr>
        <p:spPr>
          <a:xfrm>
            <a:off x="1371600" y="2314575"/>
            <a:ext cx="1866900" cy="261938"/>
          </a:xfrm>
          <a:prstGeom prst="rect">
            <a:avLst/>
          </a:prstGeom>
          <a:solidFill>
            <a:schemeClr val="bg1"/>
          </a:solidFill>
          <a:ln>
            <a:solidFill>
              <a:schemeClr val="bg1">
                <a:lumMod val="75000"/>
              </a:schemeClr>
            </a:solidFill>
          </a:ln>
        </p:spPr>
        <p:txBody>
          <a:bodyPr>
            <a:spAutoFit/>
          </a:bodyPr>
          <a:lstStyle/>
          <a:p>
            <a:pPr algn="ctr">
              <a:defRPr/>
            </a:pPr>
            <a:r>
              <a:rPr lang="en-GB" sz="1100" b="1" dirty="0" err="1">
                <a:solidFill>
                  <a:srgbClr val="000000"/>
                </a:solidFill>
                <a:latin typeface="Arial"/>
                <a:ea typeface="ＭＳ Ｐゴシック" charset="0"/>
                <a:cs typeface="ＭＳ Ｐゴシック" charset="0"/>
              </a:rPr>
              <a:t>Amplificación</a:t>
            </a:r>
            <a:r>
              <a:rPr lang="en-GB" sz="1100" b="1" dirty="0">
                <a:solidFill>
                  <a:srgbClr val="000000"/>
                </a:solidFill>
                <a:latin typeface="Arial"/>
                <a:ea typeface="ＭＳ Ｐゴシック" charset="0"/>
                <a:cs typeface="ＭＳ Ｐゴシック" charset="0"/>
              </a:rPr>
              <a:t> del RA</a:t>
            </a:r>
            <a:r>
              <a:rPr lang="en-GB" sz="1100" b="1" baseline="30000" dirty="0">
                <a:solidFill>
                  <a:srgbClr val="000000"/>
                </a:solidFill>
                <a:latin typeface="Arial"/>
                <a:ea typeface="ＭＳ Ｐゴシック" charset="0"/>
                <a:cs typeface="ＭＳ Ｐゴシック" charset="0"/>
              </a:rPr>
              <a:t>2</a:t>
            </a:r>
          </a:p>
        </p:txBody>
      </p:sp>
      <p:sp>
        <p:nvSpPr>
          <p:cNvPr id="50" name="TextBox 49"/>
          <p:cNvSpPr txBox="1"/>
          <p:nvPr/>
        </p:nvSpPr>
        <p:spPr>
          <a:xfrm>
            <a:off x="3844925" y="1752600"/>
            <a:ext cx="1941513" cy="542925"/>
          </a:xfrm>
          <a:prstGeom prst="rect">
            <a:avLst/>
          </a:prstGeom>
          <a:solidFill>
            <a:schemeClr val="bg1"/>
          </a:solidFill>
          <a:ln>
            <a:solidFill>
              <a:schemeClr val="bg1">
                <a:lumMod val="75000"/>
              </a:schemeClr>
            </a:solidFill>
          </a:ln>
        </p:spPr>
        <p:txBody>
          <a:bodyPr>
            <a:spAutoFit/>
          </a:bodyPr>
          <a:lstStyle/>
          <a:p>
            <a:pPr marL="0" lvl="1" algn="ctr">
              <a:defRPr/>
            </a:pPr>
            <a:r>
              <a:rPr lang="es" sz="1100" dirty="0">
                <a:solidFill>
                  <a:srgbClr val="000000"/>
                </a:solidFill>
                <a:latin typeface="Arial"/>
                <a:ea typeface="ＭＳ Ｐゴシック" charset="0"/>
                <a:cs typeface="ＭＳ Ｐゴシック" charset="0"/>
              </a:rPr>
              <a:t>Variantes de RA de corte y empalme</a:t>
            </a:r>
            <a:r>
              <a:rPr lang="es" sz="1100" baseline="30000" dirty="0">
                <a:solidFill>
                  <a:srgbClr val="000000"/>
                </a:solidFill>
                <a:latin typeface="Arial"/>
                <a:ea typeface="ＭＳ Ｐゴシック" charset="0"/>
                <a:cs typeface="ＭＳ Ｐゴシック" charset="0"/>
              </a:rPr>
              <a:t>2</a:t>
            </a:r>
          </a:p>
          <a:p>
            <a:pPr algn="ctr">
              <a:defRPr/>
            </a:pPr>
            <a:endParaRPr lang="en-GB" sz="1100" baseline="30000" dirty="0">
              <a:solidFill>
                <a:srgbClr val="000000"/>
              </a:solidFill>
              <a:latin typeface="Arial"/>
              <a:ea typeface="ＭＳ Ｐゴシック" charset="0"/>
              <a:cs typeface="ＭＳ Ｐゴシック" charset="0"/>
            </a:endParaRPr>
          </a:p>
        </p:txBody>
      </p:sp>
      <p:sp>
        <p:nvSpPr>
          <p:cNvPr id="51" name="TextBox 50"/>
          <p:cNvSpPr txBox="1"/>
          <p:nvPr/>
        </p:nvSpPr>
        <p:spPr>
          <a:xfrm>
            <a:off x="5891213" y="2360613"/>
            <a:ext cx="1390650" cy="431800"/>
          </a:xfrm>
          <a:prstGeom prst="rect">
            <a:avLst/>
          </a:prstGeom>
          <a:solidFill>
            <a:schemeClr val="bg1"/>
          </a:solidFill>
          <a:ln>
            <a:solidFill>
              <a:schemeClr val="bg1">
                <a:lumMod val="75000"/>
              </a:schemeClr>
            </a:solidFill>
          </a:ln>
        </p:spPr>
        <p:txBody>
          <a:bodyPr>
            <a:spAutoFit/>
          </a:bodyPr>
          <a:lstStyle/>
          <a:p>
            <a:pPr marL="0" lvl="1" algn="ctr">
              <a:defRPr/>
            </a:pPr>
            <a:r>
              <a:rPr lang="es" sz="1100" b="1" dirty="0">
                <a:solidFill>
                  <a:srgbClr val="000000"/>
                </a:solidFill>
                <a:latin typeface="Arial"/>
                <a:ea typeface="ＭＳ Ｐゴシック" charset="0"/>
                <a:cs typeface="ＭＳ Ｐゴシック" charset="0"/>
              </a:rPr>
              <a:t>Mutaciones del gen del RA</a:t>
            </a:r>
            <a:r>
              <a:rPr lang="en-GB" sz="1100" b="1" baseline="30000" dirty="0">
                <a:solidFill>
                  <a:srgbClr val="000000"/>
                </a:solidFill>
                <a:latin typeface="Arial"/>
                <a:ea typeface="ＭＳ Ｐゴシック" charset="0"/>
                <a:cs typeface="ＭＳ Ｐゴシック" charset="0"/>
              </a:rPr>
              <a:t>2</a:t>
            </a:r>
            <a:endParaRPr lang="en-GB" sz="1100" b="1" dirty="0">
              <a:solidFill>
                <a:srgbClr val="000000"/>
              </a:solidFill>
              <a:latin typeface="Arial"/>
              <a:ea typeface="ＭＳ Ｐゴシック" charset="0"/>
              <a:cs typeface="ＭＳ Ｐゴシック" charset="0"/>
            </a:endParaRPr>
          </a:p>
        </p:txBody>
      </p:sp>
      <p:sp>
        <p:nvSpPr>
          <p:cNvPr id="52" name="TextBox 51"/>
          <p:cNvSpPr txBox="1"/>
          <p:nvPr/>
        </p:nvSpPr>
        <p:spPr>
          <a:xfrm>
            <a:off x="6964363" y="4803775"/>
            <a:ext cx="1379537" cy="430213"/>
          </a:xfrm>
          <a:prstGeom prst="rect">
            <a:avLst/>
          </a:prstGeom>
          <a:solidFill>
            <a:schemeClr val="bg1"/>
          </a:solidFill>
          <a:ln>
            <a:solidFill>
              <a:schemeClr val="bg1">
                <a:lumMod val="75000"/>
              </a:schemeClr>
            </a:solidFill>
          </a:ln>
        </p:spPr>
        <p:txBody>
          <a:bodyPr>
            <a:spAutoFit/>
          </a:bodyPr>
          <a:lstStyle/>
          <a:p>
            <a:pPr algn="ctr">
              <a:defRPr/>
            </a:pPr>
            <a:r>
              <a:rPr lang="es-ES" sz="1100" dirty="0">
                <a:solidFill>
                  <a:srgbClr val="000000"/>
                </a:solidFill>
                <a:latin typeface="Arial"/>
                <a:ea typeface="ＭＳ Ｐゴシック" charset="0"/>
                <a:cs typeface="ＭＳ Ｐゴシック" charset="0"/>
              </a:rPr>
              <a:t>Intercomunicación de señalización</a:t>
            </a:r>
            <a:r>
              <a:rPr lang="es-ES" sz="1100" baseline="30000" dirty="0">
                <a:solidFill>
                  <a:srgbClr val="000000"/>
                </a:solidFill>
                <a:latin typeface="Arial"/>
                <a:ea typeface="ＭＳ Ｐゴシック" charset="0"/>
                <a:cs typeface="ＭＳ Ｐゴシック" charset="0"/>
              </a:rPr>
              <a:t>1,2</a:t>
            </a:r>
          </a:p>
        </p:txBody>
      </p:sp>
      <p:sp>
        <p:nvSpPr>
          <p:cNvPr id="53" name="TextBox 52"/>
          <p:cNvSpPr txBox="1"/>
          <p:nvPr/>
        </p:nvSpPr>
        <p:spPr>
          <a:xfrm>
            <a:off x="3490913" y="5049838"/>
            <a:ext cx="2143125" cy="430212"/>
          </a:xfrm>
          <a:prstGeom prst="rect">
            <a:avLst/>
          </a:prstGeom>
          <a:solidFill>
            <a:schemeClr val="bg1"/>
          </a:solidFill>
          <a:ln>
            <a:solidFill>
              <a:schemeClr val="bg1">
                <a:lumMod val="75000"/>
              </a:schemeClr>
            </a:solidFill>
          </a:ln>
        </p:spPr>
        <p:txBody>
          <a:bodyPr>
            <a:spAutoFit/>
          </a:bodyPr>
          <a:lstStyle/>
          <a:p>
            <a:pPr marL="0" lvl="1" algn="ctr">
              <a:defRPr/>
            </a:pPr>
            <a:r>
              <a:rPr lang="es" sz="1100" dirty="0">
                <a:solidFill>
                  <a:srgbClr val="000000"/>
                </a:solidFill>
                <a:latin typeface="Arial"/>
                <a:ea typeface="ＭＳ Ｐゴシック" pitchFamily="34" charset="-128"/>
                <a:cs typeface="Arial" pitchFamily="34" charset="0"/>
              </a:rPr>
              <a:t>Activación de los coactivadores del RA</a:t>
            </a:r>
            <a:r>
              <a:rPr lang="en-GB" sz="1100" baseline="30000" dirty="0">
                <a:solidFill>
                  <a:srgbClr val="000000"/>
                </a:solidFill>
                <a:latin typeface="Arial"/>
                <a:ea typeface="ＭＳ Ｐゴシック" charset="0"/>
                <a:cs typeface="ＭＳ Ｐゴシック" charset="0"/>
              </a:rPr>
              <a:t>1,2</a:t>
            </a:r>
            <a:endParaRPr lang="en-GB" sz="1100" dirty="0">
              <a:solidFill>
                <a:srgbClr val="000000"/>
              </a:solidFill>
              <a:latin typeface="Arial"/>
              <a:ea typeface="ＭＳ Ｐゴシック" charset="0"/>
              <a:cs typeface="ＭＳ Ｐゴシック" charset="0"/>
            </a:endParaRPr>
          </a:p>
        </p:txBody>
      </p:sp>
      <p:pic>
        <p:nvPicPr>
          <p:cNvPr id="937004" name="Picture 17" descr="wo.png"/>
          <p:cNvPicPr>
            <a:picLocks noChangeAspect="1"/>
          </p:cNvPicPr>
          <p:nvPr/>
        </p:nvPicPr>
        <p:blipFill>
          <a:blip r:embed="rId14" cstate="print"/>
          <a:srcRect/>
          <a:stretch>
            <a:fillRect/>
          </a:stretch>
        </p:blipFill>
        <p:spPr bwMode="auto">
          <a:xfrm rot="1560000">
            <a:off x="1749425" y="4156075"/>
            <a:ext cx="531813" cy="177800"/>
          </a:xfrm>
          <a:prstGeom prst="rect">
            <a:avLst/>
          </a:prstGeom>
          <a:noFill/>
          <a:ln w="9525">
            <a:noFill/>
            <a:miter lim="800000"/>
            <a:headEnd/>
            <a:tailEnd/>
          </a:ln>
        </p:spPr>
      </p:pic>
      <p:pic>
        <p:nvPicPr>
          <p:cNvPr id="937005" name="Picture 17" descr="wo.png"/>
          <p:cNvPicPr>
            <a:picLocks noChangeAspect="1"/>
          </p:cNvPicPr>
          <p:nvPr/>
        </p:nvPicPr>
        <p:blipFill>
          <a:blip r:embed="rId15" cstate="print"/>
          <a:srcRect/>
          <a:stretch>
            <a:fillRect/>
          </a:stretch>
        </p:blipFill>
        <p:spPr bwMode="auto">
          <a:xfrm rot="720000">
            <a:off x="2738438" y="4479925"/>
            <a:ext cx="530225" cy="177800"/>
          </a:xfrm>
          <a:prstGeom prst="rect">
            <a:avLst/>
          </a:prstGeom>
          <a:noFill/>
          <a:ln w="9525">
            <a:noFill/>
            <a:miter lim="800000"/>
            <a:headEnd/>
            <a:tailEnd/>
          </a:ln>
        </p:spPr>
      </p:pic>
      <p:pic>
        <p:nvPicPr>
          <p:cNvPr id="937006" name="Picture 17" descr="wo.png"/>
          <p:cNvPicPr>
            <a:picLocks noChangeAspect="1"/>
          </p:cNvPicPr>
          <p:nvPr/>
        </p:nvPicPr>
        <p:blipFill>
          <a:blip r:embed="rId14" cstate="print"/>
          <a:srcRect/>
          <a:stretch>
            <a:fillRect/>
          </a:stretch>
        </p:blipFill>
        <p:spPr bwMode="auto">
          <a:xfrm rot="2941928">
            <a:off x="3074193" y="3717132"/>
            <a:ext cx="531813" cy="177800"/>
          </a:xfrm>
          <a:prstGeom prst="rect">
            <a:avLst/>
          </a:prstGeom>
          <a:noFill/>
          <a:ln w="9525">
            <a:noFill/>
            <a:miter lim="800000"/>
            <a:headEnd/>
            <a:tailEnd/>
          </a:ln>
        </p:spPr>
      </p:pic>
      <p:pic>
        <p:nvPicPr>
          <p:cNvPr id="937007" name="Picture 17" descr="wo.png"/>
          <p:cNvPicPr>
            <a:picLocks noChangeAspect="1"/>
          </p:cNvPicPr>
          <p:nvPr/>
        </p:nvPicPr>
        <p:blipFill>
          <a:blip r:embed="rId15" cstate="print"/>
          <a:srcRect/>
          <a:stretch>
            <a:fillRect/>
          </a:stretch>
        </p:blipFill>
        <p:spPr bwMode="auto">
          <a:xfrm rot="2880000">
            <a:off x="2409825" y="2982913"/>
            <a:ext cx="530225" cy="177800"/>
          </a:xfrm>
          <a:prstGeom prst="rect">
            <a:avLst/>
          </a:prstGeom>
          <a:noFill/>
          <a:ln w="9525">
            <a:noFill/>
            <a:miter lim="800000"/>
            <a:headEnd/>
            <a:tailEnd/>
          </a:ln>
        </p:spPr>
      </p:pic>
      <p:pic>
        <p:nvPicPr>
          <p:cNvPr id="937008" name="Picture 22" descr="wo.png"/>
          <p:cNvPicPr>
            <a:picLocks noChangeAspect="1"/>
          </p:cNvPicPr>
          <p:nvPr/>
        </p:nvPicPr>
        <p:blipFill>
          <a:blip r:embed="rId16" cstate="print"/>
          <a:srcRect/>
          <a:stretch>
            <a:fillRect/>
          </a:stretch>
        </p:blipFill>
        <p:spPr bwMode="auto">
          <a:xfrm>
            <a:off x="4433888" y="2076450"/>
            <a:ext cx="177800" cy="530225"/>
          </a:xfrm>
          <a:prstGeom prst="rect">
            <a:avLst/>
          </a:prstGeom>
          <a:noFill/>
          <a:ln w="9525">
            <a:noFill/>
            <a:miter lim="800000"/>
            <a:headEnd/>
            <a:tailEnd/>
          </a:ln>
        </p:spPr>
      </p:pic>
      <p:pic>
        <p:nvPicPr>
          <p:cNvPr id="937009" name="Picture 22" descr="wo.png"/>
          <p:cNvPicPr>
            <a:picLocks noChangeAspect="1"/>
          </p:cNvPicPr>
          <p:nvPr/>
        </p:nvPicPr>
        <p:blipFill>
          <a:blip r:embed="rId16" cstate="print"/>
          <a:srcRect/>
          <a:stretch>
            <a:fillRect/>
          </a:stretch>
        </p:blipFill>
        <p:spPr bwMode="auto">
          <a:xfrm>
            <a:off x="4464050" y="3048000"/>
            <a:ext cx="177800" cy="530225"/>
          </a:xfrm>
          <a:prstGeom prst="rect">
            <a:avLst/>
          </a:prstGeom>
          <a:noFill/>
          <a:ln w="9525">
            <a:noFill/>
            <a:miter lim="800000"/>
            <a:headEnd/>
            <a:tailEnd/>
          </a:ln>
        </p:spPr>
      </p:pic>
      <p:pic>
        <p:nvPicPr>
          <p:cNvPr id="937010" name="Picture 17" descr="wo.png"/>
          <p:cNvPicPr>
            <a:picLocks noChangeAspect="1"/>
          </p:cNvPicPr>
          <p:nvPr/>
        </p:nvPicPr>
        <p:blipFill>
          <a:blip r:embed="rId15" cstate="print"/>
          <a:srcRect/>
          <a:stretch>
            <a:fillRect/>
          </a:stretch>
        </p:blipFill>
        <p:spPr bwMode="auto">
          <a:xfrm rot="18240000" flipH="1">
            <a:off x="5403850" y="3622676"/>
            <a:ext cx="530225" cy="177800"/>
          </a:xfrm>
          <a:prstGeom prst="rect">
            <a:avLst/>
          </a:prstGeom>
          <a:noFill/>
          <a:ln w="9525">
            <a:noFill/>
            <a:miter lim="800000"/>
            <a:headEnd/>
            <a:tailEnd/>
          </a:ln>
        </p:spPr>
      </p:pic>
      <p:pic>
        <p:nvPicPr>
          <p:cNvPr id="937011" name="Picture 17" descr="wo.png"/>
          <p:cNvPicPr>
            <a:picLocks noChangeAspect="1"/>
          </p:cNvPicPr>
          <p:nvPr/>
        </p:nvPicPr>
        <p:blipFill>
          <a:blip r:embed="rId15" cstate="print"/>
          <a:srcRect/>
          <a:stretch>
            <a:fillRect/>
          </a:stretch>
        </p:blipFill>
        <p:spPr bwMode="auto">
          <a:xfrm rot="18335074" flipH="1">
            <a:off x="5994400" y="2867026"/>
            <a:ext cx="530225" cy="177800"/>
          </a:xfrm>
          <a:prstGeom prst="rect">
            <a:avLst/>
          </a:prstGeom>
          <a:noFill/>
          <a:ln w="9525">
            <a:noFill/>
            <a:miter lim="800000"/>
            <a:headEnd/>
            <a:tailEnd/>
          </a:ln>
        </p:spPr>
      </p:pic>
      <p:pic>
        <p:nvPicPr>
          <p:cNvPr id="937012" name="Picture 18" descr="Untitled-11.png"/>
          <p:cNvPicPr>
            <a:picLocks noChangeAspect="1"/>
          </p:cNvPicPr>
          <p:nvPr/>
        </p:nvPicPr>
        <p:blipFill>
          <a:blip r:embed="rId17" cstate="print"/>
          <a:srcRect/>
          <a:stretch>
            <a:fillRect/>
          </a:stretch>
        </p:blipFill>
        <p:spPr bwMode="auto">
          <a:xfrm rot="3300000">
            <a:off x="7354887" y="3425826"/>
            <a:ext cx="385763" cy="481012"/>
          </a:xfrm>
          <a:prstGeom prst="rect">
            <a:avLst/>
          </a:prstGeom>
          <a:noFill/>
          <a:ln w="9525">
            <a:noFill/>
            <a:miter lim="800000"/>
            <a:headEnd/>
            <a:tailEnd/>
          </a:ln>
        </p:spPr>
      </p:pic>
      <p:pic>
        <p:nvPicPr>
          <p:cNvPr id="937013" name="Picture 1" descr="moon.png"/>
          <p:cNvPicPr>
            <a:picLocks noChangeAspect="1"/>
          </p:cNvPicPr>
          <p:nvPr/>
        </p:nvPicPr>
        <p:blipFill>
          <a:blip r:embed="rId18" cstate="print"/>
          <a:srcRect b="28650"/>
          <a:stretch>
            <a:fillRect/>
          </a:stretch>
        </p:blipFill>
        <p:spPr bwMode="auto">
          <a:xfrm>
            <a:off x="4083050" y="2892425"/>
            <a:ext cx="279400" cy="244475"/>
          </a:xfrm>
          <a:prstGeom prst="rect">
            <a:avLst/>
          </a:prstGeom>
          <a:noFill/>
          <a:ln w="9525">
            <a:noFill/>
            <a:miter lim="800000"/>
            <a:headEnd/>
            <a:tailEnd/>
          </a:ln>
        </p:spPr>
      </p:pic>
      <p:pic>
        <p:nvPicPr>
          <p:cNvPr id="937014" name="Picture 1" descr="moon.png"/>
          <p:cNvPicPr>
            <a:picLocks noChangeAspect="1"/>
          </p:cNvPicPr>
          <p:nvPr/>
        </p:nvPicPr>
        <p:blipFill>
          <a:blip r:embed="rId19" cstate="print"/>
          <a:srcRect b="28650"/>
          <a:stretch>
            <a:fillRect/>
          </a:stretch>
        </p:blipFill>
        <p:spPr bwMode="auto">
          <a:xfrm rot="1860000">
            <a:off x="4546600" y="2682875"/>
            <a:ext cx="279400" cy="244475"/>
          </a:xfrm>
          <a:prstGeom prst="rect">
            <a:avLst/>
          </a:prstGeom>
          <a:noFill/>
          <a:ln w="9525">
            <a:noFill/>
            <a:miter lim="800000"/>
            <a:headEnd/>
            <a:tailEnd/>
          </a:ln>
        </p:spPr>
      </p:pic>
      <p:pic>
        <p:nvPicPr>
          <p:cNvPr id="937015" name="Picture 1" descr="moon.png"/>
          <p:cNvPicPr>
            <a:picLocks noChangeAspect="1"/>
          </p:cNvPicPr>
          <p:nvPr/>
        </p:nvPicPr>
        <p:blipFill>
          <a:blip r:embed="rId20" cstate="print"/>
          <a:srcRect l="28650"/>
          <a:stretch>
            <a:fillRect/>
          </a:stretch>
        </p:blipFill>
        <p:spPr bwMode="auto">
          <a:xfrm>
            <a:off x="4906963" y="2487613"/>
            <a:ext cx="244475" cy="279400"/>
          </a:xfrm>
          <a:prstGeom prst="rect">
            <a:avLst/>
          </a:prstGeom>
          <a:noFill/>
          <a:ln w="9525">
            <a:noFill/>
            <a:miter lim="800000"/>
            <a:headEnd/>
            <a:tailEnd/>
          </a:ln>
        </p:spPr>
      </p:pic>
      <p:pic>
        <p:nvPicPr>
          <p:cNvPr id="937016" name="Picture 1" descr="moon.png"/>
          <p:cNvPicPr>
            <a:picLocks noChangeAspect="1"/>
          </p:cNvPicPr>
          <p:nvPr/>
        </p:nvPicPr>
        <p:blipFill>
          <a:blip r:embed="rId21" cstate="print"/>
          <a:srcRect t="28650"/>
          <a:stretch>
            <a:fillRect/>
          </a:stretch>
        </p:blipFill>
        <p:spPr bwMode="auto">
          <a:xfrm>
            <a:off x="3916363" y="2362200"/>
            <a:ext cx="279400" cy="244475"/>
          </a:xfrm>
          <a:prstGeom prst="rect">
            <a:avLst/>
          </a:prstGeom>
          <a:noFill/>
          <a:ln w="9525">
            <a:noFill/>
            <a:miter lim="800000"/>
            <a:headEnd/>
            <a:tailEnd/>
          </a:ln>
        </p:spPr>
      </p:pic>
      <p:pic>
        <p:nvPicPr>
          <p:cNvPr id="937017" name="Picture 1" descr="moon.png"/>
          <p:cNvPicPr>
            <a:picLocks noChangeAspect="1"/>
          </p:cNvPicPr>
          <p:nvPr/>
        </p:nvPicPr>
        <p:blipFill>
          <a:blip r:embed="rId19" cstate="print"/>
          <a:srcRect b="28650"/>
          <a:stretch>
            <a:fillRect/>
          </a:stretch>
        </p:blipFill>
        <p:spPr bwMode="auto">
          <a:xfrm>
            <a:off x="4711700" y="2208213"/>
            <a:ext cx="279400" cy="244475"/>
          </a:xfrm>
          <a:prstGeom prst="rect">
            <a:avLst/>
          </a:prstGeom>
          <a:noFill/>
          <a:ln w="9525">
            <a:noFill/>
            <a:miter lim="800000"/>
            <a:headEnd/>
            <a:tailEnd/>
          </a:ln>
        </p:spPr>
      </p:pic>
      <p:grpSp>
        <p:nvGrpSpPr>
          <p:cNvPr id="3" name="Group 64"/>
          <p:cNvGrpSpPr>
            <a:grpSpLocks/>
          </p:cNvGrpSpPr>
          <p:nvPr/>
        </p:nvGrpSpPr>
        <p:grpSpPr bwMode="auto">
          <a:xfrm>
            <a:off x="5786438" y="3167063"/>
            <a:ext cx="414337" cy="404812"/>
            <a:chOff x="3629" y="2650"/>
            <a:chExt cx="288" cy="281"/>
          </a:xfrm>
        </p:grpSpPr>
        <p:pic>
          <p:nvPicPr>
            <p:cNvPr id="937023" name="Picture 14" descr="ball.png"/>
            <p:cNvPicPr>
              <a:picLocks noChangeAspect="1"/>
            </p:cNvPicPr>
            <p:nvPr/>
          </p:nvPicPr>
          <p:blipFill>
            <a:blip r:embed="rId22" cstate="print"/>
            <a:srcRect/>
            <a:stretch>
              <a:fillRect/>
            </a:stretch>
          </p:blipFill>
          <p:spPr bwMode="auto">
            <a:xfrm>
              <a:off x="3629" y="2708"/>
              <a:ext cx="181" cy="181"/>
            </a:xfrm>
            <a:prstGeom prst="rect">
              <a:avLst/>
            </a:prstGeom>
            <a:noFill/>
            <a:ln w="9525">
              <a:noFill/>
              <a:miter lim="800000"/>
              <a:headEnd/>
              <a:tailEnd/>
            </a:ln>
          </p:spPr>
        </p:pic>
        <p:pic>
          <p:nvPicPr>
            <p:cNvPr id="937024" name="Picture 66" descr="wobble2"/>
            <p:cNvPicPr>
              <a:picLocks noChangeAspect="1" noChangeArrowheads="1"/>
            </p:cNvPicPr>
            <p:nvPr/>
          </p:nvPicPr>
          <p:blipFill>
            <a:blip r:embed="rId23" cstate="print"/>
            <a:srcRect/>
            <a:stretch>
              <a:fillRect/>
            </a:stretch>
          </p:blipFill>
          <p:spPr bwMode="auto">
            <a:xfrm rot="811828">
              <a:off x="3641" y="2650"/>
              <a:ext cx="276" cy="281"/>
            </a:xfrm>
            <a:prstGeom prst="rect">
              <a:avLst/>
            </a:prstGeom>
            <a:noFill/>
            <a:ln w="9525">
              <a:noFill/>
              <a:miter lim="800000"/>
              <a:headEnd/>
              <a:tailEnd/>
            </a:ln>
          </p:spPr>
        </p:pic>
        <p:sp>
          <p:nvSpPr>
            <p:cNvPr id="2" name="Isosceles Triangle 22"/>
            <p:cNvSpPr/>
            <p:nvPr/>
          </p:nvSpPr>
          <p:spPr bwMode="auto">
            <a:xfrm>
              <a:off x="3664" y="2747"/>
              <a:ext cx="87" cy="75"/>
            </a:xfrm>
            <a:prstGeom prst="triangle">
              <a:avLst/>
            </a:prstGeom>
            <a:gradFill flip="none" rotWithShape="1">
              <a:gsLst>
                <a:gs pos="0">
                  <a:schemeClr val="tx1">
                    <a:lumMod val="65000"/>
                    <a:lumOff val="35000"/>
                  </a:schemeClr>
                </a:gs>
                <a:gs pos="100000">
                  <a:srgbClr val="D1D4D3"/>
                </a:gs>
              </a:gsLst>
              <a:lin ang="0" scaled="1"/>
              <a:tileRect/>
            </a:gradFill>
            <a:ln w="9525" cap="flat" cmpd="sng" algn="ctr">
              <a:solidFill>
                <a:schemeClr val="bg1">
                  <a:lumMod val="75000"/>
                </a:schemeClr>
              </a:solidFill>
              <a:prstDash val="solid"/>
              <a:round/>
              <a:headEnd type="none" w="med" len="med"/>
              <a:tailEnd type="none" w="med" len="med"/>
            </a:ln>
            <a:effectLst/>
          </p:spPr>
          <p:txBody>
            <a:bodyPr/>
            <a:lstStyle/>
            <a:p>
              <a:pPr eaLnBrk="0" hangingPunct="0">
                <a:defRPr/>
              </a:pPr>
              <a:endParaRPr lang="en-US">
                <a:solidFill>
                  <a:srgbClr val="000000"/>
                </a:solidFill>
                <a:latin typeface="Arial"/>
                <a:ea typeface="ＭＳ Ｐゴシック" pitchFamily="-96" charset="-128"/>
                <a:cs typeface="ＭＳ Ｐゴシック" charset="0"/>
              </a:endParaRPr>
            </a:p>
          </p:txBody>
        </p:sp>
      </p:grpSp>
      <p:sp>
        <p:nvSpPr>
          <p:cNvPr id="64" name="Rectangle 63"/>
          <p:cNvSpPr/>
          <p:nvPr/>
        </p:nvSpPr>
        <p:spPr>
          <a:xfrm>
            <a:off x="0" y="6286500"/>
            <a:ext cx="8662988" cy="554038"/>
          </a:xfrm>
          <a:prstGeom prst="rect">
            <a:avLst/>
          </a:prstGeom>
        </p:spPr>
        <p:txBody>
          <a:bodyPr anchor="b">
            <a:spAutoFit/>
          </a:bodyPr>
          <a:lstStyle/>
          <a:p>
            <a:pPr>
              <a:defRPr/>
            </a:pPr>
            <a:r>
              <a:rPr lang="en-GB" sz="1000" dirty="0">
                <a:solidFill>
                  <a:srgbClr val="333333"/>
                </a:solidFill>
                <a:latin typeface="Arial"/>
                <a:ea typeface="ＭＳ Ｐゴシック" pitchFamily="34" charset="-128"/>
                <a:cs typeface="Arial" pitchFamily="34" charset="0"/>
              </a:rPr>
              <a:t>AR=androgen receptor; DHT=</a:t>
            </a:r>
            <a:r>
              <a:rPr lang="en-GB" sz="1000" dirty="0" err="1">
                <a:solidFill>
                  <a:srgbClr val="333333"/>
                </a:solidFill>
                <a:latin typeface="Arial"/>
                <a:ea typeface="ＭＳ Ｐゴシック" pitchFamily="34" charset="-128"/>
                <a:cs typeface="Arial" pitchFamily="34" charset="0"/>
              </a:rPr>
              <a:t>dihydrotestosterone</a:t>
            </a:r>
            <a:r>
              <a:rPr lang="en-GB" sz="1000" dirty="0">
                <a:solidFill>
                  <a:srgbClr val="333333"/>
                </a:solidFill>
                <a:latin typeface="Arial"/>
                <a:ea typeface="ＭＳ Ｐゴシック" pitchFamily="34" charset="-128"/>
                <a:cs typeface="Arial" pitchFamily="34" charset="0"/>
              </a:rPr>
              <a:t>; ERK=extracellular signal-regulated kinase; </a:t>
            </a:r>
            <a:br>
              <a:rPr lang="en-GB" sz="1000" dirty="0">
                <a:solidFill>
                  <a:srgbClr val="333333"/>
                </a:solidFill>
                <a:latin typeface="Arial"/>
                <a:ea typeface="ＭＳ Ｐゴシック" pitchFamily="34" charset="-128"/>
                <a:cs typeface="Arial" pitchFamily="34" charset="0"/>
              </a:rPr>
            </a:br>
            <a:r>
              <a:rPr lang="en-GB" sz="1000" dirty="0" err="1">
                <a:solidFill>
                  <a:srgbClr val="333333"/>
                </a:solidFill>
                <a:latin typeface="Arial"/>
                <a:ea typeface="ＭＳ Ｐゴシック" pitchFamily="34" charset="-128"/>
                <a:cs typeface="Arial" pitchFamily="34" charset="0"/>
              </a:rPr>
              <a:t>mTOR</a:t>
            </a:r>
            <a:r>
              <a:rPr lang="en-GB" sz="1000" dirty="0">
                <a:solidFill>
                  <a:srgbClr val="333333"/>
                </a:solidFill>
                <a:latin typeface="Arial"/>
                <a:ea typeface="ＭＳ Ｐゴシック" pitchFamily="34" charset="-128"/>
                <a:cs typeface="Arial" pitchFamily="34" charset="0"/>
              </a:rPr>
              <a:t>=mammalian target of rapamycin; PI3K=phosphatidylinositol-3 kinase; T=testosterone.</a:t>
            </a:r>
          </a:p>
          <a:p>
            <a:pPr>
              <a:defRPr/>
            </a:pPr>
            <a:r>
              <a:rPr lang="en-GB" sz="1000" dirty="0">
                <a:solidFill>
                  <a:srgbClr val="333333"/>
                </a:solidFill>
                <a:latin typeface="Arial"/>
                <a:ea typeface="ＭＳ Ｐゴシック" pitchFamily="34" charset="-128"/>
                <a:cs typeface="Arial" pitchFamily="34" charset="0"/>
              </a:rPr>
              <a:t>1. Heinlein CA, Chang C. </a:t>
            </a:r>
            <a:r>
              <a:rPr lang="en-GB" sz="1000" dirty="0" err="1">
                <a:solidFill>
                  <a:srgbClr val="333333"/>
                </a:solidFill>
                <a:latin typeface="Arial"/>
                <a:ea typeface="ＭＳ Ｐゴシック" pitchFamily="34" charset="-128"/>
                <a:cs typeface="Arial" pitchFamily="34" charset="0"/>
              </a:rPr>
              <a:t>Endocr</a:t>
            </a:r>
            <a:r>
              <a:rPr lang="en-GB" sz="1000" dirty="0">
                <a:solidFill>
                  <a:srgbClr val="333333"/>
                </a:solidFill>
                <a:latin typeface="Arial"/>
                <a:ea typeface="ＭＳ Ｐゴシック" pitchFamily="34" charset="-128"/>
                <a:cs typeface="Arial" pitchFamily="34" charset="0"/>
              </a:rPr>
              <a:t> Rev 2004;25: 276–308; 2. Hu R et al. Expert Rev </a:t>
            </a:r>
            <a:r>
              <a:rPr lang="en-GB" sz="1000" dirty="0" err="1">
                <a:solidFill>
                  <a:srgbClr val="333333"/>
                </a:solidFill>
                <a:latin typeface="Arial"/>
                <a:ea typeface="ＭＳ Ｐゴシック" pitchFamily="34" charset="-128"/>
                <a:cs typeface="Arial" pitchFamily="34" charset="0"/>
              </a:rPr>
              <a:t>Endocrinol</a:t>
            </a:r>
            <a:r>
              <a:rPr lang="en-GB" sz="1000" dirty="0">
                <a:solidFill>
                  <a:srgbClr val="333333"/>
                </a:solidFill>
                <a:latin typeface="Arial"/>
                <a:ea typeface="ＭＳ Ｐゴシック" pitchFamily="34" charset="-128"/>
                <a:cs typeface="Arial" pitchFamily="34" charset="0"/>
              </a:rPr>
              <a:t> </a:t>
            </a:r>
            <a:r>
              <a:rPr lang="en-GB" sz="1000" dirty="0" err="1">
                <a:solidFill>
                  <a:srgbClr val="333333"/>
                </a:solidFill>
                <a:latin typeface="Arial"/>
                <a:ea typeface="ＭＳ Ｐゴシック" pitchFamily="34" charset="-128"/>
                <a:cs typeface="Arial" pitchFamily="34" charset="0"/>
              </a:rPr>
              <a:t>Metab</a:t>
            </a:r>
            <a:r>
              <a:rPr lang="en-GB" sz="1000" dirty="0">
                <a:solidFill>
                  <a:srgbClr val="333333"/>
                </a:solidFill>
                <a:latin typeface="Arial"/>
                <a:ea typeface="ＭＳ Ｐゴシック" pitchFamily="34" charset="-128"/>
                <a:cs typeface="Arial" pitchFamily="34" charset="0"/>
              </a:rPr>
              <a:t> 2010;5:753–64.</a:t>
            </a:r>
          </a:p>
        </p:txBody>
      </p:sp>
      <p:sp>
        <p:nvSpPr>
          <p:cNvPr id="63" name="Rounded Rectangle 7"/>
          <p:cNvSpPr/>
          <p:nvPr/>
        </p:nvSpPr>
        <p:spPr>
          <a:xfrm>
            <a:off x="565944" y="5722499"/>
            <a:ext cx="8012112" cy="1002233"/>
          </a:xfrm>
          <a:prstGeom prst="roundRect">
            <a:avLst/>
          </a:prstGeom>
          <a:solidFill>
            <a:schemeClr val="accent1"/>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BFBFB"/>
                </a:solidFill>
                <a:latin typeface="Arial"/>
              </a:rPr>
              <a:t>La </a:t>
            </a:r>
            <a:r>
              <a:rPr lang="en-GB" b="1" dirty="0" err="1">
                <a:solidFill>
                  <a:srgbClr val="FBFBFB"/>
                </a:solidFill>
                <a:effectLst>
                  <a:outerShdw blurRad="38100" dist="38100" dir="2700000" algn="tl">
                    <a:srgbClr val="000000">
                      <a:alpha val="43137"/>
                    </a:srgbClr>
                  </a:outerShdw>
                </a:effectLst>
                <a:latin typeface="Arial"/>
              </a:rPr>
              <a:t>señalización</a:t>
            </a:r>
            <a:r>
              <a:rPr lang="en-GB" b="1" dirty="0">
                <a:solidFill>
                  <a:srgbClr val="FBFBFB"/>
                </a:solidFill>
                <a:effectLst>
                  <a:outerShdw blurRad="38100" dist="38100" dir="2700000" algn="tl">
                    <a:srgbClr val="000000">
                      <a:alpha val="43137"/>
                    </a:srgbClr>
                  </a:outerShdw>
                </a:effectLst>
                <a:latin typeface="Arial"/>
              </a:rPr>
              <a:t> del RA </a:t>
            </a:r>
            <a:r>
              <a:rPr lang="en-GB" b="1" dirty="0" err="1">
                <a:solidFill>
                  <a:srgbClr val="FBFBFB"/>
                </a:solidFill>
                <a:effectLst>
                  <a:outerShdw blurRad="38100" dist="38100" dir="2700000" algn="tl">
                    <a:srgbClr val="000000">
                      <a:alpha val="43137"/>
                    </a:srgbClr>
                  </a:outerShdw>
                </a:effectLst>
                <a:latin typeface="Arial"/>
              </a:rPr>
              <a:t>es</a:t>
            </a:r>
            <a:r>
              <a:rPr lang="en-GB" b="1" dirty="0">
                <a:solidFill>
                  <a:srgbClr val="FBFBFB"/>
                </a:solidFill>
                <a:effectLst>
                  <a:outerShdw blurRad="38100" dist="38100" dir="2700000" algn="tl">
                    <a:srgbClr val="000000">
                      <a:alpha val="43137"/>
                    </a:srgbClr>
                  </a:outerShdw>
                </a:effectLst>
                <a:latin typeface="Arial"/>
              </a:rPr>
              <a:t> un </a:t>
            </a:r>
            <a:r>
              <a:rPr lang="en-GB" b="1" dirty="0" err="1">
                <a:solidFill>
                  <a:srgbClr val="FBFBFB"/>
                </a:solidFill>
                <a:effectLst>
                  <a:outerShdw blurRad="38100" dist="38100" dir="2700000" algn="tl">
                    <a:srgbClr val="000000">
                      <a:alpha val="43137"/>
                    </a:srgbClr>
                  </a:outerShdw>
                </a:effectLst>
                <a:latin typeface="Arial"/>
              </a:rPr>
              <a:t>mecanismo</a:t>
            </a:r>
            <a:r>
              <a:rPr lang="en-GB" b="1" dirty="0">
                <a:solidFill>
                  <a:srgbClr val="FBFBFB"/>
                </a:solidFill>
                <a:effectLst>
                  <a:outerShdw blurRad="38100" dist="38100" dir="2700000" algn="tl">
                    <a:srgbClr val="000000">
                      <a:alpha val="43137"/>
                    </a:srgbClr>
                  </a:outerShdw>
                </a:effectLst>
                <a:latin typeface="Arial"/>
              </a:rPr>
              <a:t> clave </a:t>
            </a:r>
            <a:r>
              <a:rPr lang="en-GB" b="1" dirty="0">
                <a:solidFill>
                  <a:srgbClr val="FBFBFB"/>
                </a:solidFill>
                <a:latin typeface="Arial"/>
              </a:rPr>
              <a:t>en la </a:t>
            </a:r>
            <a:r>
              <a:rPr lang="en-GB" b="1" dirty="0" err="1">
                <a:solidFill>
                  <a:srgbClr val="FBFBFB"/>
                </a:solidFill>
                <a:latin typeface="Arial"/>
              </a:rPr>
              <a:t>progresión</a:t>
            </a:r>
            <a:r>
              <a:rPr lang="en-GB" b="1" dirty="0">
                <a:solidFill>
                  <a:srgbClr val="FBFBFB"/>
                </a:solidFill>
                <a:latin typeface="Arial"/>
              </a:rPr>
              <a:t> del CPRC y </a:t>
            </a:r>
            <a:r>
              <a:rPr lang="en-GB" b="1" dirty="0" err="1">
                <a:solidFill>
                  <a:srgbClr val="FBFBFB"/>
                </a:solidFill>
                <a:latin typeface="Arial"/>
              </a:rPr>
              <a:t>es</a:t>
            </a:r>
            <a:r>
              <a:rPr lang="en-GB" b="1" dirty="0">
                <a:solidFill>
                  <a:srgbClr val="FBFBFB"/>
                </a:solidFill>
                <a:latin typeface="Arial"/>
              </a:rPr>
              <a:t> </a:t>
            </a:r>
            <a:r>
              <a:rPr lang="en-GB" b="1" dirty="0" err="1">
                <a:solidFill>
                  <a:srgbClr val="FBFBFB"/>
                </a:solidFill>
                <a:latin typeface="Arial"/>
              </a:rPr>
              <a:t>una</a:t>
            </a:r>
            <a:r>
              <a:rPr lang="en-GB" b="1" dirty="0">
                <a:solidFill>
                  <a:srgbClr val="FBFBFB"/>
                </a:solidFill>
                <a:latin typeface="Arial"/>
              </a:rPr>
              <a:t> </a:t>
            </a:r>
            <a:r>
              <a:rPr lang="en-GB" b="1" dirty="0" err="1">
                <a:solidFill>
                  <a:srgbClr val="FBFBFB"/>
                </a:solidFill>
                <a:latin typeface="Arial"/>
              </a:rPr>
              <a:t>diana</a:t>
            </a:r>
            <a:r>
              <a:rPr lang="en-GB" b="1" dirty="0">
                <a:solidFill>
                  <a:srgbClr val="FBFBFB"/>
                </a:solidFill>
                <a:latin typeface="Arial"/>
              </a:rPr>
              <a:t> </a:t>
            </a:r>
            <a:r>
              <a:rPr lang="en-GB" b="1" dirty="0" err="1">
                <a:solidFill>
                  <a:srgbClr val="FBFBFB"/>
                </a:solidFill>
                <a:latin typeface="Arial"/>
              </a:rPr>
              <a:t>lógica</a:t>
            </a:r>
            <a:r>
              <a:rPr lang="en-GB" b="1" dirty="0">
                <a:solidFill>
                  <a:srgbClr val="FBFBFB"/>
                </a:solidFill>
                <a:latin typeface="Arial"/>
              </a:rPr>
              <a:t> del </a:t>
            </a:r>
            <a:r>
              <a:rPr lang="en-GB" b="1" dirty="0" err="1">
                <a:solidFill>
                  <a:srgbClr val="FBFBFB"/>
                </a:solidFill>
                <a:latin typeface="Arial"/>
              </a:rPr>
              <a:t>tratamiento</a:t>
            </a:r>
            <a:r>
              <a:rPr lang="en-GB" b="1" dirty="0">
                <a:solidFill>
                  <a:srgbClr val="FBFBFB"/>
                </a:solidFill>
                <a:latin typeface="Arial"/>
              </a:rPr>
              <a:t>.</a:t>
            </a:r>
          </a:p>
        </p:txBody>
      </p:sp>
    </p:spTree>
    <p:extLst>
      <p:ext uri="{BB962C8B-B14F-4D97-AF65-F5344CB8AC3E}">
        <p14:creationId xmlns:p14="http://schemas.microsoft.com/office/powerpoint/2010/main" val="1552384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ox(in)">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421" y="260648"/>
            <a:ext cx="8229600" cy="1143000"/>
          </a:xfrm>
          <a:solidFill>
            <a:srgbClr val="FFFF00"/>
          </a:solidFill>
        </p:spPr>
        <p:txBody>
          <a:bodyPr>
            <a:normAutofit/>
          </a:bodyPr>
          <a:lstStyle/>
          <a:p>
            <a:r>
              <a:rPr lang="es-ES" b="1" dirty="0" smtClean="0"/>
              <a:t>El RA permanece activo en el CP</a:t>
            </a:r>
            <a:endParaRPr lang="en-US"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33</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39" name="Line 25"/>
          <p:cNvSpPr>
            <a:spLocks noChangeShapeType="1"/>
          </p:cNvSpPr>
          <p:nvPr/>
        </p:nvSpPr>
        <p:spPr bwMode="auto">
          <a:xfrm>
            <a:off x="3779912" y="4437112"/>
            <a:ext cx="1944216" cy="0"/>
          </a:xfrm>
          <a:prstGeom prst="line">
            <a:avLst/>
          </a:prstGeom>
          <a:noFill/>
          <a:ln w="41275" cap="flat" cmpd="sng" algn="ctr">
            <a:solidFill>
              <a:srgbClr val="BE0204"/>
            </a:solidFill>
            <a:prstDash val="solid"/>
            <a:tailEnd type="stealth"/>
          </a:ln>
          <a:effectLst>
            <a:outerShdw blurRad="40000" dist="20000" dir="5400000" rotWithShape="0">
              <a:srgbClr val="000000">
                <a:alpha val="38000"/>
              </a:srgbClr>
            </a:outerShdw>
          </a:effectLst>
        </p:spPr>
        <p:txBody>
          <a:bodyPr/>
          <a:lstStyle/>
          <a:p>
            <a:pPr>
              <a:defRPr/>
            </a:pPr>
            <a:endParaRPr lang="es" sz="2000" kern="0">
              <a:solidFill>
                <a:prstClr val="black"/>
              </a:solidFill>
              <a:latin typeface="Arial"/>
            </a:endParaRPr>
          </a:p>
        </p:txBody>
      </p:sp>
      <p:sp>
        <p:nvSpPr>
          <p:cNvPr id="40" name="Rounded Rectangle 40"/>
          <p:cNvSpPr/>
          <p:nvPr/>
        </p:nvSpPr>
        <p:spPr>
          <a:xfrm>
            <a:off x="3707904" y="3573016"/>
            <a:ext cx="2088232" cy="714375"/>
          </a:xfrm>
          <a:prstGeom prst="roundRect">
            <a:avLst/>
          </a:prstGeom>
          <a:gradFill rotWithShape="1">
            <a:gsLst>
              <a:gs pos="0">
                <a:srgbClr val="BE0204">
                  <a:tint val="100000"/>
                  <a:shade val="100000"/>
                  <a:satMod val="130000"/>
                </a:srgbClr>
              </a:gs>
              <a:gs pos="100000">
                <a:srgbClr val="BE0204">
                  <a:tint val="50000"/>
                  <a:shade val="100000"/>
                  <a:satMod val="350000"/>
                </a:srgbClr>
              </a:gs>
            </a:gsLst>
            <a:lin ang="16200000" scaled="0"/>
          </a:gradFill>
          <a:ln w="9525" cap="flat" cmpd="sng" algn="ctr">
            <a:solidFill>
              <a:srgbClr val="BE0204">
                <a:shade val="95000"/>
                <a:satMod val="105000"/>
              </a:srgbClr>
            </a:solidFill>
            <a:prstDash val="solid"/>
          </a:ln>
          <a:effectLst>
            <a:outerShdw blurRad="40000" dist="23000" dir="5400000" rotWithShape="0">
              <a:srgbClr val="000000">
                <a:alpha val="35000"/>
              </a:srgbClr>
            </a:outerShdw>
          </a:effectLst>
        </p:spPr>
        <p:txBody>
          <a:bodyPr wrap="square" anchor="ctr">
            <a:spAutoFit/>
          </a:bodyPr>
          <a:lstStyle/>
          <a:p>
            <a:pPr algn="ctr">
              <a:defRPr/>
            </a:pPr>
            <a:r>
              <a:rPr lang="es" kern="0" dirty="0">
                <a:solidFill>
                  <a:prstClr val="white"/>
                </a:solidFill>
                <a:latin typeface="Arial"/>
              </a:rPr>
              <a:t>Señalización </a:t>
            </a:r>
            <a:r>
              <a:rPr lang="es" kern="0" dirty="0" smtClean="0">
                <a:solidFill>
                  <a:prstClr val="white"/>
                </a:solidFill>
                <a:latin typeface="Calibri"/>
              </a:rPr>
              <a:t>RA</a:t>
            </a:r>
            <a:r>
              <a:rPr lang="es" kern="0" dirty="0" smtClean="0">
                <a:solidFill>
                  <a:prstClr val="white"/>
                </a:solidFill>
                <a:latin typeface="Arial"/>
              </a:rPr>
              <a:t> </a:t>
            </a:r>
            <a:r>
              <a:rPr lang="es" kern="0" dirty="0">
                <a:solidFill>
                  <a:prstClr val="white"/>
                </a:solidFill>
                <a:latin typeface="Arial"/>
              </a:rPr>
              <a:t>continuada</a:t>
            </a:r>
          </a:p>
        </p:txBody>
      </p:sp>
      <p:sp>
        <p:nvSpPr>
          <p:cNvPr id="5" name="Elipse 4"/>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62811388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80928"/>
            <a:ext cx="7772400" cy="1143000"/>
          </a:xfrm>
        </p:spPr>
        <p:txBody>
          <a:bodyPr/>
          <a:lstStyle/>
          <a:p>
            <a:r>
              <a:rPr lang="es-ES" sz="6600" dirty="0" smtClean="0"/>
              <a:t>4. Objetivos del </a:t>
            </a:r>
            <a:r>
              <a:rPr lang="es-ES" sz="6600" u="sng" dirty="0" smtClean="0"/>
              <a:t>Tratamianto</a:t>
            </a:r>
            <a:r>
              <a:rPr lang="es-ES" sz="6600" dirty="0" smtClean="0"/>
              <a:t> en el Cáncer de Próstata  </a:t>
            </a:r>
            <a:endParaRPr lang="es-ES" sz="6600" dirty="0"/>
          </a:p>
        </p:txBody>
      </p:sp>
    </p:spTree>
    <p:extLst>
      <p:ext uri="{BB962C8B-B14F-4D97-AF65-F5344CB8AC3E}">
        <p14:creationId xmlns:p14="http://schemas.microsoft.com/office/powerpoint/2010/main" val="3638068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2800" b="0" cap="none" dirty="0" smtClean="0">
                <a:solidFill>
                  <a:srgbClr val="FFFF00"/>
                </a:solidFill>
              </a:rPr>
              <a:t>(</a:t>
            </a:r>
            <a:r>
              <a:rPr lang="es-ES" sz="3600" b="0" cap="none" dirty="0" smtClean="0">
                <a:solidFill>
                  <a:srgbClr val="FFFF00"/>
                </a:solidFill>
              </a:rPr>
              <a:t>1) Disminuir la síntesis GLOBAL de andrógenos</a:t>
            </a:r>
            <a:br>
              <a:rPr lang="es-ES" sz="3600" b="0" cap="none" dirty="0" smtClean="0">
                <a:solidFill>
                  <a:srgbClr val="FFFF00"/>
                </a:solidFill>
              </a:rPr>
            </a:br>
            <a:r>
              <a:rPr lang="es-ES" sz="3600" b="0" cap="none" dirty="0" smtClean="0">
                <a:solidFill>
                  <a:srgbClr val="FFFF00"/>
                </a:solidFill>
              </a:rPr>
              <a:t> </a:t>
            </a:r>
            <a:br>
              <a:rPr lang="es-ES" sz="3600" b="0" cap="none" dirty="0" smtClean="0">
                <a:solidFill>
                  <a:srgbClr val="FFFF00"/>
                </a:solidFill>
              </a:rPr>
            </a:br>
            <a:r>
              <a:rPr lang="es-ES" sz="3600" b="0" cap="none" dirty="0" smtClean="0">
                <a:solidFill>
                  <a:srgbClr val="FFFF00"/>
                </a:solidFill>
              </a:rPr>
              <a:t>(2) Inhibición COMPLETA del  </a:t>
            </a:r>
            <a:r>
              <a:rPr lang="es-ES" sz="3600" b="0" cap="none" dirty="0">
                <a:solidFill>
                  <a:srgbClr val="FFFF00"/>
                </a:solidFill>
              </a:rPr>
              <a:t>R</a:t>
            </a:r>
            <a:r>
              <a:rPr lang="es-ES" sz="3600" b="0" cap="none" dirty="0" smtClean="0">
                <a:solidFill>
                  <a:srgbClr val="FFFF00"/>
                </a:solidFill>
              </a:rPr>
              <a:t>eceptor  </a:t>
            </a:r>
            <a:r>
              <a:rPr lang="es-ES" sz="3600" b="0" cap="none" dirty="0" err="1" smtClean="0">
                <a:solidFill>
                  <a:srgbClr val="FFFF00"/>
                </a:solidFill>
              </a:rPr>
              <a:t>Andrógenico</a:t>
            </a:r>
            <a:r>
              <a:rPr lang="es-ES" sz="3600" b="0" cap="none" dirty="0" smtClean="0">
                <a:solidFill>
                  <a:srgbClr val="FFFF00"/>
                </a:solidFill>
              </a:rPr>
              <a:t/>
            </a:r>
            <a:br>
              <a:rPr lang="es-ES" sz="3600" b="0" cap="none" dirty="0" smtClean="0">
                <a:solidFill>
                  <a:srgbClr val="FFFF00"/>
                </a:solidFill>
              </a:rPr>
            </a:br>
            <a:endParaRPr lang="es-ES" sz="3600" dirty="0">
              <a:solidFill>
                <a:srgbClr val="FFFF00"/>
              </a:solidFill>
            </a:endParaRPr>
          </a:p>
        </p:txBody>
      </p:sp>
      <p:sp>
        <p:nvSpPr>
          <p:cNvPr id="3" name="Marcador de texto 2"/>
          <p:cNvSpPr>
            <a:spLocks noGrp="1"/>
          </p:cNvSpPr>
          <p:nvPr>
            <p:ph type="body" idx="1"/>
          </p:nvPr>
        </p:nvSpPr>
        <p:spPr>
          <a:xfrm>
            <a:off x="611560" y="2132856"/>
            <a:ext cx="7772400" cy="1500187"/>
          </a:xfrm>
        </p:spPr>
        <p:txBody>
          <a:bodyPr/>
          <a:lstStyle/>
          <a:p>
            <a:r>
              <a:rPr lang="es-ES" sz="6600" dirty="0">
                <a:solidFill>
                  <a:srgbClr val="FFFF00"/>
                </a:solidFill>
                <a:ea typeface="+mj-ea"/>
                <a:cs typeface="+mj-cs"/>
              </a:rPr>
              <a:t>4</a:t>
            </a:r>
            <a:r>
              <a:rPr lang="es-ES" sz="6600" dirty="0" smtClean="0">
                <a:solidFill>
                  <a:srgbClr val="FFFF00"/>
                </a:solidFill>
                <a:ea typeface="+mj-ea"/>
                <a:cs typeface="+mj-cs"/>
              </a:rPr>
              <a:t>. </a:t>
            </a:r>
            <a:r>
              <a:rPr lang="es-ES" sz="4400" u="sng" dirty="0">
                <a:solidFill>
                  <a:srgbClr val="FFFF00"/>
                </a:solidFill>
                <a:ea typeface="+mj-ea"/>
                <a:cs typeface="+mj-cs"/>
              </a:rPr>
              <a:t>O</a:t>
            </a:r>
            <a:r>
              <a:rPr lang="es-ES" sz="4400" u="sng" dirty="0" smtClean="0">
                <a:solidFill>
                  <a:srgbClr val="FFFF00"/>
                </a:solidFill>
                <a:ea typeface="+mj-ea"/>
                <a:cs typeface="+mj-cs"/>
              </a:rPr>
              <a:t>bjetivos</a:t>
            </a:r>
            <a:r>
              <a:rPr lang="es-ES" sz="4400" dirty="0" smtClean="0">
                <a:solidFill>
                  <a:srgbClr val="FFFF00"/>
                </a:solidFill>
                <a:ea typeface="+mj-ea"/>
                <a:cs typeface="+mj-cs"/>
              </a:rPr>
              <a:t> </a:t>
            </a:r>
            <a:r>
              <a:rPr lang="es-ES" sz="4400" dirty="0">
                <a:solidFill>
                  <a:srgbClr val="FFFF00"/>
                </a:solidFill>
                <a:ea typeface="+mj-ea"/>
                <a:cs typeface="+mj-cs"/>
              </a:rPr>
              <a:t>del Tratamiento en el </a:t>
            </a:r>
            <a:r>
              <a:rPr lang="es-ES" sz="4400" dirty="0" smtClean="0">
                <a:solidFill>
                  <a:srgbClr val="FFFF00"/>
                </a:solidFill>
                <a:ea typeface="+mj-ea"/>
                <a:cs typeface="+mj-cs"/>
              </a:rPr>
              <a:t>CPRC:</a:t>
            </a:r>
            <a:r>
              <a:rPr lang="es-ES" sz="4400" dirty="0">
                <a:solidFill>
                  <a:srgbClr val="FFFF00"/>
                </a:solidFill>
                <a:ea typeface="+mj-ea"/>
                <a:cs typeface="+mj-cs"/>
              </a:rPr>
              <a:t/>
            </a:r>
            <a:br>
              <a:rPr lang="es-ES" sz="4400" dirty="0">
                <a:solidFill>
                  <a:srgbClr val="FFFF00"/>
                </a:solidFill>
                <a:ea typeface="+mj-ea"/>
                <a:cs typeface="+mj-cs"/>
              </a:rPr>
            </a:br>
            <a:r>
              <a:rPr lang="es-ES" sz="4400" dirty="0" smtClean="0">
                <a:solidFill>
                  <a:srgbClr val="FFFF00"/>
                </a:solidFill>
                <a:ea typeface="+mj-ea"/>
                <a:cs typeface="+mj-cs"/>
              </a:rPr>
              <a:t> </a:t>
            </a:r>
            <a:endParaRPr lang="es-ES" sz="4400" dirty="0"/>
          </a:p>
        </p:txBody>
      </p:sp>
    </p:spTree>
    <p:extLst>
      <p:ext uri="{BB962C8B-B14F-4D97-AF65-F5344CB8AC3E}">
        <p14:creationId xmlns:p14="http://schemas.microsoft.com/office/powerpoint/2010/main" val="3185666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2160240"/>
          </a:xfrm>
        </p:spPr>
        <p:txBody>
          <a:bodyPr/>
          <a:lstStyle/>
          <a:p>
            <a:r>
              <a:rPr lang="es-ES" b="0" cap="none" dirty="0">
                <a:solidFill>
                  <a:srgbClr val="FFFF00"/>
                </a:solidFill>
              </a:rPr>
              <a:t>(3) Uso de </a:t>
            </a:r>
            <a:r>
              <a:rPr lang="es-ES" b="0" cap="none" dirty="0" smtClean="0">
                <a:solidFill>
                  <a:srgbClr val="FFFF00"/>
                </a:solidFill>
              </a:rPr>
              <a:t>Quimioterapia </a:t>
            </a:r>
            <a:r>
              <a:rPr lang="es-ES" b="0" cap="none" dirty="0">
                <a:solidFill>
                  <a:srgbClr val="FFFF00"/>
                </a:solidFill>
              </a:rPr>
              <a:t>que inhibe la célula </a:t>
            </a:r>
            <a:r>
              <a:rPr lang="es-ES" b="0" cap="none" dirty="0" smtClean="0">
                <a:solidFill>
                  <a:srgbClr val="FFFF00"/>
                </a:solidFill>
              </a:rPr>
              <a:t>tumoral </a:t>
            </a:r>
            <a:r>
              <a:rPr lang="es-ES" b="0" cap="none" dirty="0" err="1">
                <a:solidFill>
                  <a:srgbClr val="FFFF00"/>
                </a:solidFill>
              </a:rPr>
              <a:t>próstática</a:t>
            </a:r>
            <a:r>
              <a:rPr lang="es-ES" b="0" cap="none" dirty="0">
                <a:solidFill>
                  <a:srgbClr val="FFFF00"/>
                </a:solidFill>
              </a:rPr>
              <a:t> </a:t>
            </a:r>
            <a:r>
              <a:rPr lang="es-ES" b="0" cap="none" dirty="0" smtClean="0">
                <a:solidFill>
                  <a:srgbClr val="FFFF00"/>
                </a:solidFill>
              </a:rPr>
              <a:t> ( y tambi</a:t>
            </a:r>
            <a:r>
              <a:rPr lang="es-ES" b="0" cap="none" dirty="0" smtClean="0">
                <a:solidFill>
                  <a:srgbClr val="FFFF00"/>
                </a:solidFill>
              </a:rPr>
              <a:t>én actúa sobre el receptor)</a:t>
            </a:r>
            <a:r>
              <a:rPr lang="es-ES" b="0" cap="none" dirty="0">
                <a:solidFill>
                  <a:srgbClr val="FFFF00"/>
                </a:solidFill>
              </a:rPr>
              <a:t/>
            </a:r>
            <a:br>
              <a:rPr lang="es-ES" b="0" cap="none" dirty="0">
                <a:solidFill>
                  <a:srgbClr val="FFFF00"/>
                </a:solidFill>
              </a:rPr>
            </a:br>
            <a:r>
              <a:rPr lang="es-ES" sz="3600" b="0" cap="none" dirty="0" smtClean="0">
                <a:solidFill>
                  <a:srgbClr val="FFFF00"/>
                </a:solidFill>
              </a:rPr>
              <a:t/>
            </a:r>
            <a:br>
              <a:rPr lang="es-ES" sz="3600" b="0" cap="none" dirty="0" smtClean="0">
                <a:solidFill>
                  <a:srgbClr val="FFFF00"/>
                </a:solidFill>
              </a:rPr>
            </a:br>
            <a:endParaRPr lang="es-ES" sz="3600" dirty="0">
              <a:solidFill>
                <a:srgbClr val="FFFF00"/>
              </a:solidFill>
            </a:endParaRPr>
          </a:p>
        </p:txBody>
      </p:sp>
      <p:sp>
        <p:nvSpPr>
          <p:cNvPr id="3" name="Marcador de texto 2"/>
          <p:cNvSpPr>
            <a:spLocks noGrp="1"/>
          </p:cNvSpPr>
          <p:nvPr>
            <p:ph type="body" idx="1"/>
          </p:nvPr>
        </p:nvSpPr>
        <p:spPr>
          <a:xfrm>
            <a:off x="611560" y="2132856"/>
            <a:ext cx="7772400" cy="1500187"/>
          </a:xfrm>
        </p:spPr>
        <p:txBody>
          <a:bodyPr/>
          <a:lstStyle/>
          <a:p>
            <a:r>
              <a:rPr lang="es-ES" sz="6600" dirty="0">
                <a:solidFill>
                  <a:srgbClr val="FFFF00"/>
                </a:solidFill>
                <a:ea typeface="+mj-ea"/>
                <a:cs typeface="+mj-cs"/>
              </a:rPr>
              <a:t>4</a:t>
            </a:r>
            <a:r>
              <a:rPr lang="es-ES" sz="6600" dirty="0" smtClean="0">
                <a:solidFill>
                  <a:srgbClr val="FFFF00"/>
                </a:solidFill>
                <a:ea typeface="+mj-ea"/>
                <a:cs typeface="+mj-cs"/>
              </a:rPr>
              <a:t>. </a:t>
            </a:r>
            <a:r>
              <a:rPr lang="es-ES" sz="4400" u="sng" dirty="0">
                <a:solidFill>
                  <a:srgbClr val="FFFF00"/>
                </a:solidFill>
                <a:ea typeface="+mj-ea"/>
                <a:cs typeface="+mj-cs"/>
              </a:rPr>
              <a:t>O</a:t>
            </a:r>
            <a:r>
              <a:rPr lang="es-ES" sz="4400" u="sng" dirty="0" smtClean="0">
                <a:solidFill>
                  <a:srgbClr val="FFFF00"/>
                </a:solidFill>
                <a:ea typeface="+mj-ea"/>
                <a:cs typeface="+mj-cs"/>
              </a:rPr>
              <a:t>bjetivos</a:t>
            </a:r>
            <a:r>
              <a:rPr lang="es-ES" sz="4400" dirty="0" smtClean="0">
                <a:solidFill>
                  <a:srgbClr val="FFFF00"/>
                </a:solidFill>
                <a:ea typeface="+mj-ea"/>
                <a:cs typeface="+mj-cs"/>
              </a:rPr>
              <a:t> </a:t>
            </a:r>
            <a:r>
              <a:rPr lang="es-ES" sz="4400" dirty="0">
                <a:solidFill>
                  <a:srgbClr val="FFFF00"/>
                </a:solidFill>
                <a:ea typeface="+mj-ea"/>
                <a:cs typeface="+mj-cs"/>
              </a:rPr>
              <a:t>del Tratamiento en el </a:t>
            </a:r>
            <a:r>
              <a:rPr lang="es-ES" sz="4400" dirty="0" smtClean="0">
                <a:solidFill>
                  <a:srgbClr val="FFFF00"/>
                </a:solidFill>
                <a:ea typeface="+mj-ea"/>
                <a:cs typeface="+mj-cs"/>
              </a:rPr>
              <a:t>CPRC:</a:t>
            </a:r>
            <a:r>
              <a:rPr lang="es-ES" sz="4400" dirty="0">
                <a:solidFill>
                  <a:srgbClr val="FFFF00"/>
                </a:solidFill>
                <a:ea typeface="+mj-ea"/>
                <a:cs typeface="+mj-cs"/>
              </a:rPr>
              <a:t/>
            </a:r>
            <a:br>
              <a:rPr lang="es-ES" sz="4400" dirty="0">
                <a:solidFill>
                  <a:srgbClr val="FFFF00"/>
                </a:solidFill>
                <a:ea typeface="+mj-ea"/>
                <a:cs typeface="+mj-cs"/>
              </a:rPr>
            </a:br>
            <a:r>
              <a:rPr lang="es-ES" sz="4400" dirty="0" smtClean="0">
                <a:solidFill>
                  <a:srgbClr val="FFFF00"/>
                </a:solidFill>
                <a:ea typeface="+mj-ea"/>
                <a:cs typeface="+mj-cs"/>
              </a:rPr>
              <a:t> </a:t>
            </a:r>
            <a:endParaRPr lang="es-ES" sz="4400" dirty="0"/>
          </a:p>
        </p:txBody>
      </p:sp>
    </p:spTree>
    <p:extLst>
      <p:ext uri="{BB962C8B-B14F-4D97-AF65-F5344CB8AC3E}">
        <p14:creationId xmlns:p14="http://schemas.microsoft.com/office/powerpoint/2010/main" val="2999998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b="0" cap="none" dirty="0">
                <a:solidFill>
                  <a:srgbClr val="FFFF00"/>
                </a:solidFill>
              </a:rPr>
              <a:t>(4) Empleo de Radioisótopos  en las metástasis óseas</a:t>
            </a:r>
            <a:br>
              <a:rPr lang="es-ES" b="0" cap="none" dirty="0">
                <a:solidFill>
                  <a:srgbClr val="FFFF00"/>
                </a:solidFill>
              </a:rPr>
            </a:br>
            <a:r>
              <a:rPr lang="es-ES" b="0" cap="none" dirty="0">
                <a:solidFill>
                  <a:srgbClr val="FFFF00"/>
                </a:solidFill>
              </a:rPr>
              <a:t/>
            </a:r>
            <a:br>
              <a:rPr lang="es-ES" b="0" cap="none" dirty="0">
                <a:solidFill>
                  <a:srgbClr val="FFFF00"/>
                </a:solidFill>
              </a:rPr>
            </a:br>
            <a:r>
              <a:rPr lang="es-ES" b="0" cap="none" dirty="0">
                <a:solidFill>
                  <a:srgbClr val="FFFF00"/>
                </a:solidFill>
              </a:rPr>
              <a:t>(5) Agentes </a:t>
            </a:r>
            <a:r>
              <a:rPr lang="es-ES" b="0" cap="none" dirty="0" err="1">
                <a:solidFill>
                  <a:srgbClr val="FFFF00"/>
                </a:solidFill>
              </a:rPr>
              <a:t>i</a:t>
            </a:r>
            <a:r>
              <a:rPr lang="es-ES" b="0" cap="none" dirty="0" err="1" smtClean="0">
                <a:solidFill>
                  <a:srgbClr val="FFFF00"/>
                </a:solidFill>
              </a:rPr>
              <a:t>nmunoterápicos</a:t>
            </a:r>
            <a:r>
              <a:rPr lang="es-ES" b="0" cap="none" dirty="0" smtClean="0">
                <a:solidFill>
                  <a:srgbClr val="FFFF00"/>
                </a:solidFill>
              </a:rPr>
              <a:t> </a:t>
            </a:r>
            <a:r>
              <a:rPr lang="es-ES" b="0" cap="none" dirty="0">
                <a:solidFill>
                  <a:srgbClr val="FFFF00"/>
                </a:solidFill>
              </a:rPr>
              <a:t/>
            </a:r>
            <a:br>
              <a:rPr lang="es-ES" b="0" cap="none" dirty="0">
                <a:solidFill>
                  <a:srgbClr val="FFFF00"/>
                </a:solidFill>
              </a:rPr>
            </a:br>
            <a:r>
              <a:rPr lang="es-ES" sz="3600" b="0" cap="none" dirty="0" smtClean="0">
                <a:solidFill>
                  <a:srgbClr val="FFFF00"/>
                </a:solidFill>
              </a:rPr>
              <a:t/>
            </a:r>
            <a:br>
              <a:rPr lang="es-ES" sz="3600" b="0" cap="none" dirty="0" smtClean="0">
                <a:solidFill>
                  <a:srgbClr val="FFFF00"/>
                </a:solidFill>
              </a:rPr>
            </a:br>
            <a:endParaRPr lang="es-ES" sz="3600" dirty="0">
              <a:solidFill>
                <a:srgbClr val="FFFF00"/>
              </a:solidFill>
            </a:endParaRPr>
          </a:p>
        </p:txBody>
      </p:sp>
      <p:sp>
        <p:nvSpPr>
          <p:cNvPr id="3" name="Marcador de texto 2"/>
          <p:cNvSpPr>
            <a:spLocks noGrp="1"/>
          </p:cNvSpPr>
          <p:nvPr>
            <p:ph type="body" idx="1"/>
          </p:nvPr>
        </p:nvSpPr>
        <p:spPr>
          <a:xfrm>
            <a:off x="611560" y="2132856"/>
            <a:ext cx="7772400" cy="1500187"/>
          </a:xfrm>
        </p:spPr>
        <p:txBody>
          <a:bodyPr/>
          <a:lstStyle/>
          <a:p>
            <a:r>
              <a:rPr lang="es-ES" sz="6600" dirty="0">
                <a:solidFill>
                  <a:srgbClr val="FFFF00"/>
                </a:solidFill>
                <a:ea typeface="+mj-ea"/>
                <a:cs typeface="+mj-cs"/>
              </a:rPr>
              <a:t>4</a:t>
            </a:r>
            <a:r>
              <a:rPr lang="es-ES" sz="6600" dirty="0" smtClean="0">
                <a:solidFill>
                  <a:srgbClr val="FFFF00"/>
                </a:solidFill>
                <a:ea typeface="+mj-ea"/>
                <a:cs typeface="+mj-cs"/>
              </a:rPr>
              <a:t>. </a:t>
            </a:r>
            <a:r>
              <a:rPr lang="es-ES" sz="4400" u="sng" dirty="0">
                <a:solidFill>
                  <a:srgbClr val="FFFF00"/>
                </a:solidFill>
                <a:ea typeface="+mj-ea"/>
                <a:cs typeface="+mj-cs"/>
              </a:rPr>
              <a:t>O</a:t>
            </a:r>
            <a:r>
              <a:rPr lang="es-ES" sz="4400" u="sng" dirty="0" smtClean="0">
                <a:solidFill>
                  <a:srgbClr val="FFFF00"/>
                </a:solidFill>
                <a:ea typeface="+mj-ea"/>
                <a:cs typeface="+mj-cs"/>
              </a:rPr>
              <a:t>bjetivos</a:t>
            </a:r>
            <a:r>
              <a:rPr lang="es-ES" sz="4400" dirty="0" smtClean="0">
                <a:solidFill>
                  <a:srgbClr val="FFFF00"/>
                </a:solidFill>
                <a:ea typeface="+mj-ea"/>
                <a:cs typeface="+mj-cs"/>
              </a:rPr>
              <a:t> </a:t>
            </a:r>
            <a:r>
              <a:rPr lang="es-ES" sz="4400" dirty="0">
                <a:solidFill>
                  <a:srgbClr val="FFFF00"/>
                </a:solidFill>
                <a:ea typeface="+mj-ea"/>
                <a:cs typeface="+mj-cs"/>
              </a:rPr>
              <a:t>del Tratamiento en el </a:t>
            </a:r>
            <a:r>
              <a:rPr lang="es-ES" sz="4400" dirty="0" smtClean="0">
                <a:solidFill>
                  <a:srgbClr val="FFFF00"/>
                </a:solidFill>
                <a:ea typeface="+mj-ea"/>
                <a:cs typeface="+mj-cs"/>
              </a:rPr>
              <a:t>CPRC:</a:t>
            </a:r>
            <a:r>
              <a:rPr lang="es-ES" sz="4400" dirty="0">
                <a:solidFill>
                  <a:srgbClr val="FFFF00"/>
                </a:solidFill>
                <a:ea typeface="+mj-ea"/>
                <a:cs typeface="+mj-cs"/>
              </a:rPr>
              <a:t/>
            </a:r>
            <a:br>
              <a:rPr lang="es-ES" sz="4400" dirty="0">
                <a:solidFill>
                  <a:srgbClr val="FFFF00"/>
                </a:solidFill>
                <a:ea typeface="+mj-ea"/>
                <a:cs typeface="+mj-cs"/>
              </a:rPr>
            </a:br>
            <a:r>
              <a:rPr lang="es-ES" sz="4400" dirty="0" smtClean="0">
                <a:solidFill>
                  <a:srgbClr val="FFFF00"/>
                </a:solidFill>
                <a:ea typeface="+mj-ea"/>
                <a:cs typeface="+mj-cs"/>
              </a:rPr>
              <a:t> </a:t>
            </a:r>
            <a:endParaRPr lang="es-ES" sz="4400" dirty="0"/>
          </a:p>
        </p:txBody>
      </p:sp>
    </p:spTree>
    <p:extLst>
      <p:ext uri="{BB962C8B-B14F-4D97-AF65-F5344CB8AC3E}">
        <p14:creationId xmlns:p14="http://schemas.microsoft.com/office/powerpoint/2010/main" val="2050015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3"/>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2 CuadroTexto"/>
          <p:cNvSpPr txBox="1"/>
          <p:nvPr/>
        </p:nvSpPr>
        <p:spPr>
          <a:xfrm>
            <a:off x="827584" y="332656"/>
            <a:ext cx="4104456" cy="830997"/>
          </a:xfrm>
          <a:prstGeom prst="rect">
            <a:avLst/>
          </a:prstGeom>
          <a:solidFill>
            <a:srgbClr val="0070C0"/>
          </a:solidFill>
        </p:spPr>
        <p:txBody>
          <a:bodyPr wrap="square" rtlCol="0">
            <a:spAutoFit/>
          </a:bodyPr>
          <a:lstStyle/>
          <a:p>
            <a:r>
              <a:rPr lang="es-ES" sz="2400" dirty="0" smtClean="0">
                <a:solidFill>
                  <a:srgbClr val="FFFFFF"/>
                </a:solidFill>
                <a:latin typeface="Times New Roman"/>
              </a:rPr>
              <a:t>Tratamientos en el CPRC antes de 2004</a:t>
            </a:r>
            <a:endParaRPr lang="es-ES" sz="2400" dirty="0">
              <a:solidFill>
                <a:srgbClr val="FFFFFF"/>
              </a:solidFill>
              <a:latin typeface="Times New Roman"/>
            </a:endParaRPr>
          </a:p>
        </p:txBody>
      </p:sp>
    </p:spTree>
    <p:extLst>
      <p:ext uri="{BB962C8B-B14F-4D97-AF65-F5344CB8AC3E}">
        <p14:creationId xmlns:p14="http://schemas.microsoft.com/office/powerpoint/2010/main" val="29679875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3"/>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3 CuadroTexto"/>
          <p:cNvSpPr txBox="1"/>
          <p:nvPr/>
        </p:nvSpPr>
        <p:spPr>
          <a:xfrm>
            <a:off x="395536" y="260648"/>
            <a:ext cx="4104456" cy="830997"/>
          </a:xfrm>
          <a:prstGeom prst="rect">
            <a:avLst/>
          </a:prstGeom>
          <a:solidFill>
            <a:srgbClr val="0070C0"/>
          </a:solidFill>
        </p:spPr>
        <p:txBody>
          <a:bodyPr wrap="square" rtlCol="0">
            <a:spAutoFit/>
          </a:bodyPr>
          <a:lstStyle/>
          <a:p>
            <a:r>
              <a:rPr lang="es-ES" sz="2400" dirty="0" smtClean="0">
                <a:solidFill>
                  <a:srgbClr val="FFFFFF"/>
                </a:solidFill>
                <a:latin typeface="Times New Roman"/>
              </a:rPr>
              <a:t>Tratamientos en el CPRC en 2016</a:t>
            </a:r>
            <a:endParaRPr lang="es-ES" sz="2400" dirty="0">
              <a:solidFill>
                <a:srgbClr val="FFFFFF"/>
              </a:solidFill>
              <a:latin typeface="Times New Roman"/>
            </a:endParaRPr>
          </a:p>
        </p:txBody>
      </p:sp>
    </p:spTree>
    <p:extLst>
      <p:ext uri="{BB962C8B-B14F-4D97-AF65-F5344CB8AC3E}">
        <p14:creationId xmlns:p14="http://schemas.microsoft.com/office/powerpoint/2010/main" val="41714885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685800" y="371475"/>
            <a:ext cx="7772400" cy="519113"/>
          </a:xfrm>
          <a:noFill/>
        </p:spPr>
        <p:txBody>
          <a:bodyPr anchor="t">
            <a:spAutoFit/>
          </a:bodyPr>
          <a:lstStyle/>
          <a:p>
            <a:r>
              <a:rPr lang="es-ES_tradnl" sz="2800" dirty="0" smtClean="0">
                <a:solidFill>
                  <a:schemeClr val="accent2"/>
                </a:solidFill>
                <a:latin typeface="Tahoma" pitchFamily="34" charset="0"/>
                <a:ea typeface="ＭＳ Ｐゴシック" pitchFamily="34" charset="-128"/>
              </a:rPr>
              <a:t>Epidemiología del cáncer de próstata</a:t>
            </a:r>
          </a:p>
        </p:txBody>
      </p:sp>
      <p:sp>
        <p:nvSpPr>
          <p:cNvPr id="786435" name="Rectangle 3"/>
          <p:cNvSpPr>
            <a:spLocks noGrp="1" noChangeArrowheads="1"/>
          </p:cNvSpPr>
          <p:nvPr>
            <p:ph type="body" idx="1"/>
          </p:nvPr>
        </p:nvSpPr>
        <p:spPr>
          <a:xfrm>
            <a:off x="557213" y="1466850"/>
            <a:ext cx="8358187" cy="4391025"/>
          </a:xfrm>
        </p:spPr>
        <p:txBody>
          <a:bodyPr/>
          <a:lstStyle/>
          <a:p>
            <a:pPr marL="381000" indent="-381000" eaLnBrk="1" hangingPunct="1">
              <a:lnSpc>
                <a:spcPct val="105000"/>
              </a:lnSpc>
              <a:buClr>
                <a:schemeClr val="accent2"/>
              </a:buClr>
            </a:pPr>
            <a:endParaRPr lang="es-ES_tradnl" b="1" dirty="0" smtClean="0">
              <a:solidFill>
                <a:srgbClr val="FD3829"/>
              </a:solidFill>
              <a:ea typeface="ＭＳ Ｐゴシック" pitchFamily="34" charset="-128"/>
            </a:endParaRPr>
          </a:p>
          <a:p>
            <a:pPr marL="0" indent="0" eaLnBrk="1" hangingPunct="1">
              <a:lnSpc>
                <a:spcPct val="105000"/>
              </a:lnSpc>
              <a:buClr>
                <a:schemeClr val="accent2"/>
              </a:buClr>
              <a:buNone/>
            </a:pPr>
            <a:endParaRPr lang="es-ES_tradnl" u="sng" dirty="0" smtClean="0">
              <a:ea typeface="ＭＳ Ｐゴシック" pitchFamily="34" charset="-128"/>
            </a:endParaRPr>
          </a:p>
          <a:p>
            <a:pPr marL="381000" indent="-381000" eaLnBrk="1" hangingPunct="1">
              <a:lnSpc>
                <a:spcPct val="105000"/>
              </a:lnSpc>
              <a:buClr>
                <a:schemeClr val="accent2"/>
              </a:buClr>
            </a:pPr>
            <a:r>
              <a:rPr lang="es-ES_tradnl" dirty="0" smtClean="0">
                <a:ea typeface="ＭＳ Ｐゴシック" pitchFamily="34" charset="-128"/>
              </a:rPr>
              <a:t>1 de cada 6 varones lo va a padecer</a:t>
            </a:r>
            <a:r>
              <a:rPr lang="es-ES_tradnl" sz="2000" dirty="0" smtClean="0">
                <a:ea typeface="ＭＳ Ｐゴシック" pitchFamily="34" charset="-128"/>
              </a:rPr>
              <a:t>                </a:t>
            </a:r>
            <a:endParaRPr lang="es-ES_tradnl" sz="2000" b="1" dirty="0" smtClean="0">
              <a:ea typeface="ＭＳ Ｐゴシック" pitchFamily="34" charset="-128"/>
            </a:endParaRPr>
          </a:p>
          <a:p>
            <a:pPr marL="381000" indent="-381000" eaLnBrk="1" hangingPunct="1">
              <a:lnSpc>
                <a:spcPct val="105000"/>
              </a:lnSpc>
              <a:buClr>
                <a:schemeClr val="accent2"/>
              </a:buClr>
            </a:pPr>
            <a:r>
              <a:rPr lang="es-ES_tradnl" u="sng" dirty="0" smtClean="0">
                <a:ea typeface="ＭＳ Ｐゴシック" pitchFamily="34" charset="-128"/>
              </a:rPr>
              <a:t>Tercera causa de muerte por cáncer</a:t>
            </a:r>
            <a:r>
              <a:rPr lang="es-ES_tradnl" dirty="0" smtClean="0">
                <a:ea typeface="ＭＳ Ｐゴシック" pitchFamily="34" charset="-128"/>
              </a:rPr>
              <a:t>, detrás del cáncer de pulmón y colorrectal.</a:t>
            </a:r>
            <a:endParaRPr lang="es-ES_tradnl" u="sng" dirty="0" smtClean="0">
              <a:solidFill>
                <a:schemeClr val="accent2"/>
              </a:solidFill>
              <a:ea typeface="ＭＳ Ｐゴシック" pitchFamily="34" charset="-128"/>
            </a:endParaRPr>
          </a:p>
          <a:p>
            <a:pPr marL="381000" indent="-381000" eaLnBrk="1" hangingPunct="1">
              <a:lnSpc>
                <a:spcPct val="105000"/>
              </a:lnSpc>
              <a:buClr>
                <a:schemeClr val="accent2"/>
              </a:buClr>
            </a:pPr>
            <a:r>
              <a:rPr lang="es-ES_tradnl" u="sng" dirty="0" smtClean="0">
                <a:solidFill>
                  <a:schemeClr val="accent2"/>
                </a:solidFill>
                <a:ea typeface="ＭＳ Ｐゴシック" pitchFamily="34" charset="-128"/>
              </a:rPr>
              <a:t>Incidencia en aumento</a:t>
            </a:r>
            <a:r>
              <a:rPr lang="es-ES_tradnl" dirty="0" smtClean="0">
                <a:solidFill>
                  <a:schemeClr val="accent2"/>
                </a:solidFill>
                <a:ea typeface="ＭＳ Ｐゴシック" pitchFamily="34" charset="-128"/>
              </a:rPr>
              <a:t> por el progresivo envejecimiento de la población: </a:t>
            </a:r>
            <a:r>
              <a:rPr lang="es-ES_tradnl" u="sng" dirty="0" smtClean="0">
                <a:solidFill>
                  <a:schemeClr val="accent2"/>
                </a:solidFill>
                <a:ea typeface="ＭＳ Ｐゴシック" pitchFamily="34" charset="-128"/>
              </a:rPr>
              <a:t>&gt;90% :</a:t>
            </a:r>
            <a:r>
              <a:rPr lang="es-ES_tradnl" dirty="0" smtClean="0">
                <a:solidFill>
                  <a:schemeClr val="accent2"/>
                </a:solidFill>
                <a:ea typeface="ＭＳ Ｐゴシック" pitchFamily="34" charset="-128"/>
              </a:rPr>
              <a:t>65ª</a:t>
            </a:r>
          </a:p>
          <a:p>
            <a:pPr marL="381000" indent="-381000" eaLnBrk="1" hangingPunct="1">
              <a:lnSpc>
                <a:spcPct val="105000"/>
              </a:lnSpc>
              <a:buClr>
                <a:schemeClr val="accent2"/>
              </a:buClr>
            </a:pPr>
            <a:r>
              <a:rPr lang="es-ES_tradnl" dirty="0" smtClean="0">
                <a:solidFill>
                  <a:schemeClr val="accent2"/>
                </a:solidFill>
                <a:ea typeface="ＭＳ Ｐゴシック" pitchFamily="34" charset="-128"/>
              </a:rPr>
              <a:t>Mortalidad en descenso</a:t>
            </a:r>
          </a:p>
        </p:txBody>
      </p:sp>
      <p:sp>
        <p:nvSpPr>
          <p:cNvPr id="786436" name="Text Box 4"/>
          <p:cNvSpPr txBox="1">
            <a:spLocks noChangeArrowheads="1"/>
          </p:cNvSpPr>
          <p:nvPr/>
        </p:nvSpPr>
        <p:spPr bwMode="auto">
          <a:xfrm>
            <a:off x="971550" y="981075"/>
            <a:ext cx="3749744" cy="923330"/>
          </a:xfrm>
          <a:prstGeom prst="rect">
            <a:avLst/>
          </a:prstGeom>
          <a:noFill/>
          <a:ln w="9525">
            <a:noFill/>
            <a:miter lim="800000"/>
            <a:headEnd/>
            <a:tailEnd/>
          </a:ln>
        </p:spPr>
        <p:txBody>
          <a:bodyPr wrap="none">
            <a:spAutoFit/>
          </a:bodyPr>
          <a:lstStyle/>
          <a:p>
            <a:r>
              <a:rPr lang="es-ES" dirty="0" smtClean="0">
                <a:solidFill>
                  <a:srgbClr val="FFFFFF"/>
                </a:solidFill>
                <a:latin typeface="Arial" pitchFamily="34" charset="0"/>
                <a:cs typeface="Arial" pitchFamily="34" charset="0"/>
              </a:rPr>
              <a:t>27.800  </a:t>
            </a:r>
            <a:r>
              <a:rPr lang="es-ES" dirty="0">
                <a:solidFill>
                  <a:srgbClr val="FFFFFF"/>
                </a:solidFill>
                <a:latin typeface="Arial" pitchFamily="34" charset="0"/>
                <a:cs typeface="Arial" pitchFamily="34" charset="0"/>
              </a:rPr>
              <a:t>nuevos casos en 2012</a:t>
            </a:r>
          </a:p>
          <a:p>
            <a:r>
              <a:rPr lang="es-ES" dirty="0" smtClean="0">
                <a:solidFill>
                  <a:srgbClr val="FFFFFF"/>
                </a:solidFill>
                <a:latin typeface="Arial" pitchFamily="34" charset="0"/>
                <a:cs typeface="Arial" pitchFamily="34" charset="0"/>
              </a:rPr>
              <a:t>    (21% de los tumores del varón)</a:t>
            </a:r>
          </a:p>
          <a:p>
            <a:r>
              <a:rPr lang="es-ES" dirty="0" smtClean="0">
                <a:solidFill>
                  <a:srgbClr val="FFFFFF"/>
                </a:solidFill>
                <a:latin typeface="Arial" pitchFamily="34" charset="0"/>
                <a:cs typeface="Arial" pitchFamily="34" charset="0"/>
              </a:rPr>
              <a:t>      5.400 muertes          (España)  </a:t>
            </a:r>
            <a:endParaRPr lang="es-ES" dirty="0">
              <a:solidFill>
                <a:srgbClr val="FFFFFF"/>
              </a:solidFill>
            </a:endParaRPr>
          </a:p>
        </p:txBody>
      </p:sp>
      <p:sp>
        <p:nvSpPr>
          <p:cNvPr id="786437" name="Text Box 8"/>
          <p:cNvSpPr txBox="1">
            <a:spLocks noChangeArrowheads="1"/>
          </p:cNvSpPr>
          <p:nvPr/>
        </p:nvSpPr>
        <p:spPr bwMode="auto">
          <a:xfrm>
            <a:off x="4644008" y="980728"/>
            <a:ext cx="4213751" cy="1754327"/>
          </a:xfrm>
          <a:prstGeom prst="rect">
            <a:avLst/>
          </a:prstGeom>
          <a:noFill/>
          <a:ln w="9525">
            <a:noFill/>
            <a:miter lim="800000"/>
            <a:headEnd/>
            <a:tailEnd/>
          </a:ln>
        </p:spPr>
        <p:txBody>
          <a:bodyPr wrap="none">
            <a:spAutoFit/>
          </a:bodyPr>
          <a:lstStyle/>
          <a:p>
            <a:r>
              <a:rPr lang="es-ES" dirty="0">
                <a:solidFill>
                  <a:srgbClr val="FFFFFF"/>
                </a:solidFill>
                <a:latin typeface="Arial" pitchFamily="34" charset="0"/>
                <a:cs typeface="Arial" pitchFamily="34" charset="0"/>
              </a:rPr>
              <a:t>Incidencia mundial : </a:t>
            </a:r>
            <a:r>
              <a:rPr lang="es-ES" dirty="0" smtClean="0">
                <a:solidFill>
                  <a:srgbClr val="FFFFFF"/>
                </a:solidFill>
                <a:latin typeface="Arial" pitchFamily="34" charset="0"/>
                <a:cs typeface="Arial" pitchFamily="34" charset="0"/>
              </a:rPr>
              <a:t>1,1 millones </a:t>
            </a:r>
            <a:r>
              <a:rPr lang="es-ES" dirty="0">
                <a:solidFill>
                  <a:srgbClr val="FFFFFF"/>
                </a:solidFill>
                <a:latin typeface="Arial" pitchFamily="34" charset="0"/>
                <a:cs typeface="Arial" pitchFamily="34" charset="0"/>
              </a:rPr>
              <a:t>al año</a:t>
            </a:r>
          </a:p>
          <a:p>
            <a:r>
              <a:rPr lang="es-ES" dirty="0">
                <a:solidFill>
                  <a:srgbClr val="FFFFFF"/>
                </a:solidFill>
                <a:latin typeface="Arial" pitchFamily="34" charset="0"/>
                <a:cs typeface="Arial" pitchFamily="34" charset="0"/>
              </a:rPr>
              <a:t> </a:t>
            </a:r>
            <a:r>
              <a:rPr lang="es-ES" dirty="0" smtClean="0">
                <a:solidFill>
                  <a:srgbClr val="FFFFFF"/>
                </a:solidFill>
                <a:latin typeface="Arial" pitchFamily="34" charset="0"/>
                <a:cs typeface="Arial" pitchFamily="34" charset="0"/>
              </a:rPr>
              <a:t>307.000 fallecimientos </a:t>
            </a:r>
          </a:p>
          <a:p>
            <a:endParaRPr lang="es-ES" dirty="0" smtClean="0">
              <a:solidFill>
                <a:srgbClr val="FFFFFF"/>
              </a:solidFill>
              <a:latin typeface="Arial" pitchFamily="34" charset="0"/>
              <a:cs typeface="Arial" pitchFamily="34" charset="0"/>
            </a:endParaRPr>
          </a:p>
          <a:p>
            <a:endParaRPr lang="es-ES" dirty="0" smtClean="0">
              <a:solidFill>
                <a:srgbClr val="FFFFFF"/>
              </a:solidFill>
              <a:latin typeface="Arial" pitchFamily="34" charset="0"/>
              <a:cs typeface="Arial" pitchFamily="34" charset="0"/>
            </a:endParaRPr>
          </a:p>
          <a:p>
            <a:r>
              <a:rPr lang="es-ES" dirty="0" smtClean="0">
                <a:solidFill>
                  <a:srgbClr val="FFFFFF"/>
                </a:solidFill>
                <a:latin typeface="Arial" pitchFamily="34" charset="0"/>
                <a:cs typeface="Arial" pitchFamily="34" charset="0"/>
              </a:rPr>
              <a:t> </a:t>
            </a:r>
          </a:p>
          <a:p>
            <a:endParaRPr lang="es-ES" dirty="0">
              <a:solidFill>
                <a:srgbClr val="FFFFFF"/>
              </a:solidFill>
              <a:latin typeface="Arial" pitchFamily="34" charset="0"/>
              <a:cs typeface="Arial" pitchFamily="34" charset="0"/>
            </a:endParaRPr>
          </a:p>
        </p:txBody>
      </p:sp>
      <p:sp>
        <p:nvSpPr>
          <p:cNvPr id="786438" name="Rectangle 9"/>
          <p:cNvSpPr>
            <a:spLocks noChangeArrowheads="1"/>
          </p:cNvSpPr>
          <p:nvPr/>
        </p:nvSpPr>
        <p:spPr bwMode="auto">
          <a:xfrm>
            <a:off x="971550" y="908050"/>
            <a:ext cx="3600450" cy="1081088"/>
          </a:xfrm>
          <a:prstGeom prst="rect">
            <a:avLst/>
          </a:prstGeom>
          <a:noFill/>
          <a:ln w="38100">
            <a:solidFill>
              <a:schemeClr val="accent2"/>
            </a:solidFill>
            <a:miter lim="800000"/>
            <a:headEnd/>
            <a:tailEnd/>
          </a:ln>
        </p:spPr>
        <p:txBody>
          <a:bodyPr wrap="none" anchor="ctr"/>
          <a:lstStyle/>
          <a:p>
            <a:endParaRPr lang="es-ES_tradnl" u="sng">
              <a:solidFill>
                <a:srgbClr val="FFFFFF"/>
              </a:solidFill>
            </a:endParaRPr>
          </a:p>
        </p:txBody>
      </p:sp>
      <p:sp>
        <p:nvSpPr>
          <p:cNvPr id="786439" name="Rectangle 10"/>
          <p:cNvSpPr>
            <a:spLocks noChangeArrowheads="1"/>
          </p:cNvSpPr>
          <p:nvPr/>
        </p:nvSpPr>
        <p:spPr bwMode="auto">
          <a:xfrm>
            <a:off x="4716462" y="908051"/>
            <a:ext cx="4427537" cy="1080790"/>
          </a:xfrm>
          <a:prstGeom prst="rect">
            <a:avLst/>
          </a:prstGeom>
          <a:noFill/>
          <a:ln w="38100">
            <a:solidFill>
              <a:schemeClr val="accent2"/>
            </a:solidFill>
            <a:miter lim="800000"/>
            <a:headEnd/>
            <a:tailEnd/>
          </a:ln>
        </p:spPr>
        <p:txBody>
          <a:bodyPr wrap="none" anchor="ctr"/>
          <a:lstStyle/>
          <a:p>
            <a:pPr algn="ctr"/>
            <a:endParaRPr lang="es-ES_tradnl">
              <a:solidFill>
                <a:srgbClr val="00FFFF"/>
              </a:solidFill>
            </a:endParaRPr>
          </a:p>
        </p:txBody>
      </p:sp>
      <p:sp>
        <p:nvSpPr>
          <p:cNvPr id="2" name="Rectángulo redondeado 1"/>
          <p:cNvSpPr/>
          <p:nvPr/>
        </p:nvSpPr>
        <p:spPr>
          <a:xfrm>
            <a:off x="323528" y="2636912"/>
            <a:ext cx="8568952" cy="1800200"/>
          </a:xfrm>
          <a:prstGeom prst="round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sp>
        <p:nvSpPr>
          <p:cNvPr id="3" name="CuadroTexto 2"/>
          <p:cNvSpPr txBox="1"/>
          <p:nvPr/>
        </p:nvSpPr>
        <p:spPr>
          <a:xfrm>
            <a:off x="2555776" y="2132856"/>
            <a:ext cx="3395806" cy="369332"/>
          </a:xfrm>
          <a:prstGeom prst="rect">
            <a:avLst/>
          </a:prstGeom>
          <a:solidFill>
            <a:schemeClr val="bg2"/>
          </a:solidFill>
        </p:spPr>
        <p:txBody>
          <a:bodyPr wrap="none" rtlCol="0">
            <a:spAutoFit/>
          </a:bodyPr>
          <a:lstStyle/>
          <a:p>
            <a:r>
              <a:rPr lang="es-ES" dirty="0" smtClean="0">
                <a:solidFill>
                  <a:srgbClr val="FFFF00"/>
                </a:solidFill>
              </a:rPr>
              <a:t>El tumor más frecuente en varones </a:t>
            </a:r>
            <a:endParaRPr lang="es-ES" dirty="0">
              <a:solidFill>
                <a:srgbClr val="FFFF00"/>
              </a:solidFill>
            </a:endParaRPr>
          </a:p>
        </p:txBody>
      </p:sp>
    </p:spTree>
    <p:extLst>
      <p:ext uri="{BB962C8B-B14F-4D97-AF65-F5344CB8AC3E}">
        <p14:creationId xmlns:p14="http://schemas.microsoft.com/office/powerpoint/2010/main" val="22406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6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786436"/>
                                        </p:tgtEl>
                                      </p:cBhvr>
                                    </p:animEffect>
                                    <p:animScale>
                                      <p:cBhvr>
                                        <p:cTn id="11" dur="250" autoRev="1" fill="hold"/>
                                        <p:tgtEl>
                                          <p:spTgt spid="7864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6" grpId="0"/>
      <p:bldP spid="7864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409575"/>
            <a:ext cx="8229600" cy="571500"/>
          </a:xfrm>
        </p:spPr>
        <p:txBody>
          <a:bodyPr rtlCol="0">
            <a:normAutofit fontScale="90000"/>
          </a:bodyPr>
          <a:lstStyle/>
          <a:p>
            <a:pPr eaLnBrk="1" fontAlgn="auto" hangingPunct="1">
              <a:spcAft>
                <a:spcPts val="0"/>
              </a:spcAft>
              <a:defRPr/>
            </a:pPr>
            <a:r>
              <a:rPr lang="en-GB" dirty="0" smtClean="0"/>
              <a:t>Changing treatment paradigm for mCRPC</a:t>
            </a:r>
            <a:endParaRPr lang="en-GB" dirty="0"/>
          </a:p>
        </p:txBody>
      </p:sp>
      <p:sp>
        <p:nvSpPr>
          <p:cNvPr id="1083395" name="Content Placeholder 8"/>
          <p:cNvSpPr>
            <a:spLocks noGrp="1"/>
          </p:cNvSpPr>
          <p:nvPr>
            <p:ph sz="quarter" idx="10"/>
          </p:nvPr>
        </p:nvSpPr>
        <p:spPr>
          <a:xfrm>
            <a:off x="76200" y="6294438"/>
            <a:ext cx="6697663" cy="373062"/>
          </a:xfrm>
        </p:spPr>
        <p:txBody>
          <a:bodyPr>
            <a:normAutofit fontScale="25000" lnSpcReduction="20000"/>
          </a:bodyPr>
          <a:lstStyle/>
          <a:p>
            <a:pPr eaLnBrk="1" hangingPunct="1">
              <a:spcBef>
                <a:spcPct val="0"/>
              </a:spcBef>
              <a:buSzTx/>
              <a:defRPr/>
            </a:pPr>
            <a:r>
              <a:rPr lang="en-GB" sz="800" smtClean="0"/>
              <a:t>*Not approved in Europe.</a:t>
            </a:r>
          </a:p>
          <a:p>
            <a:pPr eaLnBrk="1" hangingPunct="1">
              <a:spcBef>
                <a:spcPct val="0"/>
              </a:spcBef>
              <a:buSzTx/>
              <a:defRPr/>
            </a:pPr>
            <a:r>
              <a:rPr lang="en-GB" sz="800" smtClean="0"/>
              <a:t>ADT=androgen-deprivation therapy; EMA=European Medicines Agency; </a:t>
            </a:r>
            <a:br>
              <a:rPr lang="en-GB" sz="800" smtClean="0"/>
            </a:br>
            <a:r>
              <a:rPr lang="en-GB" sz="800" smtClean="0"/>
              <a:t>FDA=Food and Drug Administration; mCRPC=metastatic castration-resistant prostate cancer.</a:t>
            </a:r>
          </a:p>
          <a:p>
            <a:pPr eaLnBrk="1" hangingPunct="1">
              <a:spcBef>
                <a:spcPct val="0"/>
              </a:spcBef>
              <a:buSzTx/>
              <a:buFont typeface="Calibri" pitchFamily="34" charset="0"/>
              <a:buAutoNum type="arabicPeriod"/>
              <a:defRPr/>
            </a:pPr>
            <a:r>
              <a:rPr lang="en-US" sz="800" smtClean="0"/>
              <a:t>Higgins C, </a:t>
            </a:r>
            <a:r>
              <a:rPr lang="en-US" sz="800" i="1" smtClean="0"/>
              <a:t>et al. Arch Surg </a:t>
            </a:r>
            <a:r>
              <a:rPr lang="en-US" sz="800" smtClean="0"/>
              <a:t>1941;43:209. </a:t>
            </a:r>
          </a:p>
          <a:p>
            <a:pPr eaLnBrk="1" hangingPunct="1">
              <a:spcBef>
                <a:spcPct val="0"/>
              </a:spcBef>
              <a:buSzTx/>
              <a:buFont typeface="Calibri" pitchFamily="34" charset="0"/>
              <a:buAutoNum type="arabicPeriod"/>
              <a:defRPr/>
            </a:pPr>
            <a:r>
              <a:rPr lang="en-US" sz="800" smtClean="0"/>
              <a:t>Taxotere (docetaxel). Prescribing information. April 2010.</a:t>
            </a:r>
          </a:p>
          <a:p>
            <a:pPr eaLnBrk="1" hangingPunct="1">
              <a:spcBef>
                <a:spcPct val="0"/>
              </a:spcBef>
              <a:buSzTx/>
              <a:buFont typeface="Calibri" pitchFamily="34" charset="0"/>
              <a:buAutoNum type="arabicPeriod"/>
              <a:defRPr/>
            </a:pPr>
            <a:r>
              <a:rPr lang="en-US" sz="800" smtClean="0"/>
              <a:t>Taxotere (docetaxel). Summary of product characteristics. August 2013.</a:t>
            </a:r>
          </a:p>
          <a:p>
            <a:pPr eaLnBrk="1" hangingPunct="1">
              <a:spcBef>
                <a:spcPct val="0"/>
              </a:spcBef>
              <a:buSzTx/>
              <a:buFont typeface="Calibri" pitchFamily="34" charset="0"/>
              <a:buAutoNum type="arabicPeriod"/>
              <a:defRPr/>
            </a:pPr>
            <a:r>
              <a:rPr lang="en-US" sz="800" smtClean="0"/>
              <a:t>Provenge (sipuleucel-T). Prescribing information. June 2011.</a:t>
            </a:r>
          </a:p>
          <a:p>
            <a:pPr eaLnBrk="1" hangingPunct="1">
              <a:spcBef>
                <a:spcPct val="0"/>
              </a:spcBef>
              <a:buSzTx/>
              <a:buFont typeface="Calibri" pitchFamily="34" charset="0"/>
              <a:buAutoNum type="arabicPeriod"/>
              <a:defRPr/>
            </a:pPr>
            <a:r>
              <a:rPr lang="en-US" sz="800" smtClean="0"/>
              <a:t>EMA Press release 28 June 2013. http://www.ema.europa.eu. </a:t>
            </a:r>
            <a:br>
              <a:rPr lang="en-US" sz="800" smtClean="0"/>
            </a:br>
            <a:r>
              <a:rPr lang="en-US" sz="800" smtClean="0"/>
              <a:t>Last accessed September 2013. </a:t>
            </a:r>
          </a:p>
        </p:txBody>
      </p:sp>
      <p:sp>
        <p:nvSpPr>
          <p:cNvPr id="29" name="Rectangle 28"/>
          <p:cNvSpPr/>
          <p:nvPr/>
        </p:nvSpPr>
        <p:spPr bwMode="auto">
          <a:xfrm>
            <a:off x="250553" y="2903160"/>
            <a:ext cx="972000" cy="656875"/>
          </a:xfrm>
          <a:prstGeom prst="rect">
            <a:avLst/>
          </a:prstGeom>
          <a:solidFill>
            <a:schemeClr val="accent1"/>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endParaRPr lang="en-GB" sz="1200" dirty="0">
              <a:solidFill>
                <a:prstClr val="white"/>
              </a:solidFill>
              <a:ea typeface="ＭＳ Ｐゴシック" pitchFamily="34" charset="-128"/>
            </a:endParaRPr>
          </a:p>
        </p:txBody>
      </p:sp>
      <p:sp>
        <p:nvSpPr>
          <p:cNvPr id="30" name="Striped Right Arrow 29"/>
          <p:cNvSpPr/>
          <p:nvPr/>
        </p:nvSpPr>
        <p:spPr bwMode="auto">
          <a:xfrm>
            <a:off x="1269379" y="2673892"/>
            <a:ext cx="7323590" cy="1112646"/>
          </a:xfrm>
          <a:prstGeom prst="stripedRightArrow">
            <a:avLst>
              <a:gd name="adj1" fmla="val 59593"/>
              <a:gd name="adj2" fmla="val 47697"/>
            </a:avLst>
          </a:prstGeom>
          <a:solidFill>
            <a:schemeClr val="accent1"/>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endParaRPr lang="en-GB" sz="1200" dirty="0">
              <a:solidFill>
                <a:prstClr val="white"/>
              </a:solidFill>
              <a:ea typeface="ＭＳ Ｐゴシック" pitchFamily="34" charset="-128"/>
            </a:endParaRPr>
          </a:p>
        </p:txBody>
      </p:sp>
      <p:sp>
        <p:nvSpPr>
          <p:cNvPr id="776202" name="TextBox 30"/>
          <p:cNvSpPr txBox="1">
            <a:spLocks noChangeArrowheads="1"/>
          </p:cNvSpPr>
          <p:nvPr/>
        </p:nvSpPr>
        <p:spPr bwMode="auto">
          <a:xfrm>
            <a:off x="307975" y="3073400"/>
            <a:ext cx="855663" cy="307975"/>
          </a:xfrm>
          <a:prstGeom prst="rect">
            <a:avLst/>
          </a:prstGeom>
          <a:noFill/>
          <a:ln w="9525">
            <a:noFill/>
            <a:miter lim="800000"/>
            <a:headEnd/>
            <a:tailEnd/>
          </a:ln>
        </p:spPr>
        <p:txBody>
          <a:bodyPr>
            <a:spAutoFit/>
          </a:bodyPr>
          <a:lstStyle/>
          <a:p>
            <a:pPr algn="ctr"/>
            <a:r>
              <a:rPr lang="en-GB" sz="1400">
                <a:solidFill>
                  <a:srgbClr val="FFFFFF"/>
                </a:solidFill>
              </a:rPr>
              <a:t>1940s</a:t>
            </a:r>
          </a:p>
        </p:txBody>
      </p:sp>
      <p:sp>
        <p:nvSpPr>
          <p:cNvPr id="776203" name="TextBox 31"/>
          <p:cNvSpPr txBox="1">
            <a:spLocks noChangeArrowheads="1"/>
          </p:cNvSpPr>
          <p:nvPr/>
        </p:nvSpPr>
        <p:spPr bwMode="auto">
          <a:xfrm>
            <a:off x="1797050" y="3074988"/>
            <a:ext cx="855663" cy="307975"/>
          </a:xfrm>
          <a:prstGeom prst="rect">
            <a:avLst/>
          </a:prstGeom>
          <a:noFill/>
          <a:ln w="9525">
            <a:noFill/>
            <a:miter lim="800000"/>
            <a:headEnd/>
            <a:tailEnd/>
          </a:ln>
        </p:spPr>
        <p:txBody>
          <a:bodyPr>
            <a:spAutoFit/>
          </a:bodyPr>
          <a:lstStyle/>
          <a:p>
            <a:pPr algn="ctr"/>
            <a:r>
              <a:rPr lang="en-GB" sz="1400">
                <a:solidFill>
                  <a:srgbClr val="FFFFFF"/>
                </a:solidFill>
              </a:rPr>
              <a:t>1996</a:t>
            </a:r>
          </a:p>
        </p:txBody>
      </p:sp>
      <p:sp>
        <p:nvSpPr>
          <p:cNvPr id="776204" name="TextBox 32"/>
          <p:cNvSpPr txBox="1">
            <a:spLocks noChangeArrowheads="1"/>
          </p:cNvSpPr>
          <p:nvPr/>
        </p:nvSpPr>
        <p:spPr bwMode="auto">
          <a:xfrm>
            <a:off x="3238500" y="3079750"/>
            <a:ext cx="855663" cy="307975"/>
          </a:xfrm>
          <a:prstGeom prst="rect">
            <a:avLst/>
          </a:prstGeom>
          <a:noFill/>
          <a:ln w="9525">
            <a:noFill/>
            <a:miter lim="800000"/>
            <a:headEnd/>
            <a:tailEnd/>
          </a:ln>
        </p:spPr>
        <p:txBody>
          <a:bodyPr>
            <a:spAutoFit/>
          </a:bodyPr>
          <a:lstStyle/>
          <a:p>
            <a:pPr algn="ctr"/>
            <a:r>
              <a:rPr lang="en-GB" sz="1400">
                <a:solidFill>
                  <a:srgbClr val="FFFFFF"/>
                </a:solidFill>
              </a:rPr>
              <a:t>2004</a:t>
            </a:r>
          </a:p>
        </p:txBody>
      </p:sp>
      <p:sp>
        <p:nvSpPr>
          <p:cNvPr id="776205" name="TextBox 33"/>
          <p:cNvSpPr txBox="1">
            <a:spLocks noChangeArrowheads="1"/>
          </p:cNvSpPr>
          <p:nvPr/>
        </p:nvSpPr>
        <p:spPr bwMode="auto">
          <a:xfrm>
            <a:off x="4719638" y="3081338"/>
            <a:ext cx="855662" cy="306387"/>
          </a:xfrm>
          <a:prstGeom prst="rect">
            <a:avLst/>
          </a:prstGeom>
          <a:noFill/>
          <a:ln w="9525">
            <a:noFill/>
            <a:miter lim="800000"/>
            <a:headEnd/>
            <a:tailEnd/>
          </a:ln>
        </p:spPr>
        <p:txBody>
          <a:bodyPr>
            <a:spAutoFit/>
          </a:bodyPr>
          <a:lstStyle/>
          <a:p>
            <a:pPr algn="ctr"/>
            <a:r>
              <a:rPr lang="en-GB" sz="1400">
                <a:solidFill>
                  <a:srgbClr val="FFFFFF"/>
                </a:solidFill>
              </a:rPr>
              <a:t>2010</a:t>
            </a:r>
          </a:p>
        </p:txBody>
      </p:sp>
      <p:sp>
        <p:nvSpPr>
          <p:cNvPr id="776206" name="TextBox 36"/>
          <p:cNvSpPr txBox="1">
            <a:spLocks noChangeArrowheads="1"/>
          </p:cNvSpPr>
          <p:nvPr/>
        </p:nvSpPr>
        <p:spPr bwMode="auto">
          <a:xfrm>
            <a:off x="5608638" y="3081338"/>
            <a:ext cx="855662" cy="307975"/>
          </a:xfrm>
          <a:prstGeom prst="rect">
            <a:avLst/>
          </a:prstGeom>
          <a:noFill/>
          <a:ln w="9525">
            <a:noFill/>
            <a:miter lim="800000"/>
            <a:headEnd/>
            <a:tailEnd/>
          </a:ln>
        </p:spPr>
        <p:txBody>
          <a:bodyPr>
            <a:spAutoFit/>
          </a:bodyPr>
          <a:lstStyle/>
          <a:p>
            <a:pPr algn="ctr"/>
            <a:r>
              <a:rPr lang="en-GB" sz="1400">
                <a:solidFill>
                  <a:srgbClr val="FFFFFF"/>
                </a:solidFill>
              </a:rPr>
              <a:t>2011</a:t>
            </a:r>
          </a:p>
        </p:txBody>
      </p:sp>
      <p:sp>
        <p:nvSpPr>
          <p:cNvPr id="776207" name="TextBox 37"/>
          <p:cNvSpPr txBox="1">
            <a:spLocks noChangeArrowheads="1"/>
          </p:cNvSpPr>
          <p:nvPr/>
        </p:nvSpPr>
        <p:spPr bwMode="auto">
          <a:xfrm>
            <a:off x="6591300" y="3081338"/>
            <a:ext cx="855663" cy="307975"/>
          </a:xfrm>
          <a:prstGeom prst="rect">
            <a:avLst/>
          </a:prstGeom>
          <a:noFill/>
          <a:ln w="9525">
            <a:noFill/>
            <a:miter lim="800000"/>
            <a:headEnd/>
            <a:tailEnd/>
          </a:ln>
        </p:spPr>
        <p:txBody>
          <a:bodyPr>
            <a:spAutoFit/>
          </a:bodyPr>
          <a:lstStyle/>
          <a:p>
            <a:pPr algn="ctr"/>
            <a:r>
              <a:rPr lang="en-GB" sz="1400">
                <a:solidFill>
                  <a:srgbClr val="FFFFFF"/>
                </a:solidFill>
              </a:rPr>
              <a:t>2012</a:t>
            </a:r>
          </a:p>
        </p:txBody>
      </p:sp>
      <p:sp>
        <p:nvSpPr>
          <p:cNvPr id="39" name="TextBox 38"/>
          <p:cNvSpPr txBox="1"/>
          <p:nvPr/>
        </p:nvSpPr>
        <p:spPr>
          <a:xfrm>
            <a:off x="258763" y="1363663"/>
            <a:ext cx="1819275" cy="1200150"/>
          </a:xfrm>
          <a:prstGeom prst="rect">
            <a:avLst/>
          </a:prstGeom>
          <a:noFill/>
          <a:ln w="28575">
            <a:solidFill>
              <a:schemeClr val="accent6"/>
            </a:solidFill>
          </a:ln>
        </p:spPr>
        <p:txBody>
          <a:bodyPr anchor="ctr">
            <a:spAutoFit/>
          </a:bodyPr>
          <a:lstStyle/>
          <a:p>
            <a:pPr>
              <a:defRPr/>
            </a:pPr>
            <a:r>
              <a:rPr lang="en-GB" sz="1600" dirty="0">
                <a:solidFill>
                  <a:prstClr val="black"/>
                </a:solidFill>
              </a:rPr>
              <a:t>ADT</a:t>
            </a:r>
          </a:p>
          <a:p>
            <a:pPr>
              <a:defRPr/>
            </a:pPr>
            <a:r>
              <a:rPr lang="en-GB" sz="1400" dirty="0">
                <a:solidFill>
                  <a:prstClr val="black"/>
                </a:solidFill>
              </a:rPr>
              <a:t>Suppression of gonadal androgens by medical or surgical castration</a:t>
            </a:r>
            <a:r>
              <a:rPr lang="en-GB" sz="1400" baseline="30000" dirty="0">
                <a:solidFill>
                  <a:prstClr val="black"/>
                </a:solidFill>
              </a:rPr>
              <a:t>1</a:t>
            </a:r>
            <a:endParaRPr lang="en-GB" sz="1400" dirty="0">
              <a:solidFill>
                <a:prstClr val="black"/>
              </a:solidFill>
            </a:endParaRPr>
          </a:p>
        </p:txBody>
      </p:sp>
      <p:sp>
        <p:nvSpPr>
          <p:cNvPr id="41" name="TextBox 40"/>
          <p:cNvSpPr txBox="1"/>
          <p:nvPr/>
        </p:nvSpPr>
        <p:spPr>
          <a:xfrm>
            <a:off x="869950" y="3771900"/>
            <a:ext cx="2700338" cy="984250"/>
          </a:xfrm>
          <a:prstGeom prst="rect">
            <a:avLst/>
          </a:prstGeom>
          <a:noFill/>
          <a:ln w="28575">
            <a:solidFill>
              <a:srgbClr val="1F14FE"/>
            </a:solidFill>
          </a:ln>
        </p:spPr>
        <p:txBody>
          <a:bodyPr anchor="ctr">
            <a:spAutoFit/>
          </a:bodyPr>
          <a:lstStyle/>
          <a:p>
            <a:pPr>
              <a:defRPr/>
            </a:pPr>
            <a:r>
              <a:rPr lang="en-GB" sz="1600" dirty="0">
                <a:solidFill>
                  <a:prstClr val="black"/>
                </a:solidFill>
              </a:rPr>
              <a:t>Docetaxel</a:t>
            </a:r>
          </a:p>
          <a:p>
            <a:pPr>
              <a:defRPr/>
            </a:pPr>
            <a:r>
              <a:rPr lang="en-GB" sz="1400" dirty="0">
                <a:solidFill>
                  <a:prstClr val="black"/>
                </a:solidFill>
              </a:rPr>
              <a:t>FDA and EMA approved for treatment of hormone-refractory metastatic prostate cancer</a:t>
            </a:r>
            <a:r>
              <a:rPr lang="en-GB" sz="1400" baseline="30000" dirty="0">
                <a:solidFill>
                  <a:prstClr val="black"/>
                </a:solidFill>
              </a:rPr>
              <a:t>2,3</a:t>
            </a:r>
            <a:endParaRPr lang="en-GB" sz="1400" dirty="0">
              <a:solidFill>
                <a:prstClr val="black"/>
              </a:solidFill>
            </a:endParaRPr>
          </a:p>
        </p:txBody>
      </p:sp>
      <p:cxnSp>
        <p:nvCxnSpPr>
          <p:cNvPr id="45" name="Straight Connector 44"/>
          <p:cNvCxnSpPr/>
          <p:nvPr/>
        </p:nvCxnSpPr>
        <p:spPr>
          <a:xfrm>
            <a:off x="414338" y="2560638"/>
            <a:ext cx="0" cy="649287"/>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360738" y="3232150"/>
            <a:ext cx="0" cy="539750"/>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720013" y="3225800"/>
            <a:ext cx="0" cy="946150"/>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30875" y="2455863"/>
            <a:ext cx="0" cy="769937"/>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776214" name="TextBox 27"/>
          <p:cNvSpPr txBox="1">
            <a:spLocks noChangeArrowheads="1"/>
          </p:cNvSpPr>
          <p:nvPr/>
        </p:nvSpPr>
        <p:spPr bwMode="auto">
          <a:xfrm>
            <a:off x="7591425" y="3092450"/>
            <a:ext cx="855663" cy="306388"/>
          </a:xfrm>
          <a:prstGeom prst="rect">
            <a:avLst/>
          </a:prstGeom>
          <a:noFill/>
          <a:ln w="9525">
            <a:noFill/>
            <a:miter lim="800000"/>
            <a:headEnd/>
            <a:tailEnd/>
          </a:ln>
        </p:spPr>
        <p:txBody>
          <a:bodyPr>
            <a:spAutoFit/>
          </a:bodyPr>
          <a:lstStyle/>
          <a:p>
            <a:pPr algn="ctr"/>
            <a:r>
              <a:rPr lang="en-GB" sz="1400">
                <a:solidFill>
                  <a:srgbClr val="FFFFFF"/>
                </a:solidFill>
              </a:rPr>
              <a:t>2013</a:t>
            </a:r>
          </a:p>
        </p:txBody>
      </p:sp>
      <p:sp>
        <p:nvSpPr>
          <p:cNvPr id="42" name="TextBox 41"/>
          <p:cNvSpPr txBox="1"/>
          <p:nvPr/>
        </p:nvSpPr>
        <p:spPr>
          <a:xfrm>
            <a:off x="3429000" y="1436688"/>
            <a:ext cx="2632075" cy="1200150"/>
          </a:xfrm>
          <a:prstGeom prst="rect">
            <a:avLst/>
          </a:prstGeom>
          <a:solidFill>
            <a:schemeClr val="bg1"/>
          </a:solidFill>
          <a:ln w="28575">
            <a:solidFill>
              <a:srgbClr val="1F14FE"/>
            </a:solidFill>
          </a:ln>
        </p:spPr>
        <p:txBody>
          <a:bodyPr anchor="ctr">
            <a:spAutoFit/>
          </a:bodyPr>
          <a:lstStyle/>
          <a:p>
            <a:pPr>
              <a:defRPr/>
            </a:pPr>
            <a:r>
              <a:rPr lang="en-GB" sz="1600" dirty="0">
                <a:solidFill>
                  <a:prstClr val="black"/>
                </a:solidFill>
              </a:rPr>
              <a:t>Cabazitaxel</a:t>
            </a:r>
          </a:p>
          <a:p>
            <a:pPr>
              <a:defRPr/>
            </a:pPr>
            <a:r>
              <a:rPr lang="en-GB" sz="1400" dirty="0">
                <a:solidFill>
                  <a:prstClr val="black"/>
                </a:solidFill>
              </a:rPr>
              <a:t>EMA approved in 2011 for hormone-refractory metastatic prostate cancer previously treated with docetaxel</a:t>
            </a:r>
            <a:r>
              <a:rPr lang="en-GB" sz="1400" baseline="30000" dirty="0">
                <a:solidFill>
                  <a:prstClr val="black"/>
                </a:solidFill>
              </a:rPr>
              <a:t>6</a:t>
            </a:r>
          </a:p>
        </p:txBody>
      </p:sp>
      <p:sp>
        <p:nvSpPr>
          <p:cNvPr id="44" name="TextBox 43"/>
          <p:cNvSpPr txBox="1"/>
          <p:nvPr/>
        </p:nvSpPr>
        <p:spPr>
          <a:xfrm>
            <a:off x="6732588" y="4176713"/>
            <a:ext cx="2160587" cy="1416050"/>
          </a:xfrm>
          <a:prstGeom prst="rect">
            <a:avLst/>
          </a:prstGeom>
          <a:solidFill>
            <a:schemeClr val="bg1"/>
          </a:solidFill>
          <a:ln w="28575">
            <a:solidFill>
              <a:srgbClr val="1F14FE"/>
            </a:solidFill>
          </a:ln>
        </p:spPr>
        <p:txBody>
          <a:bodyPr anchor="ctr">
            <a:spAutoFit/>
          </a:bodyPr>
          <a:lstStyle/>
          <a:p>
            <a:pPr>
              <a:defRPr/>
            </a:pPr>
            <a:r>
              <a:rPr lang="en-GB" sz="1600" dirty="0">
                <a:solidFill>
                  <a:prstClr val="black"/>
                </a:solidFill>
              </a:rPr>
              <a:t>Enzalutamide</a:t>
            </a:r>
          </a:p>
          <a:p>
            <a:pPr>
              <a:defRPr/>
            </a:pPr>
            <a:r>
              <a:rPr lang="en-GB" sz="1400" dirty="0">
                <a:solidFill>
                  <a:prstClr val="black"/>
                </a:solidFill>
              </a:rPr>
              <a:t>FDA and EMA approved in 2012 and 2013 for treatment of men with mCRPC previously treated with docetaxel</a:t>
            </a:r>
            <a:r>
              <a:rPr lang="en-GB" sz="1400" baseline="30000" dirty="0">
                <a:solidFill>
                  <a:prstClr val="black"/>
                </a:solidFill>
              </a:rPr>
              <a:t>9,10</a:t>
            </a:r>
            <a:endParaRPr lang="en-GB" sz="1400" dirty="0">
              <a:solidFill>
                <a:prstClr val="black"/>
              </a:solidFill>
            </a:endParaRPr>
          </a:p>
        </p:txBody>
      </p:sp>
      <p:cxnSp>
        <p:nvCxnSpPr>
          <p:cNvPr id="36" name="Straight Connector 35"/>
          <p:cNvCxnSpPr/>
          <p:nvPr/>
        </p:nvCxnSpPr>
        <p:spPr>
          <a:xfrm flipV="1">
            <a:off x="5730875" y="3232150"/>
            <a:ext cx="0" cy="1727200"/>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92538" y="4802188"/>
            <a:ext cx="2730500" cy="984250"/>
          </a:xfrm>
          <a:prstGeom prst="rect">
            <a:avLst/>
          </a:prstGeom>
          <a:solidFill>
            <a:schemeClr val="bg1"/>
          </a:solidFill>
          <a:ln w="28575">
            <a:solidFill>
              <a:srgbClr val="1F14FE"/>
            </a:solidFill>
          </a:ln>
        </p:spPr>
        <p:txBody>
          <a:bodyPr anchor="ctr">
            <a:spAutoFit/>
          </a:bodyPr>
          <a:lstStyle/>
          <a:p>
            <a:pPr>
              <a:defRPr/>
            </a:pPr>
            <a:r>
              <a:rPr lang="en-GB" sz="1600" dirty="0" err="1" smtClean="0">
                <a:solidFill>
                  <a:prstClr val="black"/>
                </a:solidFill>
              </a:rPr>
              <a:t>Abiraterone</a:t>
            </a:r>
            <a:r>
              <a:rPr lang="en-GB" sz="1600" dirty="0" smtClean="0">
                <a:solidFill>
                  <a:prstClr val="black"/>
                </a:solidFill>
              </a:rPr>
              <a:t> </a:t>
            </a:r>
            <a:endParaRPr lang="en-GB" sz="1600" dirty="0">
              <a:solidFill>
                <a:prstClr val="black"/>
              </a:solidFill>
            </a:endParaRPr>
          </a:p>
          <a:p>
            <a:pPr>
              <a:defRPr/>
            </a:pPr>
            <a:r>
              <a:rPr lang="en-GB" sz="1400" dirty="0">
                <a:solidFill>
                  <a:prstClr val="black"/>
                </a:solidFill>
              </a:rPr>
              <a:t>EMA approved for treatment of men with mCRPC previously </a:t>
            </a:r>
            <a:r>
              <a:rPr lang="en-GB" sz="1400" dirty="0" smtClean="0">
                <a:solidFill>
                  <a:prstClr val="black"/>
                </a:solidFill>
              </a:rPr>
              <a:t> or not treated </a:t>
            </a:r>
            <a:r>
              <a:rPr lang="en-GB" sz="1400" dirty="0">
                <a:solidFill>
                  <a:prstClr val="black"/>
                </a:solidFill>
              </a:rPr>
              <a:t>with docetaxel</a:t>
            </a:r>
            <a:r>
              <a:rPr lang="en-GB" sz="1400" baseline="30000" dirty="0">
                <a:solidFill>
                  <a:prstClr val="black"/>
                </a:solidFill>
              </a:rPr>
              <a:t>7</a:t>
            </a:r>
            <a:endParaRPr lang="en-GB" sz="1400" dirty="0">
              <a:solidFill>
                <a:prstClr val="black"/>
              </a:solidFill>
            </a:endParaRPr>
          </a:p>
        </p:txBody>
      </p:sp>
      <p:sp>
        <p:nvSpPr>
          <p:cNvPr id="49" name="Content Placeholder 3"/>
          <p:cNvSpPr txBox="1">
            <a:spLocks/>
          </p:cNvSpPr>
          <p:nvPr/>
        </p:nvSpPr>
        <p:spPr>
          <a:xfrm>
            <a:off x="3749675" y="6294438"/>
            <a:ext cx="6697663" cy="373062"/>
          </a:xfrm>
          <a:prstGeom prst="rect">
            <a:avLst/>
          </a:prstGeom>
        </p:spPr>
        <p:txBody>
          <a:bodyPr lIns="144000" tIns="0" rIns="0" bIns="0" anchor="b"/>
          <a:lstStyle>
            <a:lvl1pPr marL="0" indent="0" algn="l" defTabSz="914400" rtl="0" eaLnBrk="1" latinLnBrk="0" hangingPunct="1">
              <a:lnSpc>
                <a:spcPct val="100000"/>
              </a:lnSpc>
              <a:spcBef>
                <a:spcPts val="0"/>
              </a:spcBef>
              <a:buClrTx/>
              <a:buSzPct val="100000"/>
              <a:buFont typeface="+mj-lt"/>
              <a:buNone/>
              <a:defRPr sz="1200" kern="1200">
                <a:solidFill>
                  <a:schemeClr val="tx1"/>
                </a:solidFill>
                <a:latin typeface="+mn-lt"/>
                <a:ea typeface="+mn-ea"/>
                <a:cs typeface="+mn-cs"/>
              </a:defRPr>
            </a:lvl1pPr>
            <a:lvl2pPr marL="617538" indent="-30480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71538" indent="-236538"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201738" indent="-312738" algn="l" defTabSz="914400" rtl="0" eaLnBrk="1" latinLnBrk="0" hangingPunct="1">
              <a:spcBef>
                <a:spcPct val="20000"/>
              </a:spcBef>
              <a:buFont typeface="Arial" pitchFamily="34" charset="0"/>
              <a:buChar char="–"/>
              <a:tabLst/>
              <a:defRPr sz="1600" kern="1200">
                <a:solidFill>
                  <a:schemeClr val="tx1"/>
                </a:solidFill>
                <a:latin typeface="+mn-lt"/>
                <a:ea typeface="+mn-ea"/>
                <a:cs typeface="+mn-cs"/>
              </a:defRPr>
            </a:lvl4pPr>
            <a:lvl5pPr marL="1465263" indent="-263525"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73748">
              <a:defRPr/>
            </a:pPr>
            <a:endParaRPr lang="en-GB" sz="800" dirty="0" smtClean="0">
              <a:solidFill>
                <a:prstClr val="black"/>
              </a:solidFill>
            </a:endParaRPr>
          </a:p>
          <a:p>
            <a:pPr marL="236873" indent="-236873" defTabSz="473748">
              <a:buFont typeface="+mj-lt"/>
              <a:buAutoNum type="arabicPeriod" startAt="6"/>
              <a:defRPr/>
            </a:pPr>
            <a:r>
              <a:rPr lang="en-US" sz="800" dirty="0" err="1">
                <a:solidFill>
                  <a:prstClr val="black"/>
                </a:solidFill>
              </a:rPr>
              <a:t>Jevtana</a:t>
            </a:r>
            <a:r>
              <a:rPr lang="en-US" sz="800" dirty="0">
                <a:solidFill>
                  <a:prstClr val="black"/>
                </a:solidFill>
              </a:rPr>
              <a:t> (</a:t>
            </a:r>
            <a:r>
              <a:rPr lang="en-GB" sz="800" dirty="0" err="1">
                <a:solidFill>
                  <a:prstClr val="black"/>
                </a:solidFill>
              </a:rPr>
              <a:t>cabazitaxel</a:t>
            </a:r>
            <a:r>
              <a:rPr lang="en-GB" sz="800" dirty="0">
                <a:solidFill>
                  <a:prstClr val="black"/>
                </a:solidFill>
              </a:rPr>
              <a:t>)</a:t>
            </a:r>
            <a:r>
              <a:rPr lang="en-US" sz="800" dirty="0">
                <a:solidFill>
                  <a:prstClr val="black"/>
                </a:solidFill>
              </a:rPr>
              <a:t>. Summary of product characteristics. September 2013</a:t>
            </a:r>
            <a:r>
              <a:rPr lang="en-US" sz="800" dirty="0" smtClean="0">
                <a:solidFill>
                  <a:prstClr val="black"/>
                </a:solidFill>
              </a:rPr>
              <a:t>.</a:t>
            </a:r>
            <a:endParaRPr lang="en-GB" sz="800" dirty="0" smtClean="0">
              <a:solidFill>
                <a:prstClr val="black"/>
              </a:solidFill>
            </a:endParaRPr>
          </a:p>
          <a:p>
            <a:pPr marL="236873" indent="-236873" defTabSz="473748">
              <a:buFont typeface="+mj-lt"/>
              <a:buAutoNum type="arabicPeriod" startAt="6"/>
              <a:defRPr/>
            </a:pPr>
            <a:r>
              <a:rPr lang="en-GB" sz="800" dirty="0" err="1" smtClean="0">
                <a:solidFill>
                  <a:prstClr val="black"/>
                </a:solidFill>
              </a:rPr>
              <a:t>Zytiga</a:t>
            </a:r>
            <a:r>
              <a:rPr lang="en-GB" sz="800" dirty="0" smtClean="0">
                <a:solidFill>
                  <a:prstClr val="black"/>
                </a:solidFill>
              </a:rPr>
              <a:t> (abiraterone). Summary of product characteristics. August 2013.</a:t>
            </a:r>
          </a:p>
          <a:p>
            <a:pPr marL="236873" indent="-236873" defTabSz="473748">
              <a:buFont typeface="+mj-lt"/>
              <a:buAutoNum type="arabicPeriod" startAt="6"/>
              <a:defRPr/>
            </a:pPr>
            <a:r>
              <a:rPr lang="en-US" sz="800" dirty="0" err="1" smtClean="0">
                <a:solidFill>
                  <a:prstClr val="black"/>
                </a:solidFill>
              </a:rPr>
              <a:t>Xofigo</a:t>
            </a:r>
            <a:r>
              <a:rPr lang="en-US" sz="800" dirty="0" smtClean="0">
                <a:solidFill>
                  <a:prstClr val="black"/>
                </a:solidFill>
              </a:rPr>
              <a:t> (radium 223). Prescribing information. May 2013.</a:t>
            </a:r>
          </a:p>
          <a:p>
            <a:pPr marL="236873" indent="-236873" defTabSz="473748">
              <a:buFont typeface="+mj-lt"/>
              <a:buAutoNum type="arabicPeriod" startAt="6"/>
              <a:defRPr/>
            </a:pPr>
            <a:r>
              <a:rPr lang="en-GB" sz="800" dirty="0" smtClean="0">
                <a:solidFill>
                  <a:prstClr val="black"/>
                </a:solidFill>
              </a:rPr>
              <a:t>Xtandi (enzalutamide). Summary of product characteristics. July 2013.</a:t>
            </a:r>
          </a:p>
          <a:p>
            <a:pPr marL="236873" indent="-236873" defTabSz="473748">
              <a:buFont typeface="+mj-lt"/>
              <a:buAutoNum type="arabicPeriod" startAt="6"/>
              <a:defRPr/>
            </a:pPr>
            <a:r>
              <a:rPr lang="en-US" sz="800" dirty="0" smtClean="0">
                <a:solidFill>
                  <a:prstClr val="black"/>
                </a:solidFill>
              </a:rPr>
              <a:t>Xtandi (enzalutamide). Prescribing information. August 2012. </a:t>
            </a:r>
            <a:endParaRPr lang="en-GB" sz="800" dirty="0">
              <a:solidFill>
                <a:prstClr val="black"/>
              </a:solidFill>
            </a:endParaRPr>
          </a:p>
        </p:txBody>
      </p:sp>
      <p:cxnSp>
        <p:nvCxnSpPr>
          <p:cNvPr id="27" name="Straight Connector 26"/>
          <p:cNvCxnSpPr/>
          <p:nvPr/>
        </p:nvCxnSpPr>
        <p:spPr>
          <a:xfrm flipV="1">
            <a:off x="4792663" y="3232150"/>
            <a:ext cx="0" cy="539750"/>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679825" y="3770313"/>
            <a:ext cx="2843213" cy="971550"/>
          </a:xfrm>
          <a:prstGeom prst="rect">
            <a:avLst/>
          </a:prstGeom>
          <a:solidFill>
            <a:schemeClr val="bg1"/>
          </a:solidFill>
          <a:ln w="28575">
            <a:solidFill>
              <a:schemeClr val="accent6"/>
            </a:solidFill>
          </a:ln>
        </p:spPr>
        <p:txBody>
          <a:bodyPr anchor="ctr">
            <a:spAutoFit/>
          </a:bodyPr>
          <a:lstStyle/>
          <a:p>
            <a:pPr>
              <a:defRPr/>
            </a:pPr>
            <a:r>
              <a:rPr lang="en-GB" sz="1600" dirty="0" err="1">
                <a:solidFill>
                  <a:prstClr val="black"/>
                </a:solidFill>
              </a:rPr>
              <a:t>Sipuleucel</a:t>
            </a:r>
            <a:r>
              <a:rPr lang="en-GB" sz="1600" dirty="0">
                <a:solidFill>
                  <a:prstClr val="black"/>
                </a:solidFill>
              </a:rPr>
              <a:t>-T</a:t>
            </a:r>
          </a:p>
          <a:p>
            <a:pPr>
              <a:defRPr/>
            </a:pPr>
            <a:r>
              <a:rPr lang="en-GB" sz="1400" dirty="0">
                <a:solidFill>
                  <a:prstClr val="black"/>
                </a:solidFill>
              </a:rPr>
              <a:t>FDA and EMA approved for treatment of asymptomatic or minimally symptomatic mCRPC</a:t>
            </a:r>
            <a:r>
              <a:rPr lang="en-GB" sz="1400" baseline="30000" dirty="0">
                <a:solidFill>
                  <a:prstClr val="black"/>
                </a:solidFill>
              </a:rPr>
              <a:t>4,5</a:t>
            </a:r>
          </a:p>
        </p:txBody>
      </p:sp>
      <p:cxnSp>
        <p:nvCxnSpPr>
          <p:cNvPr id="35" name="Straight Connector 34"/>
          <p:cNvCxnSpPr/>
          <p:nvPr/>
        </p:nvCxnSpPr>
        <p:spPr>
          <a:xfrm flipV="1">
            <a:off x="7720013" y="3224213"/>
            <a:ext cx="0" cy="673100"/>
          </a:xfrm>
          <a:prstGeom prst="line">
            <a:avLst/>
          </a:prstGeom>
          <a:ln w="28575">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V="1">
            <a:off x="7124700" y="3290888"/>
            <a:ext cx="0" cy="1187450"/>
          </a:xfrm>
          <a:prstGeom prst="line">
            <a:avLst/>
          </a:prstGeom>
          <a:ln w="285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720013" y="2452688"/>
            <a:ext cx="0" cy="771525"/>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6203950" y="1436688"/>
            <a:ext cx="2784475" cy="1200150"/>
          </a:xfrm>
          <a:prstGeom prst="rect">
            <a:avLst/>
          </a:prstGeom>
          <a:solidFill>
            <a:schemeClr val="bg1"/>
          </a:solidFill>
          <a:ln w="28575">
            <a:solidFill>
              <a:srgbClr val="2B1BF7"/>
            </a:solidFill>
            <a:miter lim="800000"/>
            <a:headEnd/>
            <a:tailEnd/>
          </a:ln>
        </p:spPr>
        <p:txBody>
          <a:bodyPr anchor="ctr">
            <a:spAutoFit/>
          </a:bodyPr>
          <a:lstStyle/>
          <a:p>
            <a:r>
              <a:rPr lang="en-GB" sz="1600">
                <a:solidFill>
                  <a:srgbClr val="000000"/>
                </a:solidFill>
              </a:rPr>
              <a:t>Radium-223*</a:t>
            </a:r>
          </a:p>
          <a:p>
            <a:r>
              <a:rPr lang="en-GB" sz="1400">
                <a:solidFill>
                  <a:srgbClr val="000000"/>
                </a:solidFill>
              </a:rPr>
              <a:t>FDA approved for treatment of men with CRPC, symptomatic bone metastases and no known visceral metastatic disease</a:t>
            </a:r>
            <a:r>
              <a:rPr lang="en-GB" sz="1400" baseline="30000">
                <a:solidFill>
                  <a:srgbClr val="000000"/>
                </a:solidFill>
              </a:rPr>
              <a:t>8</a:t>
            </a:r>
            <a:endParaRPr lang="en-GB" sz="1400">
              <a:solidFill>
                <a:srgbClr val="FF0000"/>
              </a:solidFill>
            </a:endParaRPr>
          </a:p>
        </p:txBody>
      </p:sp>
      <p:sp>
        <p:nvSpPr>
          <p:cNvPr id="32" name="31 CuadroTexto"/>
          <p:cNvSpPr txBox="1"/>
          <p:nvPr/>
        </p:nvSpPr>
        <p:spPr>
          <a:xfrm>
            <a:off x="7308304" y="5786438"/>
            <a:ext cx="1450782" cy="646331"/>
          </a:xfrm>
          <a:prstGeom prst="rect">
            <a:avLst/>
          </a:prstGeom>
          <a:noFill/>
        </p:spPr>
        <p:txBody>
          <a:bodyPr wrap="none" rtlCol="0">
            <a:spAutoFit/>
          </a:bodyPr>
          <a:lstStyle/>
          <a:p>
            <a:r>
              <a:rPr lang="en-GB" dirty="0" err="1" smtClean="0">
                <a:solidFill>
                  <a:prstClr val="black"/>
                </a:solidFill>
              </a:rPr>
              <a:t>Enzalutamide</a:t>
            </a:r>
            <a:endParaRPr lang="en-GB" dirty="0" smtClean="0">
              <a:solidFill>
                <a:prstClr val="black"/>
              </a:solidFill>
            </a:endParaRPr>
          </a:p>
          <a:p>
            <a:r>
              <a:rPr lang="en-GB" dirty="0" smtClean="0">
                <a:solidFill>
                  <a:prstClr val="black"/>
                </a:solidFill>
              </a:rPr>
              <a:t>Pre </a:t>
            </a:r>
            <a:r>
              <a:rPr lang="en-GB" dirty="0" err="1" smtClean="0">
                <a:solidFill>
                  <a:prstClr val="black"/>
                </a:solidFill>
              </a:rPr>
              <a:t>docetaxel</a:t>
            </a:r>
            <a:endParaRPr lang="es-ES" dirty="0">
              <a:solidFill>
                <a:prstClr val="black"/>
              </a:solidFill>
            </a:endParaRPr>
          </a:p>
        </p:txBody>
      </p:sp>
      <p:sp>
        <p:nvSpPr>
          <p:cNvPr id="33" name="32 Rectángulo"/>
          <p:cNvSpPr/>
          <p:nvPr/>
        </p:nvSpPr>
        <p:spPr>
          <a:xfrm>
            <a:off x="7308305" y="5786438"/>
            <a:ext cx="1818780" cy="646331"/>
          </a:xfrm>
          <a:prstGeom prst="rect">
            <a:avLst/>
          </a:prstGeom>
          <a:noFill/>
          <a:ln w="57150">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cxnSp>
        <p:nvCxnSpPr>
          <p:cNvPr id="37" name="36 Conector recto de flecha"/>
          <p:cNvCxnSpPr/>
          <p:nvPr/>
        </p:nvCxnSpPr>
        <p:spPr>
          <a:xfrm flipV="1">
            <a:off x="8988425" y="3232150"/>
            <a:ext cx="0" cy="2554288"/>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4" name="33 CuadroTexto"/>
          <p:cNvSpPr txBox="1"/>
          <p:nvPr/>
        </p:nvSpPr>
        <p:spPr>
          <a:xfrm>
            <a:off x="2411760" y="2204864"/>
            <a:ext cx="652743" cy="369332"/>
          </a:xfrm>
          <a:prstGeom prst="rect">
            <a:avLst/>
          </a:prstGeom>
          <a:solidFill>
            <a:schemeClr val="accent2"/>
          </a:solidFill>
          <a:ln>
            <a:solidFill>
              <a:srgbClr val="FF0000"/>
            </a:solidFill>
          </a:ln>
        </p:spPr>
        <p:txBody>
          <a:bodyPr wrap="none" rtlCol="0">
            <a:spAutoFit/>
          </a:bodyPr>
          <a:lstStyle/>
          <a:p>
            <a:r>
              <a:rPr lang="es-ES" dirty="0" smtClean="0">
                <a:solidFill>
                  <a:srgbClr val="FFFF00"/>
                </a:solidFill>
              </a:rPr>
              <a:t>1991</a:t>
            </a:r>
            <a:endParaRPr lang="es-ES" dirty="0">
              <a:solidFill>
                <a:srgbClr val="FFFF00"/>
              </a:solidFill>
            </a:endParaRPr>
          </a:p>
        </p:txBody>
      </p:sp>
      <p:sp>
        <p:nvSpPr>
          <p:cNvPr id="38" name="37 Llamada ovalada"/>
          <p:cNvSpPr/>
          <p:nvPr/>
        </p:nvSpPr>
        <p:spPr>
          <a:xfrm>
            <a:off x="2267744" y="2060848"/>
            <a:ext cx="1058416" cy="61264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0" name="49 Conector recto de flecha"/>
          <p:cNvCxnSpPr/>
          <p:nvPr/>
        </p:nvCxnSpPr>
        <p:spPr>
          <a:xfrm flipH="1">
            <a:off x="1835696" y="2492896"/>
            <a:ext cx="432048" cy="5040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38961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3" grpId="0" animBg="1"/>
      <p:bldP spid="26"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50825" y="260350"/>
            <a:ext cx="8229600" cy="1143000"/>
          </a:xfrm>
          <a:solidFill>
            <a:schemeClr val="bg1">
              <a:lumMod val="85000"/>
            </a:schemeClr>
          </a:solidFill>
        </p:spPr>
        <p:txBody>
          <a:bodyPr/>
          <a:lstStyle/>
          <a:p>
            <a:pPr eaLnBrk="1" hangingPunct="1">
              <a:defRPr/>
            </a:pPr>
            <a:r>
              <a:rPr lang="es-ES" sz="4000" u="sng" dirty="0" smtClean="0">
                <a:solidFill>
                  <a:srgbClr val="000099"/>
                </a:solidFill>
                <a:ea typeface="+mj-ea"/>
              </a:rPr>
              <a:t>6</a:t>
            </a:r>
            <a:r>
              <a:rPr lang="es-ES" sz="4000" dirty="0" smtClean="0">
                <a:solidFill>
                  <a:srgbClr val="000099"/>
                </a:solidFill>
                <a:ea typeface="+mj-ea"/>
              </a:rPr>
              <a:t> Nuevos agentes en el </a:t>
            </a:r>
            <a:r>
              <a:rPr lang="es-ES" sz="4000" b="1" u="sng" dirty="0" smtClean="0">
                <a:solidFill>
                  <a:srgbClr val="000099"/>
                </a:solidFill>
                <a:ea typeface="+mj-ea"/>
              </a:rPr>
              <a:t>CPRC</a:t>
            </a:r>
          </a:p>
        </p:txBody>
      </p:sp>
      <p:sp>
        <p:nvSpPr>
          <p:cNvPr id="267267" name="Rectangle 3"/>
          <p:cNvSpPr>
            <a:spLocks noGrp="1" noChangeArrowheads="1"/>
          </p:cNvSpPr>
          <p:nvPr>
            <p:ph type="body" idx="1"/>
          </p:nvPr>
        </p:nvSpPr>
        <p:spPr/>
        <p:txBody>
          <a:bodyPr/>
          <a:lstStyle/>
          <a:p>
            <a:pPr eaLnBrk="1" hangingPunct="1">
              <a:lnSpc>
                <a:spcPct val="80000"/>
              </a:lnSpc>
            </a:pPr>
            <a:r>
              <a:rPr lang="es-ES" altLang="en-US" sz="2000" b="1" dirty="0" err="1" smtClean="0">
                <a:solidFill>
                  <a:srgbClr val="2400FE"/>
                </a:solidFill>
              </a:rPr>
              <a:t>Sipuleucel</a:t>
            </a:r>
            <a:r>
              <a:rPr lang="es-ES" altLang="en-US" sz="2000" b="1" dirty="0" smtClean="0">
                <a:solidFill>
                  <a:srgbClr val="2400FE"/>
                </a:solidFill>
              </a:rPr>
              <a:t>-T ( </a:t>
            </a:r>
            <a:r>
              <a:rPr lang="es-ES" altLang="en-US" sz="2000" b="1" dirty="0" err="1" smtClean="0">
                <a:solidFill>
                  <a:srgbClr val="2400FE"/>
                </a:solidFill>
              </a:rPr>
              <a:t>Provenge</a:t>
            </a:r>
            <a:r>
              <a:rPr lang="es-ES" altLang="en-US" sz="2000" b="1" dirty="0" smtClean="0">
                <a:solidFill>
                  <a:srgbClr val="2400FE"/>
                </a:solidFill>
              </a:rPr>
              <a:t>®</a:t>
            </a:r>
            <a:r>
              <a:rPr lang="es-ES" altLang="en-US" sz="2000" dirty="0" smtClean="0">
                <a:solidFill>
                  <a:srgbClr val="2400FE"/>
                </a:solidFill>
              </a:rPr>
              <a:t>)</a:t>
            </a:r>
            <a:r>
              <a:rPr lang="es-ES" altLang="en-US" sz="2000" dirty="0" smtClean="0">
                <a:solidFill>
                  <a:srgbClr val="3333CC"/>
                </a:solidFill>
              </a:rPr>
              <a:t>        </a:t>
            </a:r>
            <a:r>
              <a:rPr lang="es-ES" altLang="en-US" sz="2000" dirty="0" smtClean="0">
                <a:solidFill>
                  <a:srgbClr val="FF0000"/>
                </a:solidFill>
              </a:rPr>
              <a:t>Supervivencia    </a:t>
            </a:r>
            <a:r>
              <a:rPr lang="es-ES" altLang="en-US" sz="2000" b="1" dirty="0" smtClean="0">
                <a:solidFill>
                  <a:srgbClr val="FF0000"/>
                </a:solidFill>
              </a:rPr>
              <a:t>(2010)</a:t>
            </a:r>
          </a:p>
          <a:p>
            <a:pPr eaLnBrk="1" hangingPunct="1">
              <a:lnSpc>
                <a:spcPct val="80000"/>
              </a:lnSpc>
            </a:pPr>
            <a:endParaRPr lang="es-ES" altLang="en-US" sz="2000" dirty="0" smtClean="0"/>
          </a:p>
          <a:p>
            <a:pPr eaLnBrk="1" hangingPunct="1">
              <a:lnSpc>
                <a:spcPct val="80000"/>
              </a:lnSpc>
            </a:pPr>
            <a:r>
              <a:rPr lang="es-ES" altLang="en-US" sz="2000" b="1" dirty="0" err="1" smtClean="0">
                <a:solidFill>
                  <a:srgbClr val="2400FE"/>
                </a:solidFill>
              </a:rPr>
              <a:t>Cabazitaxel</a:t>
            </a:r>
            <a:r>
              <a:rPr lang="es-ES" altLang="en-US" sz="2000" b="1" dirty="0" smtClean="0">
                <a:solidFill>
                  <a:srgbClr val="2400FE"/>
                </a:solidFill>
              </a:rPr>
              <a:t> (</a:t>
            </a:r>
            <a:r>
              <a:rPr lang="es-ES" altLang="en-US" sz="2000" b="1" dirty="0" err="1" smtClean="0">
                <a:solidFill>
                  <a:srgbClr val="2400FE"/>
                </a:solidFill>
              </a:rPr>
              <a:t>Jevtana</a:t>
            </a:r>
            <a:r>
              <a:rPr lang="es-ES" altLang="en-US" sz="2000" b="1" dirty="0" smtClean="0">
                <a:solidFill>
                  <a:srgbClr val="2400FE"/>
                </a:solidFill>
              </a:rPr>
              <a:t>®)</a:t>
            </a:r>
            <a:r>
              <a:rPr lang="es-ES" altLang="en-US" sz="2000" dirty="0" smtClean="0">
                <a:solidFill>
                  <a:srgbClr val="2400FE"/>
                </a:solidFill>
              </a:rPr>
              <a:t>              </a:t>
            </a:r>
            <a:r>
              <a:rPr lang="es-ES" altLang="en-US" sz="2000" dirty="0" smtClean="0">
                <a:solidFill>
                  <a:srgbClr val="FF0000"/>
                </a:solidFill>
              </a:rPr>
              <a:t>Supervivencia    </a:t>
            </a:r>
            <a:r>
              <a:rPr lang="es-ES" altLang="en-US" sz="2000" b="1" dirty="0" smtClean="0">
                <a:solidFill>
                  <a:srgbClr val="FF0000"/>
                </a:solidFill>
              </a:rPr>
              <a:t>(2010)</a:t>
            </a:r>
          </a:p>
          <a:p>
            <a:pPr eaLnBrk="1" hangingPunct="1">
              <a:lnSpc>
                <a:spcPct val="80000"/>
              </a:lnSpc>
            </a:pPr>
            <a:endParaRPr lang="es-ES" altLang="en-US" sz="2000" dirty="0" smtClean="0"/>
          </a:p>
          <a:p>
            <a:pPr eaLnBrk="1" hangingPunct="1">
              <a:lnSpc>
                <a:spcPct val="80000"/>
              </a:lnSpc>
            </a:pPr>
            <a:endParaRPr lang="es-ES" altLang="en-US" sz="2000" dirty="0" smtClean="0"/>
          </a:p>
          <a:p>
            <a:pPr eaLnBrk="1" hangingPunct="1">
              <a:lnSpc>
                <a:spcPct val="80000"/>
              </a:lnSpc>
            </a:pPr>
            <a:r>
              <a:rPr lang="es-ES" altLang="en-US" sz="2000" dirty="0" err="1" smtClean="0">
                <a:solidFill>
                  <a:srgbClr val="2400FE"/>
                </a:solidFill>
              </a:rPr>
              <a:t>Denosumab</a:t>
            </a:r>
            <a:r>
              <a:rPr lang="es-ES" altLang="en-US" sz="2000" dirty="0" smtClean="0">
                <a:solidFill>
                  <a:srgbClr val="2400FE"/>
                </a:solidFill>
              </a:rPr>
              <a:t> (</a:t>
            </a:r>
            <a:r>
              <a:rPr lang="es-ES" altLang="en-US" sz="2000" dirty="0" err="1" smtClean="0">
                <a:solidFill>
                  <a:srgbClr val="2400FE"/>
                </a:solidFill>
              </a:rPr>
              <a:t>Xgeva</a:t>
            </a:r>
            <a:r>
              <a:rPr lang="es-ES" altLang="en-US" sz="2000" dirty="0" smtClean="0">
                <a:solidFill>
                  <a:srgbClr val="2400FE"/>
                </a:solidFill>
              </a:rPr>
              <a:t>®)  </a:t>
            </a:r>
            <a:r>
              <a:rPr lang="es-ES" altLang="en-US" sz="2000" b="1" dirty="0" smtClean="0">
                <a:solidFill>
                  <a:srgbClr val="2400FE"/>
                </a:solidFill>
              </a:rPr>
              <a:t>             </a:t>
            </a:r>
            <a:r>
              <a:rPr lang="es-ES" altLang="en-US" sz="2000" dirty="0" smtClean="0">
                <a:solidFill>
                  <a:srgbClr val="FF0000"/>
                </a:solidFill>
              </a:rPr>
              <a:t>SRE</a:t>
            </a:r>
            <a:r>
              <a:rPr lang="es-ES" altLang="en-US" sz="2000" dirty="0" smtClean="0">
                <a:solidFill>
                  <a:srgbClr val="7F7F7F"/>
                </a:solidFill>
              </a:rPr>
              <a:t>     </a:t>
            </a:r>
            <a:r>
              <a:rPr lang="es-ES" altLang="en-US" sz="2000" dirty="0" smtClean="0">
                <a:solidFill>
                  <a:srgbClr val="FF0000"/>
                </a:solidFill>
              </a:rPr>
              <a:t>metástasis</a:t>
            </a:r>
            <a:r>
              <a:rPr lang="es-ES" altLang="en-US" sz="2000" dirty="0" smtClean="0">
                <a:solidFill>
                  <a:srgbClr val="7F7F7F"/>
                </a:solidFill>
              </a:rPr>
              <a:t> </a:t>
            </a:r>
            <a:r>
              <a:rPr lang="es-ES" altLang="en-US" sz="2000" b="1" dirty="0" smtClean="0">
                <a:solidFill>
                  <a:srgbClr val="FF0000"/>
                </a:solidFill>
              </a:rPr>
              <a:t>(2010)</a:t>
            </a:r>
          </a:p>
          <a:p>
            <a:pPr eaLnBrk="1" hangingPunct="1">
              <a:lnSpc>
                <a:spcPct val="80000"/>
              </a:lnSpc>
            </a:pPr>
            <a:endParaRPr lang="es-ES" altLang="en-US" sz="2000" dirty="0" smtClean="0"/>
          </a:p>
          <a:p>
            <a:pPr eaLnBrk="1" hangingPunct="1">
              <a:lnSpc>
                <a:spcPct val="80000"/>
              </a:lnSpc>
            </a:pPr>
            <a:r>
              <a:rPr lang="es-ES" altLang="en-US" sz="2000" b="1" dirty="0" err="1" smtClean="0">
                <a:solidFill>
                  <a:srgbClr val="2400FE"/>
                </a:solidFill>
              </a:rPr>
              <a:t>Abiraterona</a:t>
            </a:r>
            <a:r>
              <a:rPr lang="es-ES" altLang="en-US" sz="2000" b="1" dirty="0" smtClean="0">
                <a:solidFill>
                  <a:srgbClr val="2400FE"/>
                </a:solidFill>
              </a:rPr>
              <a:t> (</a:t>
            </a:r>
            <a:r>
              <a:rPr lang="es-ES" altLang="en-US" sz="2000" b="1" dirty="0" err="1" smtClean="0">
                <a:solidFill>
                  <a:srgbClr val="2400FE"/>
                </a:solidFill>
              </a:rPr>
              <a:t>Zytiga</a:t>
            </a:r>
            <a:r>
              <a:rPr lang="es-ES" altLang="en-US" sz="2000" b="1" dirty="0" smtClean="0">
                <a:solidFill>
                  <a:srgbClr val="2400FE"/>
                </a:solidFill>
              </a:rPr>
              <a:t>®)                  </a:t>
            </a:r>
            <a:r>
              <a:rPr lang="es-ES" altLang="en-US" sz="2000" dirty="0" smtClean="0">
                <a:solidFill>
                  <a:srgbClr val="FF0000"/>
                </a:solidFill>
              </a:rPr>
              <a:t>Supervivencia    </a:t>
            </a:r>
            <a:r>
              <a:rPr lang="es-ES" altLang="en-US" sz="2000" b="1" dirty="0" smtClean="0">
                <a:solidFill>
                  <a:srgbClr val="FF0000"/>
                </a:solidFill>
              </a:rPr>
              <a:t>(2011)</a:t>
            </a:r>
          </a:p>
          <a:p>
            <a:pPr eaLnBrk="1" hangingPunct="1">
              <a:lnSpc>
                <a:spcPct val="80000"/>
              </a:lnSpc>
              <a:buNone/>
            </a:pPr>
            <a:r>
              <a:rPr lang="es-ES" altLang="en-US" sz="2000" b="1" dirty="0" smtClean="0">
                <a:solidFill>
                  <a:srgbClr val="FF0000"/>
                </a:solidFill>
              </a:rPr>
              <a:t>                                                                                       (2013)</a:t>
            </a:r>
            <a:endParaRPr lang="es-ES" altLang="en-US" sz="2000" dirty="0" smtClean="0"/>
          </a:p>
          <a:p>
            <a:pPr eaLnBrk="1" hangingPunct="1">
              <a:lnSpc>
                <a:spcPct val="80000"/>
              </a:lnSpc>
            </a:pPr>
            <a:endParaRPr lang="es-ES" altLang="en-US" sz="2000" dirty="0" smtClean="0"/>
          </a:p>
          <a:p>
            <a:pPr eaLnBrk="1" hangingPunct="1">
              <a:lnSpc>
                <a:spcPct val="80000"/>
              </a:lnSpc>
            </a:pPr>
            <a:r>
              <a:rPr lang="es-ES" altLang="en-US" sz="2000" b="1" dirty="0" err="1" smtClean="0">
                <a:solidFill>
                  <a:srgbClr val="2400FE"/>
                </a:solidFill>
              </a:rPr>
              <a:t>Enzalutamida</a:t>
            </a:r>
            <a:r>
              <a:rPr lang="es-ES" altLang="en-US" sz="2000" b="1" dirty="0" smtClean="0">
                <a:solidFill>
                  <a:srgbClr val="2400FE"/>
                </a:solidFill>
              </a:rPr>
              <a:t> (</a:t>
            </a:r>
            <a:r>
              <a:rPr lang="es-ES" altLang="en-US" sz="2000" b="1" dirty="0" err="1" smtClean="0">
                <a:solidFill>
                  <a:srgbClr val="2400FE"/>
                </a:solidFill>
              </a:rPr>
              <a:t>Xtandi</a:t>
            </a:r>
            <a:r>
              <a:rPr lang="es-ES" altLang="en-US" sz="2000" b="1" dirty="0" smtClean="0">
                <a:solidFill>
                  <a:srgbClr val="2400FE"/>
                </a:solidFill>
              </a:rPr>
              <a:t>®)</a:t>
            </a:r>
            <a:r>
              <a:rPr lang="es-ES" altLang="en-US" sz="2000" dirty="0" smtClean="0">
                <a:solidFill>
                  <a:srgbClr val="2400FE"/>
                </a:solidFill>
              </a:rPr>
              <a:t>              </a:t>
            </a:r>
            <a:r>
              <a:rPr lang="es-ES" altLang="en-US" sz="2000" dirty="0" smtClean="0">
                <a:solidFill>
                  <a:srgbClr val="FF0000"/>
                </a:solidFill>
              </a:rPr>
              <a:t>Supervivencia   </a:t>
            </a:r>
            <a:r>
              <a:rPr lang="es-ES" altLang="en-US" sz="2000" b="1" dirty="0" smtClean="0">
                <a:solidFill>
                  <a:srgbClr val="FF0000"/>
                </a:solidFill>
              </a:rPr>
              <a:t>(2012)</a:t>
            </a:r>
          </a:p>
          <a:p>
            <a:pPr eaLnBrk="1" hangingPunct="1">
              <a:lnSpc>
                <a:spcPct val="80000"/>
              </a:lnSpc>
              <a:buNone/>
            </a:pPr>
            <a:r>
              <a:rPr lang="es-ES" altLang="en-US" sz="2000" b="1" dirty="0" smtClean="0">
                <a:solidFill>
                  <a:srgbClr val="FF0000"/>
                </a:solidFill>
              </a:rPr>
              <a:t>                                                                                      (2014)</a:t>
            </a:r>
            <a:endParaRPr lang="es-ES" altLang="en-US" sz="2400" b="1" dirty="0" smtClean="0"/>
          </a:p>
          <a:p>
            <a:pPr eaLnBrk="1" hangingPunct="1">
              <a:lnSpc>
                <a:spcPct val="80000"/>
              </a:lnSpc>
            </a:pPr>
            <a:endParaRPr lang="es-ES" altLang="en-US" sz="2000" b="1" dirty="0" smtClean="0">
              <a:solidFill>
                <a:srgbClr val="3333CC"/>
              </a:solidFill>
            </a:endParaRPr>
          </a:p>
          <a:p>
            <a:pPr eaLnBrk="1" hangingPunct="1">
              <a:lnSpc>
                <a:spcPct val="80000"/>
              </a:lnSpc>
            </a:pPr>
            <a:r>
              <a:rPr lang="es-ES" altLang="en-US" sz="2000" b="1" dirty="0" smtClean="0">
                <a:solidFill>
                  <a:srgbClr val="3333CC"/>
                </a:solidFill>
              </a:rPr>
              <a:t> </a:t>
            </a:r>
            <a:r>
              <a:rPr lang="es-ES" altLang="en-US" sz="2000" b="1" dirty="0" smtClean="0">
                <a:solidFill>
                  <a:srgbClr val="2400FE"/>
                </a:solidFill>
              </a:rPr>
              <a:t>Radium-223 (</a:t>
            </a:r>
            <a:r>
              <a:rPr lang="es-ES" altLang="en-US" sz="2000" b="1" dirty="0" err="1" smtClean="0">
                <a:solidFill>
                  <a:srgbClr val="2400FE"/>
                </a:solidFill>
              </a:rPr>
              <a:t>Xofigo</a:t>
            </a:r>
            <a:r>
              <a:rPr lang="es-ES" altLang="en-US" sz="2000" b="1" dirty="0" smtClean="0">
                <a:solidFill>
                  <a:srgbClr val="2400FE"/>
                </a:solidFill>
              </a:rPr>
              <a:t>®) </a:t>
            </a:r>
            <a:r>
              <a:rPr lang="es-ES" altLang="en-US" sz="2000" dirty="0" smtClean="0">
                <a:solidFill>
                  <a:srgbClr val="2400FE"/>
                </a:solidFill>
              </a:rPr>
              <a:t>               </a:t>
            </a:r>
            <a:r>
              <a:rPr lang="es-ES" altLang="en-US" sz="2000" dirty="0" smtClean="0">
                <a:solidFill>
                  <a:srgbClr val="FF0000"/>
                </a:solidFill>
              </a:rPr>
              <a:t>Supervivencia   </a:t>
            </a:r>
            <a:r>
              <a:rPr lang="es-ES" altLang="en-US" sz="2000" b="1" dirty="0" smtClean="0">
                <a:solidFill>
                  <a:srgbClr val="FF0000"/>
                </a:solidFill>
              </a:rPr>
              <a:t>(2012)</a:t>
            </a:r>
          </a:p>
          <a:p>
            <a:pPr eaLnBrk="1" hangingPunct="1">
              <a:lnSpc>
                <a:spcPct val="80000"/>
              </a:lnSpc>
            </a:pPr>
            <a:endParaRPr lang="es-ES" altLang="en-US" sz="2000" dirty="0" smtClean="0"/>
          </a:p>
          <a:p>
            <a:pPr eaLnBrk="1" hangingPunct="1">
              <a:lnSpc>
                <a:spcPct val="80000"/>
              </a:lnSpc>
            </a:pPr>
            <a:endParaRPr lang="es-ES" altLang="en-US" sz="2000" dirty="0" smtClean="0"/>
          </a:p>
          <a:p>
            <a:pPr eaLnBrk="1" hangingPunct="1">
              <a:lnSpc>
                <a:spcPct val="80000"/>
              </a:lnSpc>
            </a:pPr>
            <a:endParaRPr lang="es-ES" altLang="en-US" sz="2000" dirty="0" smtClean="0"/>
          </a:p>
        </p:txBody>
      </p:sp>
      <p:sp>
        <p:nvSpPr>
          <p:cNvPr id="154628" name="Line 4"/>
          <p:cNvSpPr>
            <a:spLocks noChangeShapeType="1"/>
          </p:cNvSpPr>
          <p:nvPr/>
        </p:nvSpPr>
        <p:spPr bwMode="auto">
          <a:xfrm flipV="1">
            <a:off x="4355976" y="1628800"/>
            <a:ext cx="0" cy="288925"/>
          </a:xfrm>
          <a:prstGeom prst="line">
            <a:avLst/>
          </a:prstGeom>
          <a:noFill/>
          <a:ln w="76200">
            <a:solidFill>
              <a:srgbClr val="FF0000"/>
            </a:solidFill>
            <a:round/>
            <a:headEnd/>
            <a:tailEnd type="triangle" w="med" len="med"/>
          </a:ln>
        </p:spPr>
        <p:txBody>
          <a:bodyPr/>
          <a:lstStyle/>
          <a:p>
            <a:pPr defTabSz="914400" fontAlgn="base">
              <a:spcBef>
                <a:spcPct val="0"/>
              </a:spcBef>
              <a:spcAft>
                <a:spcPct val="0"/>
              </a:spcAft>
              <a:defRPr/>
            </a:pPr>
            <a:endParaRPr lang="es-ES">
              <a:solidFill>
                <a:srgbClr val="000000"/>
              </a:solidFill>
              <a:ea typeface="ＭＳ Ｐゴシック" pitchFamily="34" charset="-128"/>
            </a:endParaRPr>
          </a:p>
        </p:txBody>
      </p:sp>
      <p:sp>
        <p:nvSpPr>
          <p:cNvPr id="154629" name="Line 5"/>
          <p:cNvSpPr>
            <a:spLocks noChangeShapeType="1"/>
          </p:cNvSpPr>
          <p:nvPr/>
        </p:nvSpPr>
        <p:spPr bwMode="auto">
          <a:xfrm flipV="1">
            <a:off x="4355976" y="2204864"/>
            <a:ext cx="0" cy="288925"/>
          </a:xfrm>
          <a:prstGeom prst="line">
            <a:avLst/>
          </a:prstGeom>
          <a:noFill/>
          <a:ln w="76200">
            <a:solidFill>
              <a:srgbClr val="FF0000"/>
            </a:solidFill>
            <a:round/>
            <a:headEnd/>
            <a:tailEnd type="triangle" w="med" len="med"/>
          </a:ln>
        </p:spPr>
        <p:txBody>
          <a:bodyPr/>
          <a:lstStyle/>
          <a:p>
            <a:pPr defTabSz="914400" fontAlgn="base">
              <a:spcBef>
                <a:spcPct val="0"/>
              </a:spcBef>
              <a:spcAft>
                <a:spcPct val="0"/>
              </a:spcAft>
              <a:defRPr/>
            </a:pPr>
            <a:endParaRPr lang="es-ES">
              <a:solidFill>
                <a:srgbClr val="000000"/>
              </a:solidFill>
              <a:ea typeface="ＭＳ Ｐゴシック" pitchFamily="34" charset="-128"/>
            </a:endParaRPr>
          </a:p>
        </p:txBody>
      </p:sp>
      <p:sp>
        <p:nvSpPr>
          <p:cNvPr id="154630" name="Line 6"/>
          <p:cNvSpPr>
            <a:spLocks noChangeShapeType="1"/>
          </p:cNvSpPr>
          <p:nvPr/>
        </p:nvSpPr>
        <p:spPr bwMode="auto">
          <a:xfrm flipV="1">
            <a:off x="4356100" y="3789363"/>
            <a:ext cx="0" cy="288925"/>
          </a:xfrm>
          <a:prstGeom prst="line">
            <a:avLst/>
          </a:prstGeom>
          <a:noFill/>
          <a:ln w="76200">
            <a:solidFill>
              <a:srgbClr val="FF0000"/>
            </a:solidFill>
            <a:round/>
            <a:headEnd/>
            <a:tailEnd type="triangle" w="med" len="med"/>
          </a:ln>
        </p:spPr>
        <p:txBody>
          <a:bodyPr/>
          <a:lstStyle/>
          <a:p>
            <a:pPr defTabSz="914400" fontAlgn="base">
              <a:spcBef>
                <a:spcPct val="0"/>
              </a:spcBef>
              <a:spcAft>
                <a:spcPct val="0"/>
              </a:spcAft>
              <a:defRPr/>
            </a:pPr>
            <a:endParaRPr lang="es-ES">
              <a:solidFill>
                <a:srgbClr val="000000"/>
              </a:solidFill>
              <a:ea typeface="ＭＳ Ｐゴシック" pitchFamily="34" charset="-128"/>
            </a:endParaRPr>
          </a:p>
        </p:txBody>
      </p:sp>
      <p:sp>
        <p:nvSpPr>
          <p:cNvPr id="154631" name="Line 7"/>
          <p:cNvSpPr>
            <a:spLocks noChangeShapeType="1"/>
          </p:cNvSpPr>
          <p:nvPr/>
        </p:nvSpPr>
        <p:spPr bwMode="auto">
          <a:xfrm flipV="1">
            <a:off x="4355976" y="5589240"/>
            <a:ext cx="0" cy="288925"/>
          </a:xfrm>
          <a:prstGeom prst="line">
            <a:avLst/>
          </a:prstGeom>
          <a:noFill/>
          <a:ln w="76200">
            <a:solidFill>
              <a:srgbClr val="FF0000"/>
            </a:solidFill>
            <a:round/>
            <a:headEnd/>
            <a:tailEnd type="triangle" w="med" len="med"/>
          </a:ln>
        </p:spPr>
        <p:txBody>
          <a:bodyPr/>
          <a:lstStyle/>
          <a:p>
            <a:pPr defTabSz="914400" fontAlgn="base">
              <a:spcBef>
                <a:spcPct val="0"/>
              </a:spcBef>
              <a:spcAft>
                <a:spcPct val="0"/>
              </a:spcAft>
              <a:defRPr/>
            </a:pPr>
            <a:endParaRPr lang="es-ES">
              <a:solidFill>
                <a:srgbClr val="000000"/>
              </a:solidFill>
              <a:ea typeface="ＭＳ Ｐゴシック" pitchFamily="34" charset="-128"/>
            </a:endParaRPr>
          </a:p>
        </p:txBody>
      </p:sp>
      <p:sp>
        <p:nvSpPr>
          <p:cNvPr id="154632" name="Line 5"/>
          <p:cNvSpPr>
            <a:spLocks noChangeShapeType="1"/>
          </p:cNvSpPr>
          <p:nvPr/>
        </p:nvSpPr>
        <p:spPr bwMode="auto">
          <a:xfrm flipV="1">
            <a:off x="4356100" y="4724400"/>
            <a:ext cx="0" cy="288925"/>
          </a:xfrm>
          <a:prstGeom prst="line">
            <a:avLst/>
          </a:prstGeom>
          <a:noFill/>
          <a:ln w="76200">
            <a:solidFill>
              <a:srgbClr val="FF0000"/>
            </a:solidFill>
            <a:round/>
            <a:headEnd/>
            <a:tailEnd type="triangle" w="med" len="med"/>
          </a:ln>
        </p:spPr>
        <p:txBody>
          <a:bodyPr/>
          <a:lstStyle/>
          <a:p>
            <a:pPr defTabSz="914400" fontAlgn="base">
              <a:spcBef>
                <a:spcPct val="0"/>
              </a:spcBef>
              <a:spcAft>
                <a:spcPct val="0"/>
              </a:spcAft>
              <a:defRPr/>
            </a:pPr>
            <a:endParaRPr lang="es-ES">
              <a:solidFill>
                <a:srgbClr val="000000"/>
              </a:solidFill>
              <a:ea typeface="ＭＳ Ｐゴシック" pitchFamily="34" charset="-128"/>
            </a:endParaRPr>
          </a:p>
        </p:txBody>
      </p:sp>
      <p:sp>
        <p:nvSpPr>
          <p:cNvPr id="11" name="10 Rectángulo"/>
          <p:cNvSpPr/>
          <p:nvPr/>
        </p:nvSpPr>
        <p:spPr>
          <a:xfrm>
            <a:off x="4140200" y="1484313"/>
            <a:ext cx="3600450" cy="4824412"/>
          </a:xfrm>
          <a:prstGeom prst="rect">
            <a:avLst/>
          </a:prstGeom>
          <a:noFill/>
          <a:ln w="38100">
            <a:solidFill>
              <a:srgbClr val="2400F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ES" dirty="0">
              <a:solidFill>
                <a:srgbClr val="2323DE"/>
              </a:solidFill>
            </a:endParaRPr>
          </a:p>
        </p:txBody>
      </p:sp>
      <p:cxnSp>
        <p:nvCxnSpPr>
          <p:cNvPr id="13" name="12 Conector recto"/>
          <p:cNvCxnSpPr/>
          <p:nvPr/>
        </p:nvCxnSpPr>
        <p:spPr>
          <a:xfrm>
            <a:off x="900113" y="1989138"/>
            <a:ext cx="68405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900113" y="3500438"/>
            <a:ext cx="6767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827088" y="4292600"/>
            <a:ext cx="68405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900113" y="5229225"/>
            <a:ext cx="6767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755650" y="6308725"/>
            <a:ext cx="3311525" cy="0"/>
          </a:xfrm>
          <a:prstGeom prst="line">
            <a:avLst/>
          </a:prstGeom>
          <a:ln w="38100">
            <a:solidFill>
              <a:srgbClr val="2400FE"/>
            </a:solidFill>
          </a:ln>
        </p:spPr>
        <p:style>
          <a:lnRef idx="1">
            <a:schemeClr val="accent1"/>
          </a:lnRef>
          <a:fillRef idx="0">
            <a:schemeClr val="accent1"/>
          </a:fillRef>
          <a:effectRef idx="0">
            <a:schemeClr val="accent1"/>
          </a:effectRef>
          <a:fontRef idx="minor">
            <a:schemeClr val="tx1"/>
          </a:fontRef>
        </p:style>
      </p:cxnSp>
      <p:sp>
        <p:nvSpPr>
          <p:cNvPr id="33" name="32 Flecha abajo"/>
          <p:cNvSpPr/>
          <p:nvPr/>
        </p:nvSpPr>
        <p:spPr>
          <a:xfrm>
            <a:off x="4211960" y="3068960"/>
            <a:ext cx="188913" cy="360362"/>
          </a:xfrm>
          <a:prstGeom prst="downArrow">
            <a:avLst/>
          </a:prstGeom>
          <a:ln>
            <a:solidFill>
              <a:srgbClr val="2400F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ES" dirty="0">
              <a:solidFill>
                <a:srgbClr val="0066FF"/>
              </a:solidFill>
            </a:endParaRPr>
          </a:p>
        </p:txBody>
      </p:sp>
      <p:sp>
        <p:nvSpPr>
          <p:cNvPr id="34" name="33 Flecha abajo"/>
          <p:cNvSpPr/>
          <p:nvPr/>
        </p:nvSpPr>
        <p:spPr>
          <a:xfrm flipH="1">
            <a:off x="5076056" y="3068638"/>
            <a:ext cx="216024" cy="360362"/>
          </a:xfrm>
          <a:prstGeom prst="downArrow">
            <a:avLst/>
          </a:prstGeom>
          <a:ln>
            <a:solidFill>
              <a:srgbClr val="2400F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s-ES" dirty="0">
              <a:solidFill>
                <a:srgbClr val="0066FF"/>
              </a:solidFill>
            </a:endParaRPr>
          </a:p>
        </p:txBody>
      </p:sp>
      <p:cxnSp>
        <p:nvCxnSpPr>
          <p:cNvPr id="22" name="21 Conector recto"/>
          <p:cNvCxnSpPr/>
          <p:nvPr/>
        </p:nvCxnSpPr>
        <p:spPr>
          <a:xfrm flipV="1">
            <a:off x="755576" y="1484784"/>
            <a:ext cx="0" cy="4824412"/>
          </a:xfrm>
          <a:prstGeom prst="line">
            <a:avLst/>
          </a:prstGeom>
          <a:ln w="38100">
            <a:solidFill>
              <a:srgbClr val="2400FE"/>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755650" y="1484313"/>
            <a:ext cx="3384550" cy="0"/>
          </a:xfrm>
          <a:prstGeom prst="line">
            <a:avLst/>
          </a:prstGeom>
          <a:ln w="38100">
            <a:solidFill>
              <a:srgbClr val="2400FE"/>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55650" y="2781300"/>
            <a:ext cx="6985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9461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p:cNvSpPr>
            <a:spLocks noGrp="1"/>
          </p:cNvSpPr>
          <p:nvPr>
            <p:ph type="title"/>
          </p:nvPr>
        </p:nvSpPr>
        <p:spPr>
          <a:ln>
            <a:solidFill>
              <a:srgbClr val="FF6600"/>
            </a:solidFill>
            <a:miter lim="800000"/>
            <a:headEnd/>
            <a:tailEnd/>
          </a:ln>
        </p:spPr>
        <p:txBody>
          <a:bodyPr>
            <a:noAutofit/>
          </a:bodyPr>
          <a:lstStyle/>
          <a:p>
            <a:r>
              <a:rPr lang="ca-ES" sz="3600" dirty="0" err="1" smtClean="0">
                <a:solidFill>
                  <a:srgbClr val="3C2DFF"/>
                </a:solidFill>
                <a:latin typeface="Arial" charset="0"/>
                <a:ea typeface="ＭＳ Ｐゴシック" charset="0"/>
              </a:rPr>
              <a:t>Agentes</a:t>
            </a:r>
            <a:r>
              <a:rPr lang="ca-ES" sz="3600" dirty="0" smtClean="0">
                <a:solidFill>
                  <a:srgbClr val="3C2DFF"/>
                </a:solidFill>
                <a:latin typeface="Arial" charset="0"/>
                <a:ea typeface="ＭＳ Ｐゴシック" charset="0"/>
              </a:rPr>
              <a:t> </a:t>
            </a:r>
            <a:r>
              <a:rPr lang="ca-ES" sz="3600" dirty="0" err="1" smtClean="0">
                <a:solidFill>
                  <a:srgbClr val="3C2DFF"/>
                </a:solidFill>
                <a:latin typeface="Arial" charset="0"/>
                <a:ea typeface="ＭＳ Ｐゴシック" charset="0"/>
              </a:rPr>
              <a:t>aprobados</a:t>
            </a:r>
            <a:r>
              <a:rPr lang="ca-ES" sz="3600" dirty="0" smtClean="0">
                <a:solidFill>
                  <a:srgbClr val="3C2DFF"/>
                </a:solidFill>
                <a:latin typeface="Arial" charset="0"/>
                <a:ea typeface="ＭＳ Ｐゴシック" charset="0"/>
              </a:rPr>
              <a:t> 2016 para el CPRC</a:t>
            </a:r>
            <a:endParaRPr lang="ca-ES" sz="3600" dirty="0">
              <a:solidFill>
                <a:srgbClr val="3C2DFF"/>
              </a:solidFill>
              <a:latin typeface="Arial" charset="0"/>
              <a:ea typeface="ＭＳ Ｐゴシック" charset="0"/>
            </a:endParaRPr>
          </a:p>
        </p:txBody>
      </p:sp>
      <p:graphicFrame>
        <p:nvGraphicFramePr>
          <p:cNvPr id="4" name="Marcador de contenido 3"/>
          <p:cNvGraphicFramePr>
            <a:graphicFrameLocks/>
          </p:cNvGraphicFramePr>
          <p:nvPr>
            <p:extLst>
              <p:ext uri="{D42A27DB-BD31-4B8C-83A1-F6EECF244321}">
                <p14:modId xmlns:p14="http://schemas.microsoft.com/office/powerpoint/2010/main" val="2915654939"/>
              </p:ext>
            </p:extLst>
          </p:nvPr>
        </p:nvGraphicFramePr>
        <p:xfrm>
          <a:off x="461963" y="1484787"/>
          <a:ext cx="8229600" cy="4852692"/>
        </p:xfrm>
        <a:graphic>
          <a:graphicData uri="http://schemas.openxmlformats.org/drawingml/2006/table">
            <a:tbl>
              <a:tblPr firstRow="1" bandRow="1">
                <a:tableStyleId>{69012ECD-51FC-41F1-AA8D-1B2483CD663E}</a:tableStyleId>
              </a:tblPr>
              <a:tblGrid>
                <a:gridCol w="1619461"/>
                <a:gridCol w="1619461"/>
                <a:gridCol w="1561624"/>
                <a:gridCol w="1049391"/>
                <a:gridCol w="1156758"/>
                <a:gridCol w="1222905"/>
              </a:tblGrid>
              <a:tr h="585625">
                <a:tc>
                  <a:txBody>
                    <a:bodyPr/>
                    <a:lstStyle/>
                    <a:p>
                      <a:r>
                        <a:rPr lang="ca-ES" sz="1600" dirty="0" smtClean="0"/>
                        <a:t>Agent</a:t>
                      </a:r>
                      <a:endParaRPr lang="ca-ES" sz="1600" dirty="0"/>
                    </a:p>
                  </a:txBody>
                  <a:tcPr marT="45721" marB="45721" anchor="ctr">
                    <a:solidFill>
                      <a:srgbClr val="8E057C"/>
                    </a:solidFill>
                  </a:tcPr>
                </a:tc>
                <a:tc>
                  <a:txBody>
                    <a:bodyPr/>
                    <a:lstStyle/>
                    <a:p>
                      <a:pPr algn="ctr"/>
                      <a:r>
                        <a:rPr lang="ca-ES" sz="1600" dirty="0" smtClean="0"/>
                        <a:t>Status</a:t>
                      </a:r>
                      <a:endParaRPr lang="ca-ES" sz="1600" dirty="0"/>
                    </a:p>
                  </a:txBody>
                  <a:tcPr marT="45721" marB="45721" anchor="ctr">
                    <a:solidFill>
                      <a:srgbClr val="8E057C"/>
                    </a:solidFill>
                  </a:tcPr>
                </a:tc>
                <a:tc>
                  <a:txBody>
                    <a:bodyPr/>
                    <a:lstStyle/>
                    <a:p>
                      <a:pPr algn="ctr"/>
                      <a:r>
                        <a:rPr lang="ca-ES" sz="1600" dirty="0" smtClean="0"/>
                        <a:t>Control</a:t>
                      </a:r>
                      <a:r>
                        <a:rPr lang="ca-ES" sz="1600" baseline="0" dirty="0" smtClean="0"/>
                        <a:t> </a:t>
                      </a:r>
                      <a:r>
                        <a:rPr lang="ca-ES" sz="1600" baseline="0" dirty="0" err="1" smtClean="0"/>
                        <a:t>arm</a:t>
                      </a:r>
                      <a:endParaRPr lang="ca-ES" sz="1600" dirty="0"/>
                    </a:p>
                  </a:txBody>
                  <a:tcPr marT="45721" marB="45721" anchor="ctr">
                    <a:solidFill>
                      <a:srgbClr val="8E057C"/>
                    </a:solidFill>
                  </a:tcPr>
                </a:tc>
                <a:tc>
                  <a:txBody>
                    <a:bodyPr/>
                    <a:lstStyle/>
                    <a:p>
                      <a:pPr algn="ctr"/>
                      <a:r>
                        <a:rPr lang="ca-ES" sz="1600" baseline="0" dirty="0" smtClean="0"/>
                        <a:t>OS (</a:t>
                      </a:r>
                      <a:r>
                        <a:rPr lang="ca-ES" sz="1600" baseline="0" dirty="0" err="1" smtClean="0"/>
                        <a:t>months</a:t>
                      </a:r>
                      <a:r>
                        <a:rPr lang="ca-ES" sz="1600" baseline="0" dirty="0" smtClean="0"/>
                        <a:t>)</a:t>
                      </a:r>
                      <a:endParaRPr lang="ca-ES" sz="1600" dirty="0"/>
                    </a:p>
                  </a:txBody>
                  <a:tcPr marT="45721" marB="45721" anchor="ctr">
                    <a:solidFill>
                      <a:srgbClr val="8E057C"/>
                    </a:solidFill>
                  </a:tcPr>
                </a:tc>
                <a:tc>
                  <a:txBody>
                    <a:bodyPr/>
                    <a:lstStyle/>
                    <a:p>
                      <a:pPr algn="ctr"/>
                      <a:r>
                        <a:rPr lang="ca-ES" sz="1600" dirty="0" err="1" smtClean="0"/>
                        <a:t>Hazard</a:t>
                      </a:r>
                      <a:r>
                        <a:rPr lang="ca-ES" sz="1600" dirty="0" smtClean="0"/>
                        <a:t> </a:t>
                      </a:r>
                      <a:r>
                        <a:rPr lang="ca-ES" sz="1600" dirty="0" err="1" smtClean="0"/>
                        <a:t>ratio</a:t>
                      </a:r>
                      <a:endParaRPr lang="ca-ES" sz="1600" i="1" dirty="0"/>
                    </a:p>
                  </a:txBody>
                  <a:tcPr marT="45721" marB="45721" anchor="ctr">
                    <a:solidFill>
                      <a:srgbClr val="8E057C"/>
                    </a:solidFill>
                  </a:tcPr>
                </a:tc>
                <a:tc>
                  <a:txBody>
                    <a:bodyPr/>
                    <a:lstStyle/>
                    <a:p>
                      <a:pPr algn="ctr"/>
                      <a:r>
                        <a:rPr lang="ca-ES" sz="1600" dirty="0" err="1" smtClean="0"/>
                        <a:t>p</a:t>
                      </a:r>
                      <a:r>
                        <a:rPr lang="ca-ES" sz="1600" baseline="0" dirty="0" smtClean="0"/>
                        <a:t> </a:t>
                      </a:r>
                      <a:r>
                        <a:rPr lang="ca-ES" sz="1600" baseline="0" dirty="0" err="1" smtClean="0"/>
                        <a:t>value</a:t>
                      </a:r>
                      <a:endParaRPr lang="ca-ES" sz="1600" dirty="0"/>
                    </a:p>
                  </a:txBody>
                  <a:tcPr marT="45721" marB="45721" anchor="ctr">
                    <a:solidFill>
                      <a:srgbClr val="8E057C"/>
                    </a:solidFill>
                  </a:tcPr>
                </a:tc>
              </a:tr>
              <a:tr h="464803">
                <a:tc>
                  <a:txBody>
                    <a:bodyPr/>
                    <a:lstStyle/>
                    <a:p>
                      <a:r>
                        <a:rPr lang="ca-ES" sz="1600" dirty="0" err="1" smtClean="0"/>
                        <a:t>Sipuleucel-T</a:t>
                      </a:r>
                      <a:endParaRPr lang="ca-ES" sz="1600" dirty="0"/>
                    </a:p>
                  </a:txBody>
                  <a:tcPr marT="45721" marB="45721" anchor="ctr"/>
                </a:tc>
                <a:tc>
                  <a:txBody>
                    <a:bodyPr/>
                    <a:lstStyle/>
                    <a:p>
                      <a:pPr algn="ctr"/>
                      <a:r>
                        <a:rPr lang="ca-ES" sz="1600" dirty="0" smtClean="0"/>
                        <a:t>QT naïve</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Placebo</a:t>
                      </a:r>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smtClean="0"/>
                        <a:t>25.8</a:t>
                      </a:r>
                      <a:endParaRPr lang="es-ES" sz="1600" b="0" dirty="0" smtClean="0">
                        <a:latin typeface="+mn-lt"/>
                        <a:ea typeface="Calibri"/>
                        <a:cs typeface="Times New Roman"/>
                      </a:endParaRPr>
                    </a:p>
                  </a:txBody>
                  <a:tcPr marT="45721" marB="45721" anchor="ctr"/>
                </a:tc>
                <a:tc>
                  <a:txBody>
                    <a:bodyPr/>
                    <a:lstStyle/>
                    <a:p>
                      <a:pPr algn="ctr"/>
                      <a:r>
                        <a:rPr lang="ca-ES" sz="1600" dirty="0" smtClean="0"/>
                        <a:t>0.78</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0.03</a:t>
                      </a:r>
                    </a:p>
                  </a:txBody>
                  <a:tcPr marT="45721" marB="45721" anchor="ctr"/>
                </a:tc>
              </a:tr>
              <a:tr h="464803">
                <a:tc>
                  <a:txBody>
                    <a:bodyPr/>
                    <a:lstStyle/>
                    <a:p>
                      <a:r>
                        <a:rPr lang="ca-ES" sz="1600" dirty="0" smtClean="0"/>
                        <a:t>ABIRATERONE-P</a:t>
                      </a:r>
                      <a:endParaRPr lang="ca-ES" sz="1600" dirty="0"/>
                    </a:p>
                  </a:txBody>
                  <a:tcPr marT="45721" marB="45721" anchor="ctr"/>
                </a:tc>
                <a:tc>
                  <a:txBody>
                    <a:bodyPr/>
                    <a:lstStyle/>
                    <a:p>
                      <a:pPr algn="ctr"/>
                      <a:r>
                        <a:rPr lang="ca-ES" sz="1600" dirty="0" smtClean="0"/>
                        <a:t>QT naïve</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err="1" smtClean="0"/>
                        <a:t>Prednisone</a:t>
                      </a:r>
                      <a:endParaRPr lang="ca-ES" sz="1600" dirty="0" smtClean="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0" dirty="0" smtClean="0">
                          <a:latin typeface="+mn-lt"/>
                          <a:ea typeface="Calibri"/>
                          <a:cs typeface="Times New Roman"/>
                        </a:rPr>
                        <a:t>35.3</a:t>
                      </a:r>
                    </a:p>
                  </a:txBody>
                  <a:tcPr marT="45721" marB="45721" anchor="ctr"/>
                </a:tc>
                <a:tc>
                  <a:txBody>
                    <a:bodyPr/>
                    <a:lstStyle/>
                    <a:p>
                      <a:pPr algn="ctr"/>
                      <a:r>
                        <a:rPr lang="ca-ES" sz="1600" dirty="0" smtClean="0"/>
                        <a:t>0.79</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0.0151</a:t>
                      </a:r>
                    </a:p>
                  </a:txBody>
                  <a:tcPr marT="45721" marB="45721" anchor="ctr"/>
                </a:tc>
              </a:tr>
              <a:tr h="464803">
                <a:tc>
                  <a:txBody>
                    <a:bodyPr/>
                    <a:lstStyle/>
                    <a:p>
                      <a:r>
                        <a:rPr lang="ca-ES" sz="1600" dirty="0" smtClean="0"/>
                        <a:t>ENZALUTAMIDE</a:t>
                      </a:r>
                      <a:endParaRPr lang="ca-ES" sz="1600" dirty="0"/>
                    </a:p>
                  </a:txBody>
                  <a:tcPr marT="45721" marB="45721"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ca-ES" sz="1600" dirty="0" smtClean="0"/>
                        <a:t>QT naïve</a:t>
                      </a:r>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Placebo</a:t>
                      </a:r>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0" dirty="0" smtClean="0">
                          <a:latin typeface="+mn-lt"/>
                          <a:ea typeface="Calibri"/>
                          <a:cs typeface="Times New Roman"/>
                        </a:rPr>
                        <a:t>NYR</a:t>
                      </a:r>
                    </a:p>
                  </a:txBody>
                  <a:tcPr marT="45721" marB="45721" anchor="ctr">
                    <a:noFill/>
                  </a:tcPr>
                </a:tc>
                <a:tc>
                  <a:txBody>
                    <a:bodyPr/>
                    <a:lstStyle/>
                    <a:p>
                      <a:pPr algn="ctr"/>
                      <a:r>
                        <a:rPr lang="ca-ES" sz="1600" dirty="0" smtClean="0"/>
                        <a:t>0.77</a:t>
                      </a:r>
                      <a:endParaRPr lang="ca-ES" sz="1600" dirty="0"/>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0.0002</a:t>
                      </a:r>
                    </a:p>
                  </a:txBody>
                  <a:tcPr marT="45721" marB="45721" anchor="ctr">
                    <a:noFill/>
                  </a:tcPr>
                </a:tc>
              </a:tr>
              <a:tr h="464803">
                <a:tc>
                  <a:txBody>
                    <a:bodyPr/>
                    <a:lstStyle/>
                    <a:p>
                      <a:r>
                        <a:rPr lang="ca-ES" sz="1600" b="1" dirty="0" smtClean="0">
                          <a:solidFill>
                            <a:schemeClr val="tx1"/>
                          </a:solidFill>
                        </a:rPr>
                        <a:t>Docetaxel-P</a:t>
                      </a:r>
                      <a:endParaRPr lang="ca-ES" sz="1600" b="1" dirty="0">
                        <a:solidFill>
                          <a:schemeClr val="tx1"/>
                        </a:solidFill>
                      </a:endParaRPr>
                    </a:p>
                  </a:txBody>
                  <a:tcPr marT="45721" marB="45721" anchor="ctr">
                    <a:solidFill>
                      <a:srgbClr val="FFFF00">
                        <a:alpha val="50000"/>
                      </a:srgbClr>
                    </a:solidFill>
                  </a:tcPr>
                </a:tc>
                <a:tc>
                  <a:txBody>
                    <a:bodyPr/>
                    <a:lstStyle/>
                    <a:p>
                      <a:pPr algn="ctr"/>
                      <a:r>
                        <a:rPr lang="ca-ES" sz="1600" b="1" dirty="0" smtClean="0">
                          <a:solidFill>
                            <a:schemeClr val="tx1"/>
                          </a:solidFill>
                        </a:rPr>
                        <a:t>QT naïve</a:t>
                      </a:r>
                      <a:endParaRPr lang="ca-ES" sz="1600" b="1" dirty="0">
                        <a:solidFill>
                          <a:schemeClr val="tx1"/>
                        </a:solidFill>
                      </a:endParaRPr>
                    </a:p>
                  </a:txBody>
                  <a:tcPr marT="45721" marB="45721" anchor="ctr">
                    <a:solidFill>
                      <a:srgbClr val="FFFF00">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b="1" dirty="0" err="1" smtClean="0">
                          <a:solidFill>
                            <a:schemeClr val="tx1"/>
                          </a:solidFill>
                        </a:rPr>
                        <a:t>Mitoxantrone</a:t>
                      </a:r>
                      <a:endParaRPr lang="ca-ES" sz="1600" b="1" dirty="0" smtClean="0">
                        <a:solidFill>
                          <a:schemeClr val="tx1"/>
                        </a:solidFill>
                      </a:endParaRPr>
                    </a:p>
                  </a:txBody>
                  <a:tcPr marT="45721" marB="45721" anchor="ctr">
                    <a:solidFill>
                      <a:srgbClr val="FFFF00">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tx1"/>
                          </a:solidFill>
                          <a:latin typeface="+mn-lt"/>
                          <a:ea typeface="Calibri"/>
                          <a:cs typeface="Times New Roman"/>
                        </a:rPr>
                        <a:t>18.9</a:t>
                      </a:r>
                    </a:p>
                  </a:txBody>
                  <a:tcPr marT="45721" marB="45721" anchor="ctr">
                    <a:solidFill>
                      <a:srgbClr val="FFFF00">
                        <a:alpha val="50000"/>
                      </a:srgbClr>
                    </a:solidFill>
                  </a:tcPr>
                </a:tc>
                <a:tc>
                  <a:txBody>
                    <a:bodyPr/>
                    <a:lstStyle/>
                    <a:p>
                      <a:pPr algn="ctr"/>
                      <a:r>
                        <a:rPr lang="ca-ES" sz="1600" b="1" dirty="0" smtClean="0">
                          <a:solidFill>
                            <a:schemeClr val="tx1"/>
                          </a:solidFill>
                        </a:rPr>
                        <a:t>0.76</a:t>
                      </a:r>
                      <a:endParaRPr lang="ca-ES" sz="1600" b="1" dirty="0">
                        <a:solidFill>
                          <a:schemeClr val="tx1"/>
                        </a:solidFill>
                      </a:endParaRPr>
                    </a:p>
                  </a:txBody>
                  <a:tcPr marT="45721" marB="45721" anchor="ctr">
                    <a:solidFill>
                      <a:srgbClr val="FFFF00">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b="1" dirty="0" smtClean="0">
                          <a:solidFill>
                            <a:schemeClr val="tx1"/>
                          </a:solidFill>
                        </a:rPr>
                        <a:t>0.009</a:t>
                      </a:r>
                    </a:p>
                  </a:txBody>
                  <a:tcPr marT="45721" marB="45721" anchor="ctr">
                    <a:solidFill>
                      <a:srgbClr val="FFFF00">
                        <a:alpha val="50000"/>
                      </a:srgbClr>
                    </a:solidFill>
                  </a:tcPr>
                </a:tc>
              </a:tr>
              <a:tr h="464803">
                <a:tc>
                  <a:txBody>
                    <a:bodyPr/>
                    <a:lstStyle/>
                    <a:p>
                      <a:r>
                        <a:rPr lang="ca-ES" sz="1600" dirty="0" smtClean="0"/>
                        <a:t>ABIRATERONE-P</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Post-</a:t>
                      </a:r>
                      <a:r>
                        <a:rPr lang="ca-ES" sz="1600" dirty="0" err="1" smtClean="0"/>
                        <a:t>docetaxel</a:t>
                      </a:r>
                      <a:endParaRPr lang="ca-ES" sz="1600" dirty="0" smtClean="0"/>
                    </a:p>
                  </a:txBody>
                  <a:tcPr marT="45721" marB="45721" anchor="ctr"/>
                </a:tc>
                <a:tc>
                  <a:txBody>
                    <a:bodyPr/>
                    <a:lstStyle/>
                    <a:p>
                      <a:pPr algn="ctr"/>
                      <a:r>
                        <a:rPr lang="ca-ES" sz="1600" dirty="0" err="1" smtClean="0"/>
                        <a:t>Prednisone</a:t>
                      </a:r>
                      <a:endParaRPr lang="ca-ES" sz="1600" dirty="0"/>
                    </a:p>
                  </a:txBody>
                  <a:tcPr marT="45721" marB="45721" anchor="ctr"/>
                </a:tc>
                <a:tc>
                  <a:txBody>
                    <a:bodyPr/>
                    <a:lstStyle/>
                    <a:p>
                      <a:pPr algn="ctr"/>
                      <a:r>
                        <a:rPr lang="ca-ES" sz="1600" dirty="0" smtClean="0"/>
                        <a:t>15.8</a:t>
                      </a:r>
                      <a:endParaRPr lang="ca-ES" sz="1600" dirty="0"/>
                    </a:p>
                  </a:txBody>
                  <a:tcPr marT="45721" marB="45721" anchor="ctr"/>
                </a:tc>
                <a:tc>
                  <a:txBody>
                    <a:bodyPr/>
                    <a:lstStyle/>
                    <a:p>
                      <a:pPr algn="ctr"/>
                      <a:r>
                        <a:rPr lang="ca-ES" sz="1600" dirty="0" smtClean="0"/>
                        <a:t>0.74</a:t>
                      </a:r>
                      <a:endParaRPr lang="ca-ES" sz="1600" dirty="0"/>
                    </a:p>
                  </a:txBody>
                  <a:tcPr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&lt;0.0001</a:t>
                      </a:r>
                    </a:p>
                  </a:txBody>
                  <a:tcPr marT="45721" marB="45721" anchor="ctr"/>
                </a:tc>
              </a:tr>
              <a:tr h="464803">
                <a:tc>
                  <a:txBody>
                    <a:bodyPr/>
                    <a:lstStyle/>
                    <a:p>
                      <a:r>
                        <a:rPr lang="ca-ES" sz="1600" dirty="0" smtClean="0"/>
                        <a:t>ENZALUTAMIDE</a:t>
                      </a:r>
                      <a:endParaRPr lang="ca-ES" sz="1600" dirty="0"/>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Post-</a:t>
                      </a:r>
                      <a:r>
                        <a:rPr lang="ca-ES" sz="1600" dirty="0" err="1" smtClean="0"/>
                        <a:t>docetaxel</a:t>
                      </a:r>
                      <a:endParaRPr lang="ca-ES" sz="1600" dirty="0" smtClean="0"/>
                    </a:p>
                  </a:txBody>
                  <a:tcPr marT="45721" marB="45721" anchor="ctr">
                    <a:noFill/>
                  </a:tcPr>
                </a:tc>
                <a:tc>
                  <a:txBody>
                    <a:bodyPr/>
                    <a:lstStyle/>
                    <a:p>
                      <a:pPr algn="ctr"/>
                      <a:r>
                        <a:rPr lang="ca-ES" sz="1600" dirty="0" smtClean="0"/>
                        <a:t>Placebo</a:t>
                      </a:r>
                      <a:endParaRPr lang="ca-ES" sz="1600" dirty="0"/>
                    </a:p>
                  </a:txBody>
                  <a:tcPr marT="45721" marB="45721" anchor="ctr">
                    <a:noFill/>
                  </a:tcPr>
                </a:tc>
                <a:tc>
                  <a:txBody>
                    <a:bodyPr/>
                    <a:lstStyle/>
                    <a:p>
                      <a:pPr algn="ctr"/>
                      <a:r>
                        <a:rPr lang="ca-ES" sz="1600" dirty="0" smtClean="0"/>
                        <a:t>18.4</a:t>
                      </a:r>
                      <a:endParaRPr lang="ca-ES" sz="1600" dirty="0"/>
                    </a:p>
                  </a:txBody>
                  <a:tcPr marT="45721" marB="45721" anchor="ctr">
                    <a:noFill/>
                  </a:tcPr>
                </a:tc>
                <a:tc>
                  <a:txBody>
                    <a:bodyPr/>
                    <a:lstStyle/>
                    <a:p>
                      <a:pPr algn="ctr"/>
                      <a:r>
                        <a:rPr lang="ca-ES" sz="1600" dirty="0" smtClean="0"/>
                        <a:t>0.63</a:t>
                      </a:r>
                      <a:endParaRPr lang="ca-ES" sz="1600" dirty="0"/>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dirty="0" smtClean="0"/>
                        <a:t>&lt;0.001</a:t>
                      </a:r>
                    </a:p>
                  </a:txBody>
                  <a:tcPr marT="45721" marB="45721" anchor="ctr">
                    <a:noFill/>
                  </a:tcPr>
                </a:tc>
              </a:tr>
              <a:tr h="464803">
                <a:tc>
                  <a:txBody>
                    <a:bodyPr/>
                    <a:lstStyle/>
                    <a:p>
                      <a:r>
                        <a:rPr lang="ca-ES" sz="1600" b="0" dirty="0" smtClean="0">
                          <a:solidFill>
                            <a:schemeClr val="tx1"/>
                          </a:solidFill>
                        </a:rPr>
                        <a:t>Cabazitaxel-P</a:t>
                      </a:r>
                      <a:endParaRPr lang="ca-ES" sz="1600" b="0" dirty="0">
                        <a:solidFill>
                          <a:schemeClr val="tx1"/>
                        </a:solidFill>
                      </a:endParaRPr>
                    </a:p>
                  </a:txBody>
                  <a:tcPr marT="45721" marB="45721" anchor="ctr">
                    <a:noFill/>
                  </a:tcPr>
                </a:tc>
                <a:tc>
                  <a:txBody>
                    <a:bodyPr/>
                    <a:lstStyle/>
                    <a:p>
                      <a:pPr algn="ctr"/>
                      <a:r>
                        <a:rPr lang="ca-ES" sz="1600" b="0" dirty="0" smtClean="0">
                          <a:solidFill>
                            <a:schemeClr val="tx1"/>
                          </a:solidFill>
                        </a:rPr>
                        <a:t>Post-</a:t>
                      </a:r>
                      <a:r>
                        <a:rPr lang="ca-ES" sz="1600" b="0" dirty="0" err="1" smtClean="0">
                          <a:solidFill>
                            <a:schemeClr val="tx1"/>
                          </a:solidFill>
                        </a:rPr>
                        <a:t>docetaxel</a:t>
                      </a:r>
                      <a:endParaRPr lang="ca-ES" sz="1600" b="0" dirty="0">
                        <a:solidFill>
                          <a:schemeClr val="tx1"/>
                        </a:solidFill>
                      </a:endParaRPr>
                    </a:p>
                  </a:txBody>
                  <a:tcPr marT="45721" marB="45721" anchor="ctr">
                    <a:noFill/>
                  </a:tcPr>
                </a:tc>
                <a:tc>
                  <a:txBody>
                    <a:bodyPr/>
                    <a:lstStyle/>
                    <a:p>
                      <a:pPr algn="ctr"/>
                      <a:r>
                        <a:rPr lang="ca-ES" sz="1600" b="0" dirty="0" err="1" smtClean="0">
                          <a:solidFill>
                            <a:schemeClr val="tx1"/>
                          </a:solidFill>
                        </a:rPr>
                        <a:t>Mitoxantrone</a:t>
                      </a:r>
                      <a:endParaRPr lang="ca-ES" sz="1600" b="0" dirty="0">
                        <a:solidFill>
                          <a:schemeClr val="tx1"/>
                        </a:solidFill>
                      </a:endParaRPr>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0" dirty="0" smtClean="0">
                          <a:solidFill>
                            <a:schemeClr val="tx1"/>
                          </a:solidFill>
                        </a:rPr>
                        <a:t>15.1</a:t>
                      </a:r>
                      <a:endParaRPr lang="es-ES" sz="1600" b="0" dirty="0" smtClean="0">
                        <a:solidFill>
                          <a:schemeClr val="tx1"/>
                        </a:solidFill>
                        <a:latin typeface="+mn-lt"/>
                        <a:ea typeface="Calibri"/>
                        <a:cs typeface="Times New Roman"/>
                      </a:endParaRPr>
                    </a:p>
                  </a:txBody>
                  <a:tcPr marT="45721" marB="45721" anchor="ctr">
                    <a:noFill/>
                  </a:tcPr>
                </a:tc>
                <a:tc>
                  <a:txBody>
                    <a:bodyPr/>
                    <a:lstStyle/>
                    <a:p>
                      <a:pPr algn="ctr"/>
                      <a:r>
                        <a:rPr lang="ca-ES" sz="1600" b="0" dirty="0" smtClean="0">
                          <a:solidFill>
                            <a:schemeClr val="tx1"/>
                          </a:solidFill>
                        </a:rPr>
                        <a:t>0.70</a:t>
                      </a:r>
                      <a:endParaRPr lang="ca-ES" sz="1600" b="0" dirty="0">
                        <a:solidFill>
                          <a:schemeClr val="tx1"/>
                        </a:solidFill>
                      </a:endParaRPr>
                    </a:p>
                  </a:txBody>
                  <a:tcPr marT="45721" marB="4572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600" b="0" dirty="0" smtClean="0">
                          <a:solidFill>
                            <a:schemeClr val="tx1"/>
                          </a:solidFill>
                        </a:rPr>
                        <a:t>&lt;0.0001</a:t>
                      </a:r>
                    </a:p>
                  </a:txBody>
                  <a:tcPr marT="45721" marB="45721" anchor="ctr">
                    <a:noFill/>
                  </a:tcPr>
                </a:tc>
              </a:tr>
              <a:tr h="548643">
                <a:tc>
                  <a:txBody>
                    <a:bodyPr/>
                    <a:lstStyle/>
                    <a:p>
                      <a:r>
                        <a:rPr lang="ca-ES" sz="1600" dirty="0" smtClean="0"/>
                        <a:t>Radium</a:t>
                      </a:r>
                      <a:r>
                        <a:rPr lang="ca-ES" sz="1600" baseline="0" dirty="0" smtClean="0"/>
                        <a:t> 223</a:t>
                      </a:r>
                      <a:endParaRPr lang="ca-ES" sz="1600" dirty="0"/>
                    </a:p>
                  </a:txBody>
                  <a:tcPr marT="45721" marB="45721"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a-ES" sz="1500" dirty="0" err="1" smtClean="0"/>
                        <a:t>Pre&amp;Post-docetaxel</a:t>
                      </a:r>
                      <a:endParaRPr lang="ca-ES" sz="1500" dirty="0" smtClean="0"/>
                    </a:p>
                  </a:txBody>
                  <a:tcPr marT="45721" marB="45721" anchor="ctr">
                    <a:solidFill>
                      <a:srgbClr val="FF0000"/>
                    </a:solidFill>
                  </a:tcPr>
                </a:tc>
                <a:tc>
                  <a:txBody>
                    <a:bodyPr/>
                    <a:lstStyle/>
                    <a:p>
                      <a:pPr algn="ctr"/>
                      <a:r>
                        <a:rPr lang="ca-ES" sz="1600" dirty="0" smtClean="0"/>
                        <a:t>Placebo</a:t>
                      </a:r>
                      <a:endParaRPr lang="ca-ES" sz="1600" dirty="0"/>
                    </a:p>
                  </a:txBody>
                  <a:tcPr marT="45721" marB="45721" anchor="ctr">
                    <a:solidFill>
                      <a:srgbClr val="FF0000"/>
                    </a:solidFill>
                  </a:tcPr>
                </a:tc>
                <a:tc>
                  <a:txBody>
                    <a:bodyPr/>
                    <a:lstStyle/>
                    <a:p>
                      <a:pPr algn="ctr"/>
                      <a:r>
                        <a:rPr lang="ca-ES" sz="1600" dirty="0" smtClean="0"/>
                        <a:t>14.9</a:t>
                      </a:r>
                      <a:endParaRPr lang="ca-ES" sz="1600" dirty="0"/>
                    </a:p>
                  </a:txBody>
                  <a:tcPr marT="45721" marB="45721" anchor="ctr">
                    <a:solidFill>
                      <a:srgbClr val="FF0000"/>
                    </a:solidFill>
                  </a:tcPr>
                </a:tc>
                <a:tc>
                  <a:txBody>
                    <a:bodyPr/>
                    <a:lstStyle/>
                    <a:p>
                      <a:pPr algn="ctr"/>
                      <a:r>
                        <a:rPr lang="ca-ES" sz="1600" dirty="0" smtClean="0"/>
                        <a:t>0.70</a:t>
                      </a:r>
                      <a:endParaRPr lang="ca-ES" sz="1600" dirty="0"/>
                    </a:p>
                  </a:txBody>
                  <a:tcPr marT="45721" marB="45721" anchor="ctr">
                    <a:solidFill>
                      <a:srgbClr val="FF0000"/>
                    </a:solidFill>
                  </a:tcPr>
                </a:tc>
                <a:tc>
                  <a:txBody>
                    <a:bodyPr/>
                    <a:lstStyle/>
                    <a:p>
                      <a:pPr algn="ctr"/>
                      <a:r>
                        <a:rPr lang="ca-ES" sz="1600" dirty="0" smtClean="0"/>
                        <a:t>&lt;0.001</a:t>
                      </a:r>
                      <a:endParaRPr lang="ca-ES" sz="1600" dirty="0"/>
                    </a:p>
                  </a:txBody>
                  <a:tcPr marT="45721" marB="45721" anchor="ctr">
                    <a:solidFill>
                      <a:srgbClr val="FF0000"/>
                    </a:solidFill>
                  </a:tcPr>
                </a:tc>
              </a:tr>
              <a:tr h="464803">
                <a:tc>
                  <a:txBody>
                    <a:bodyPr/>
                    <a:lstStyle/>
                    <a:p>
                      <a:r>
                        <a:rPr lang="ca-ES" sz="1600" dirty="0" err="1" smtClean="0"/>
                        <a:t>Denosumab</a:t>
                      </a:r>
                      <a:r>
                        <a:rPr lang="ca-ES" sz="1600" dirty="0" smtClean="0"/>
                        <a:t>*</a:t>
                      </a:r>
                      <a:endParaRPr lang="ca-ES" sz="1600" dirty="0"/>
                    </a:p>
                  </a:txBody>
                  <a:tcPr marT="45721" marB="45721" anchor="ctr"/>
                </a:tc>
                <a:tc>
                  <a:txBody>
                    <a:bodyPr/>
                    <a:lstStyle/>
                    <a:p>
                      <a:pPr algn="ctr"/>
                      <a:r>
                        <a:rPr lang="ca-ES" sz="1600" dirty="0" err="1" smtClean="0"/>
                        <a:t>Bone</a:t>
                      </a:r>
                      <a:r>
                        <a:rPr lang="ca-ES" sz="1600" dirty="0" smtClean="0"/>
                        <a:t> mets</a:t>
                      </a:r>
                      <a:endParaRPr lang="ca-ES" sz="1600" dirty="0"/>
                    </a:p>
                  </a:txBody>
                  <a:tcPr marT="45721" marB="45721" anchor="ctr"/>
                </a:tc>
                <a:tc>
                  <a:txBody>
                    <a:bodyPr/>
                    <a:lstStyle/>
                    <a:p>
                      <a:pPr algn="ctr"/>
                      <a:r>
                        <a:rPr lang="ca-ES" sz="1600" dirty="0" err="1" smtClean="0"/>
                        <a:t>Zoledronic</a:t>
                      </a:r>
                      <a:endParaRPr lang="ca-ES" sz="1600" dirty="0"/>
                    </a:p>
                  </a:txBody>
                  <a:tcPr marT="45721" marB="45721" anchor="ctr"/>
                </a:tc>
                <a:tc>
                  <a:txBody>
                    <a:bodyPr/>
                    <a:lstStyle/>
                    <a:p>
                      <a:pPr algn="ctr"/>
                      <a:r>
                        <a:rPr lang="ca-ES" sz="1600" dirty="0" smtClean="0"/>
                        <a:t>  20.7*</a:t>
                      </a:r>
                      <a:endParaRPr lang="ca-ES" sz="1600" dirty="0"/>
                    </a:p>
                  </a:txBody>
                  <a:tcPr marT="45721" marB="45721" anchor="ctr"/>
                </a:tc>
                <a:tc>
                  <a:txBody>
                    <a:bodyPr/>
                    <a:lstStyle/>
                    <a:p>
                      <a:pPr algn="ctr"/>
                      <a:r>
                        <a:rPr lang="ca-ES" sz="1600" dirty="0" smtClean="0"/>
                        <a:t>0.82</a:t>
                      </a:r>
                      <a:endParaRPr lang="ca-ES" sz="1600" dirty="0"/>
                    </a:p>
                  </a:txBody>
                  <a:tcPr marT="45721" marB="45721" anchor="ctr"/>
                </a:tc>
                <a:tc>
                  <a:txBody>
                    <a:bodyPr/>
                    <a:lstStyle/>
                    <a:p>
                      <a:pPr algn="ctr"/>
                      <a:r>
                        <a:rPr lang="ca-ES" sz="1600" dirty="0" smtClean="0"/>
                        <a:t>0.008</a:t>
                      </a:r>
                      <a:endParaRPr lang="ca-ES" sz="1600" dirty="0"/>
                    </a:p>
                  </a:txBody>
                  <a:tcPr marT="45721" marB="45721" anchor="ctr"/>
                </a:tc>
              </a:tr>
            </a:tbl>
          </a:graphicData>
        </a:graphic>
      </p:graphicFrame>
      <p:sp>
        <p:nvSpPr>
          <p:cNvPr id="22605" name="5 CuadroTexto"/>
          <p:cNvSpPr txBox="1">
            <a:spLocks noChangeArrowheads="1"/>
          </p:cNvSpPr>
          <p:nvPr/>
        </p:nvSpPr>
        <p:spPr bwMode="auto">
          <a:xfrm>
            <a:off x="-41275" y="6394454"/>
            <a:ext cx="91852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900" dirty="0" err="1">
                <a:solidFill>
                  <a:prstClr val="black"/>
                </a:solidFill>
                <a:latin typeface="Calibri" charset="0"/>
              </a:rPr>
              <a:t>Kantoff</a:t>
            </a:r>
            <a:r>
              <a:rPr lang="es-ES" sz="900" dirty="0">
                <a:solidFill>
                  <a:prstClr val="black"/>
                </a:solidFill>
                <a:latin typeface="Calibri" charset="0"/>
              </a:rPr>
              <a:t> PW, et al. </a:t>
            </a:r>
            <a:r>
              <a:rPr lang="cs-CZ" sz="900" dirty="0">
                <a:solidFill>
                  <a:prstClr val="black"/>
                </a:solidFill>
                <a:latin typeface="Calibri" charset="0"/>
              </a:rPr>
              <a:t>N </a:t>
            </a:r>
            <a:r>
              <a:rPr lang="cs-CZ" sz="900" dirty="0" err="1">
                <a:solidFill>
                  <a:prstClr val="black"/>
                </a:solidFill>
                <a:latin typeface="Calibri" charset="0"/>
              </a:rPr>
              <a:t>Engl</a:t>
            </a:r>
            <a:r>
              <a:rPr lang="cs-CZ" sz="900" dirty="0">
                <a:solidFill>
                  <a:prstClr val="black"/>
                </a:solidFill>
                <a:latin typeface="Calibri" charset="0"/>
              </a:rPr>
              <a:t> J Med 2010;363:411-22. </a:t>
            </a:r>
            <a:r>
              <a:rPr lang="da-DK" sz="900" dirty="0" err="1">
                <a:solidFill>
                  <a:prstClr val="black"/>
                </a:solidFill>
                <a:latin typeface="Calibri" charset="0"/>
              </a:rPr>
              <a:t>Rathkopf</a:t>
            </a:r>
            <a:r>
              <a:rPr lang="da-DK" sz="900" dirty="0">
                <a:solidFill>
                  <a:prstClr val="black"/>
                </a:solidFill>
                <a:latin typeface="Calibri" charset="0"/>
              </a:rPr>
              <a:t> DE, et al. </a:t>
            </a:r>
            <a:r>
              <a:rPr lang="da-DK" sz="900" dirty="0" err="1">
                <a:solidFill>
                  <a:prstClr val="black"/>
                </a:solidFill>
                <a:latin typeface="Calibri" charset="0"/>
              </a:rPr>
              <a:t>Eur</a:t>
            </a:r>
            <a:r>
              <a:rPr lang="da-DK" sz="900" dirty="0">
                <a:solidFill>
                  <a:prstClr val="black"/>
                </a:solidFill>
                <a:latin typeface="Calibri" charset="0"/>
              </a:rPr>
              <a:t> </a:t>
            </a:r>
            <a:r>
              <a:rPr lang="da-DK" sz="900" dirty="0" err="1">
                <a:solidFill>
                  <a:prstClr val="black"/>
                </a:solidFill>
                <a:latin typeface="Calibri" charset="0"/>
              </a:rPr>
              <a:t>Urol</a:t>
            </a:r>
            <a:r>
              <a:rPr lang="da-DK" sz="900" dirty="0">
                <a:solidFill>
                  <a:prstClr val="black"/>
                </a:solidFill>
                <a:latin typeface="Calibri" charset="0"/>
              </a:rPr>
              <a:t> 2014. http://</a:t>
            </a:r>
            <a:r>
              <a:rPr lang="da-DK" sz="900" dirty="0" err="1">
                <a:solidFill>
                  <a:prstClr val="black"/>
                </a:solidFill>
                <a:latin typeface="Calibri" charset="0"/>
              </a:rPr>
              <a:t>dx.doi.org</a:t>
            </a:r>
            <a:r>
              <a:rPr lang="da-DK" sz="900" dirty="0">
                <a:solidFill>
                  <a:prstClr val="black"/>
                </a:solidFill>
                <a:latin typeface="Calibri" charset="0"/>
              </a:rPr>
              <a:t>/10.1016/j.eururo.</a:t>
            </a:r>
            <a:r>
              <a:rPr lang="da-DK" sz="900" dirty="0" smtClean="0">
                <a:solidFill>
                  <a:prstClr val="black"/>
                </a:solidFill>
                <a:latin typeface="Calibri" charset="0"/>
              </a:rPr>
              <a:t>2014.02.056.</a:t>
            </a:r>
            <a:r>
              <a:rPr lang="ca-ES" sz="900" dirty="0" smtClean="0">
                <a:solidFill>
                  <a:prstClr val="black"/>
                </a:solidFill>
                <a:latin typeface="Calibri" charset="0"/>
              </a:rPr>
              <a:t> </a:t>
            </a:r>
            <a:r>
              <a:rPr lang="cs-CZ" sz="900" dirty="0" err="1">
                <a:solidFill>
                  <a:prstClr val="black"/>
                </a:solidFill>
                <a:latin typeface="Calibri" charset="0"/>
              </a:rPr>
              <a:t>Tannock</a:t>
            </a:r>
            <a:r>
              <a:rPr lang="cs-CZ" sz="900" dirty="0">
                <a:solidFill>
                  <a:prstClr val="black"/>
                </a:solidFill>
                <a:latin typeface="Calibri" charset="0"/>
              </a:rPr>
              <a:t> IF, et al. N </a:t>
            </a:r>
            <a:r>
              <a:rPr lang="cs-CZ" sz="900" dirty="0" err="1">
                <a:solidFill>
                  <a:prstClr val="black"/>
                </a:solidFill>
                <a:latin typeface="Calibri" charset="0"/>
              </a:rPr>
              <a:t>Engl</a:t>
            </a:r>
            <a:r>
              <a:rPr lang="cs-CZ" sz="900" dirty="0">
                <a:solidFill>
                  <a:prstClr val="black"/>
                </a:solidFill>
                <a:latin typeface="Calibri" charset="0"/>
              </a:rPr>
              <a:t> J Med </a:t>
            </a:r>
            <a:r>
              <a:rPr lang="es-ES" sz="900" dirty="0">
                <a:solidFill>
                  <a:prstClr val="black"/>
                </a:solidFill>
                <a:latin typeface="Calibri" charset="0"/>
              </a:rPr>
              <a:t>2004;</a:t>
            </a:r>
            <a:r>
              <a:rPr lang="en-GB" sz="900" dirty="0">
                <a:solidFill>
                  <a:prstClr val="black"/>
                </a:solidFill>
                <a:latin typeface="Calibri" charset="0"/>
              </a:rPr>
              <a:t> 351(15):1502-12. </a:t>
            </a:r>
          </a:p>
          <a:p>
            <a:pPr eaLnBrk="1" hangingPunct="1"/>
            <a:r>
              <a:rPr lang="es-ES" sz="900" dirty="0">
                <a:solidFill>
                  <a:prstClr val="black"/>
                </a:solidFill>
                <a:latin typeface="Calibri" charset="0"/>
              </a:rPr>
              <a:t>De Bono JS, et al. </a:t>
            </a:r>
            <a:r>
              <a:rPr lang="es-ES" sz="900" dirty="0" err="1">
                <a:solidFill>
                  <a:prstClr val="black"/>
                </a:solidFill>
                <a:latin typeface="Calibri" charset="0"/>
              </a:rPr>
              <a:t>Lancet</a:t>
            </a:r>
            <a:r>
              <a:rPr lang="es-ES" sz="900" dirty="0">
                <a:solidFill>
                  <a:prstClr val="black"/>
                </a:solidFill>
                <a:latin typeface="Calibri" charset="0"/>
              </a:rPr>
              <a:t> 2010;376:1147-54. </a:t>
            </a:r>
            <a:r>
              <a:rPr lang="es-ES" sz="900" dirty="0" err="1">
                <a:solidFill>
                  <a:prstClr val="black"/>
                </a:solidFill>
                <a:latin typeface="Calibri" charset="0"/>
              </a:rPr>
              <a:t>Fizazi</a:t>
            </a:r>
            <a:r>
              <a:rPr lang="es-ES" sz="900" dirty="0">
                <a:solidFill>
                  <a:prstClr val="black"/>
                </a:solidFill>
                <a:latin typeface="Calibri" charset="0"/>
              </a:rPr>
              <a:t> K, et al. </a:t>
            </a:r>
            <a:r>
              <a:rPr lang="es-ES" sz="900" dirty="0" err="1">
                <a:solidFill>
                  <a:prstClr val="black"/>
                </a:solidFill>
                <a:latin typeface="Calibri" charset="0"/>
              </a:rPr>
              <a:t>Lancet</a:t>
            </a:r>
            <a:r>
              <a:rPr lang="es-ES" sz="900" dirty="0">
                <a:solidFill>
                  <a:prstClr val="black"/>
                </a:solidFill>
                <a:latin typeface="Calibri" charset="0"/>
              </a:rPr>
              <a:t> </a:t>
            </a:r>
            <a:r>
              <a:rPr lang="es-ES" sz="900" dirty="0" err="1">
                <a:solidFill>
                  <a:prstClr val="black"/>
                </a:solidFill>
                <a:latin typeface="Calibri" charset="0"/>
              </a:rPr>
              <a:t>Oncol</a:t>
            </a:r>
            <a:r>
              <a:rPr lang="es-ES" sz="900" dirty="0">
                <a:solidFill>
                  <a:prstClr val="black"/>
                </a:solidFill>
                <a:latin typeface="Calibri" charset="0"/>
              </a:rPr>
              <a:t> 2012;</a:t>
            </a:r>
            <a:r>
              <a:rPr lang="ca-ES" sz="900" dirty="0">
                <a:solidFill>
                  <a:prstClr val="black"/>
                </a:solidFill>
                <a:latin typeface="Calibri" charset="0"/>
              </a:rPr>
              <a:t>13(10):983-92. </a:t>
            </a:r>
            <a:r>
              <a:rPr lang="es-ES" sz="900" dirty="0" err="1">
                <a:solidFill>
                  <a:prstClr val="black"/>
                </a:solidFill>
                <a:latin typeface="Calibri" charset="0"/>
              </a:rPr>
              <a:t>Scher</a:t>
            </a:r>
            <a:r>
              <a:rPr lang="es-ES" sz="900" dirty="0">
                <a:solidFill>
                  <a:prstClr val="black"/>
                </a:solidFill>
                <a:latin typeface="Calibri" charset="0"/>
              </a:rPr>
              <a:t> HI, et al. </a:t>
            </a:r>
            <a:r>
              <a:rPr lang="es-ES_tradnl" sz="900" dirty="0">
                <a:solidFill>
                  <a:prstClr val="black"/>
                </a:solidFill>
                <a:latin typeface="Calibri" charset="0"/>
              </a:rPr>
              <a:t>N </a:t>
            </a:r>
            <a:r>
              <a:rPr lang="es-ES_tradnl" sz="900" dirty="0" err="1">
                <a:solidFill>
                  <a:prstClr val="black"/>
                </a:solidFill>
                <a:latin typeface="Calibri" charset="0"/>
              </a:rPr>
              <a:t>Engl</a:t>
            </a:r>
            <a:r>
              <a:rPr lang="es-ES_tradnl" sz="900" dirty="0">
                <a:solidFill>
                  <a:prstClr val="black"/>
                </a:solidFill>
                <a:latin typeface="Calibri" charset="0"/>
              </a:rPr>
              <a:t> J </a:t>
            </a:r>
            <a:r>
              <a:rPr lang="es-ES_tradnl" sz="900" dirty="0" err="1">
                <a:solidFill>
                  <a:prstClr val="black"/>
                </a:solidFill>
                <a:latin typeface="Calibri" charset="0"/>
              </a:rPr>
              <a:t>Med</a:t>
            </a:r>
            <a:r>
              <a:rPr lang="es-ES_tradnl" sz="900" dirty="0">
                <a:solidFill>
                  <a:prstClr val="black"/>
                </a:solidFill>
                <a:latin typeface="Calibri" charset="0"/>
              </a:rPr>
              <a:t> 2012;</a:t>
            </a:r>
            <a:r>
              <a:rPr lang="ca-ES" sz="900" dirty="0">
                <a:solidFill>
                  <a:prstClr val="black"/>
                </a:solidFill>
                <a:latin typeface="Calibri" charset="0"/>
              </a:rPr>
              <a:t>367(13):1187-97</a:t>
            </a:r>
            <a:r>
              <a:rPr lang="es-ES_tradnl" sz="900" dirty="0">
                <a:solidFill>
                  <a:prstClr val="black"/>
                </a:solidFill>
                <a:latin typeface="Calibri" charset="0"/>
              </a:rPr>
              <a:t>.</a:t>
            </a:r>
            <a:r>
              <a:rPr lang="ca-ES" sz="900" dirty="0">
                <a:solidFill>
                  <a:prstClr val="black"/>
                </a:solidFill>
                <a:latin typeface="Calibri" charset="0"/>
              </a:rPr>
              <a:t> </a:t>
            </a:r>
          </a:p>
          <a:p>
            <a:pPr eaLnBrk="1" hangingPunct="1"/>
            <a:r>
              <a:rPr lang="ca-ES" sz="900" dirty="0">
                <a:solidFill>
                  <a:prstClr val="black"/>
                </a:solidFill>
                <a:latin typeface="Calibri" charset="0"/>
              </a:rPr>
              <a:t>Parker C, et al. </a:t>
            </a:r>
            <a:r>
              <a:rPr lang="da-DK" sz="900" dirty="0">
                <a:solidFill>
                  <a:prstClr val="black"/>
                </a:solidFill>
                <a:latin typeface="Calibri" charset="0"/>
              </a:rPr>
              <a:t>N </a:t>
            </a:r>
            <a:r>
              <a:rPr lang="da-DK" sz="900" dirty="0" err="1">
                <a:solidFill>
                  <a:prstClr val="black"/>
                </a:solidFill>
                <a:latin typeface="Calibri" charset="0"/>
              </a:rPr>
              <a:t>Engl</a:t>
            </a:r>
            <a:r>
              <a:rPr lang="da-DK" sz="900" dirty="0">
                <a:solidFill>
                  <a:prstClr val="black"/>
                </a:solidFill>
                <a:latin typeface="Calibri" charset="0"/>
              </a:rPr>
              <a:t> J Med 2013;369:213-23. </a:t>
            </a:r>
            <a:r>
              <a:rPr lang="es-ES_tradnl" sz="900" dirty="0" err="1">
                <a:solidFill>
                  <a:prstClr val="black"/>
                </a:solidFill>
                <a:latin typeface="Calibri" charset="0"/>
              </a:rPr>
              <a:t>Fizazi</a:t>
            </a:r>
            <a:r>
              <a:rPr lang="es-ES_tradnl" sz="900" dirty="0">
                <a:solidFill>
                  <a:prstClr val="black"/>
                </a:solidFill>
                <a:latin typeface="Calibri" charset="0"/>
              </a:rPr>
              <a:t> K, et al. </a:t>
            </a:r>
            <a:r>
              <a:rPr lang="es-ES_tradnl" sz="900" dirty="0" err="1">
                <a:solidFill>
                  <a:prstClr val="black"/>
                </a:solidFill>
                <a:latin typeface="Calibri" charset="0"/>
              </a:rPr>
              <a:t>Lancet</a:t>
            </a:r>
            <a:r>
              <a:rPr lang="es-ES_tradnl" sz="900" dirty="0">
                <a:solidFill>
                  <a:prstClr val="black"/>
                </a:solidFill>
                <a:latin typeface="Calibri" charset="0"/>
              </a:rPr>
              <a:t> 2011;377(9768):813-</a:t>
            </a:r>
            <a:r>
              <a:rPr lang="es-ES_tradnl" sz="900" dirty="0" smtClean="0">
                <a:solidFill>
                  <a:prstClr val="black"/>
                </a:solidFill>
                <a:latin typeface="Calibri" charset="0"/>
              </a:rPr>
              <a:t>22. </a:t>
            </a:r>
            <a:r>
              <a:rPr lang="es-ES_tradnl" sz="900" dirty="0" err="1" smtClean="0">
                <a:solidFill>
                  <a:prstClr val="black"/>
                </a:solidFill>
                <a:latin typeface="Calibri" charset="0"/>
              </a:rPr>
              <a:t>Beer</a:t>
            </a:r>
            <a:r>
              <a:rPr lang="es-ES_tradnl" sz="900" dirty="0" smtClean="0">
                <a:solidFill>
                  <a:prstClr val="black"/>
                </a:solidFill>
                <a:latin typeface="Calibri" charset="0"/>
              </a:rPr>
              <a:t> </a:t>
            </a:r>
            <a:r>
              <a:rPr lang="es-ES_tradnl" sz="900" dirty="0">
                <a:solidFill>
                  <a:prstClr val="black"/>
                </a:solidFill>
                <a:latin typeface="Calibri" charset="0"/>
              </a:rPr>
              <a:t>TM, et al. </a:t>
            </a:r>
            <a:r>
              <a:rPr lang="ro-RO" sz="900" dirty="0">
                <a:solidFill>
                  <a:prstClr val="black"/>
                </a:solidFill>
                <a:latin typeface="Calibri" charset="0"/>
              </a:rPr>
              <a:t>N Engl J Med. 2014;371(5):424-33.</a:t>
            </a:r>
            <a:endParaRPr lang="es-ES" sz="900" dirty="0">
              <a:solidFill>
                <a:prstClr val="black"/>
              </a:solidFill>
              <a:latin typeface="Calibri" charset="0"/>
            </a:endParaRPr>
          </a:p>
        </p:txBody>
      </p:sp>
      <p:sp>
        <p:nvSpPr>
          <p:cNvPr id="7" name="Rectángulo 6"/>
          <p:cNvSpPr>
            <a:spLocks noChangeArrowheads="1"/>
          </p:cNvSpPr>
          <p:nvPr/>
        </p:nvSpPr>
        <p:spPr bwMode="auto">
          <a:xfrm>
            <a:off x="457206" y="3501460"/>
            <a:ext cx="8207375" cy="359593"/>
          </a:xfrm>
          <a:prstGeom prst="rect">
            <a:avLst/>
          </a:prstGeom>
          <a:noFill/>
          <a:ln w="38100">
            <a:solidFill>
              <a:srgbClr val="8E057C"/>
            </a:solidFill>
            <a:miter lim="800000"/>
            <a:headEnd/>
            <a:tailEnd/>
          </a:ln>
          <a:effectLst>
            <a:outerShdw blurRad="63500" dist="23000" dir="5400000" rotWithShape="0">
              <a:srgbClr val="000000">
                <a:alpha val="34999"/>
              </a:srgbClr>
            </a:outerShdw>
          </a:effectLst>
          <a:extLst/>
        </p:spPr>
        <p:txBody>
          <a:bodyPr anchor="ctr"/>
          <a:lstStyle/>
          <a:p>
            <a:pPr algn="ctr">
              <a:defRPr/>
            </a:pPr>
            <a:endParaRPr lang="ca-ES">
              <a:solidFill>
                <a:prstClr val="white"/>
              </a:solidFill>
              <a:latin typeface="Calibri"/>
              <a:ea typeface="ＭＳ Ｐゴシック" charset="-128"/>
            </a:endParaRPr>
          </a:p>
        </p:txBody>
      </p:sp>
      <p:sp>
        <p:nvSpPr>
          <p:cNvPr id="8" name="7 CuadroTexto"/>
          <p:cNvSpPr txBox="1"/>
          <p:nvPr/>
        </p:nvSpPr>
        <p:spPr>
          <a:xfrm>
            <a:off x="467547" y="6248349"/>
            <a:ext cx="1584037" cy="276999"/>
          </a:xfrm>
          <a:prstGeom prst="rect">
            <a:avLst/>
          </a:prstGeom>
          <a:noFill/>
        </p:spPr>
        <p:txBody>
          <a:bodyPr wrap="none" rtlCol="0">
            <a:spAutoFit/>
          </a:bodyPr>
          <a:lstStyle/>
          <a:p>
            <a:r>
              <a:rPr lang="es-ES" sz="1200" i="1" dirty="0" smtClean="0">
                <a:solidFill>
                  <a:prstClr val="black"/>
                </a:solidFill>
                <a:latin typeface="Calibri"/>
                <a:ea typeface="ＭＳ Ｐゴシック" charset="-128"/>
              </a:rPr>
              <a:t>NYR= </a:t>
            </a:r>
            <a:r>
              <a:rPr lang="es-ES" sz="1200" i="1" dirty="0" err="1" smtClean="0">
                <a:solidFill>
                  <a:prstClr val="black"/>
                </a:solidFill>
                <a:latin typeface="Calibri"/>
                <a:ea typeface="ＭＳ Ｐゴシック" charset="-128"/>
              </a:rPr>
              <a:t>Not</a:t>
            </a:r>
            <a:r>
              <a:rPr lang="es-ES" sz="1200" i="1" dirty="0" smtClean="0">
                <a:solidFill>
                  <a:prstClr val="black"/>
                </a:solidFill>
                <a:latin typeface="Calibri"/>
                <a:ea typeface="ＭＳ Ｐゴシック" charset="-128"/>
              </a:rPr>
              <a:t> </a:t>
            </a:r>
            <a:r>
              <a:rPr lang="es-ES" sz="1200" i="1" dirty="0" err="1" smtClean="0">
                <a:solidFill>
                  <a:prstClr val="black"/>
                </a:solidFill>
                <a:latin typeface="Calibri"/>
                <a:ea typeface="ＭＳ Ｐゴシック" charset="-128"/>
              </a:rPr>
              <a:t>yet</a:t>
            </a:r>
            <a:r>
              <a:rPr lang="es-ES" sz="1200" i="1" dirty="0" smtClean="0">
                <a:solidFill>
                  <a:prstClr val="black"/>
                </a:solidFill>
                <a:latin typeface="Calibri"/>
                <a:ea typeface="ＭＳ Ｐゴシック" charset="-128"/>
              </a:rPr>
              <a:t> </a:t>
            </a:r>
            <a:r>
              <a:rPr lang="es-ES" sz="1200" i="1" dirty="0" err="1" smtClean="0">
                <a:solidFill>
                  <a:prstClr val="black"/>
                </a:solidFill>
                <a:latin typeface="Calibri"/>
                <a:ea typeface="ＭＳ Ｐゴシック" charset="-128"/>
              </a:rPr>
              <a:t>reached</a:t>
            </a:r>
            <a:endParaRPr lang="en-GB" sz="1200" i="1" dirty="0">
              <a:solidFill>
                <a:prstClr val="black"/>
              </a:solidFill>
              <a:latin typeface="Calibri"/>
              <a:ea typeface="ＭＳ Ｐゴシック" charset="-128"/>
            </a:endParaRPr>
          </a:p>
        </p:txBody>
      </p:sp>
    </p:spTree>
    <p:extLst>
      <p:ext uri="{BB962C8B-B14F-4D97-AF65-F5344CB8AC3E}">
        <p14:creationId xmlns:p14="http://schemas.microsoft.com/office/powerpoint/2010/main" val="272890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4400" b="0" cap="none" dirty="0" smtClean="0">
                <a:solidFill>
                  <a:srgbClr val="FFFF00"/>
                </a:solidFill>
              </a:rPr>
              <a:t>(1) </a:t>
            </a:r>
            <a:r>
              <a:rPr lang="es-ES" sz="3200" b="0" cap="none" dirty="0" smtClean="0">
                <a:solidFill>
                  <a:srgbClr val="FFFF00"/>
                </a:solidFill>
              </a:rPr>
              <a:t>DOCETAXEL</a:t>
            </a:r>
            <a:r>
              <a:rPr lang="es-ES" sz="4400" b="0" cap="none" dirty="0" smtClean="0">
                <a:solidFill>
                  <a:srgbClr val="FFFF00"/>
                </a:solidFill>
              </a:rPr>
              <a:t> </a:t>
            </a:r>
            <a:br>
              <a:rPr lang="es-ES" sz="4400" b="0" cap="none" dirty="0" smtClean="0">
                <a:solidFill>
                  <a:srgbClr val="FFFF00"/>
                </a:solidFill>
              </a:rPr>
            </a:br>
            <a:r>
              <a:rPr lang="es-ES" sz="4400" b="0" cap="none" dirty="0" smtClean="0">
                <a:solidFill>
                  <a:srgbClr val="FFFF00"/>
                </a:solidFill>
              </a:rPr>
              <a:t>(2) </a:t>
            </a:r>
            <a:r>
              <a:rPr lang="es-ES" sz="3200" b="0" cap="none" dirty="0" smtClean="0">
                <a:solidFill>
                  <a:srgbClr val="FFFF00"/>
                </a:solidFill>
              </a:rPr>
              <a:t>CABAZITAXEL</a:t>
            </a:r>
            <a:endParaRPr lang="es-ES" sz="3200" dirty="0"/>
          </a:p>
        </p:txBody>
      </p:sp>
      <p:sp>
        <p:nvSpPr>
          <p:cNvPr id="3" name="Marcador de texto 2"/>
          <p:cNvSpPr>
            <a:spLocks noGrp="1"/>
          </p:cNvSpPr>
          <p:nvPr>
            <p:ph type="body" idx="1"/>
          </p:nvPr>
        </p:nvSpPr>
        <p:spPr>
          <a:xfrm>
            <a:off x="539552" y="1700808"/>
            <a:ext cx="7772400" cy="1500187"/>
          </a:xfrm>
        </p:spPr>
        <p:txBody>
          <a:bodyPr/>
          <a:lstStyle/>
          <a:p>
            <a:r>
              <a:rPr lang="es-ES" sz="6600" dirty="0" smtClean="0">
                <a:solidFill>
                  <a:srgbClr val="FFFF00"/>
                </a:solidFill>
                <a:ea typeface="+mj-ea"/>
                <a:cs typeface="+mj-cs"/>
              </a:rPr>
              <a:t>A. Quimioterapia  </a:t>
            </a:r>
            <a:r>
              <a:rPr lang="es-ES" sz="6600" dirty="0">
                <a:solidFill>
                  <a:srgbClr val="FFFF00"/>
                </a:solidFill>
                <a:ea typeface="+mj-ea"/>
                <a:cs typeface="+mj-cs"/>
              </a:rPr>
              <a:t/>
            </a:r>
            <a:br>
              <a:rPr lang="es-ES" sz="6600" dirty="0">
                <a:solidFill>
                  <a:srgbClr val="FFFF00"/>
                </a:solidFill>
                <a:ea typeface="+mj-ea"/>
                <a:cs typeface="+mj-cs"/>
              </a:rPr>
            </a:br>
            <a:endParaRPr lang="es-ES" dirty="0"/>
          </a:p>
        </p:txBody>
      </p:sp>
      <p:sp>
        <p:nvSpPr>
          <p:cNvPr id="4" name="3 CuadroTexto"/>
          <p:cNvSpPr txBox="1"/>
          <p:nvPr/>
        </p:nvSpPr>
        <p:spPr>
          <a:xfrm>
            <a:off x="827584" y="476672"/>
            <a:ext cx="7765868" cy="584776"/>
          </a:xfrm>
          <a:prstGeom prst="rect">
            <a:avLst/>
          </a:prstGeom>
          <a:noFill/>
        </p:spPr>
        <p:txBody>
          <a:bodyPr wrap="none" rtlCol="0">
            <a:spAutoFit/>
          </a:bodyPr>
          <a:lstStyle/>
          <a:p>
            <a:r>
              <a:rPr lang="es-ES" sz="3200" dirty="0" smtClean="0">
                <a:latin typeface="Times New Roman"/>
              </a:rPr>
              <a:t>E L     P R I M E R     A V A N C E , año 2004</a:t>
            </a:r>
            <a:endParaRPr lang="es-ES" sz="3200" dirty="0">
              <a:latin typeface="Times New Roman"/>
            </a:endParaRPr>
          </a:p>
        </p:txBody>
      </p:sp>
    </p:spTree>
    <p:extLst>
      <p:ext uri="{BB962C8B-B14F-4D97-AF65-F5344CB8AC3E}">
        <p14:creationId xmlns:p14="http://schemas.microsoft.com/office/powerpoint/2010/main" val="25378845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solidFill>
                <a:prstClr val="black"/>
              </a:solidFill>
              <a:cs typeface="Arial" charset="0"/>
            </a:endParaRPr>
          </a:p>
        </p:txBody>
      </p:sp>
      <p:sp>
        <p:nvSpPr>
          <p:cNvPr id="2867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prstClr val="black"/>
              </a:solidFill>
              <a:cs typeface="Arial" charset="0"/>
            </a:endParaRPr>
          </a:p>
        </p:txBody>
      </p:sp>
      <p:sp>
        <p:nvSpPr>
          <p:cNvPr id="642053" name="Text Box 5"/>
          <p:cNvSpPr txBox="1">
            <a:spLocks noChangeArrowheads="1"/>
          </p:cNvSpPr>
          <p:nvPr/>
        </p:nvSpPr>
        <p:spPr bwMode="auto">
          <a:xfrm>
            <a:off x="884238" y="4365625"/>
            <a:ext cx="7527925" cy="1384300"/>
          </a:xfrm>
          <a:prstGeom prst="rect">
            <a:avLst/>
          </a:prstGeom>
          <a:solidFill>
            <a:schemeClr val="accent4">
              <a:lumMod val="75000"/>
            </a:schemeClr>
          </a:solidFill>
          <a:ln>
            <a:noFill/>
          </a:ln>
        </p:spPr>
        <p:txBody>
          <a:bodyPr>
            <a:spAutoFit/>
          </a:bodyPr>
          <a:lstStyle>
            <a:lvl1pPr eaLnBrk="0" hangingPunct="0">
              <a:defRPr>
                <a:solidFill>
                  <a:srgbClr val="FF00FF"/>
                </a:solidFill>
                <a:latin typeface="Arial" pitchFamily="34" charset="0"/>
              </a:defRPr>
            </a:lvl1pPr>
            <a:lvl2pPr marL="742950" indent="-285750" eaLnBrk="0" hangingPunct="0">
              <a:defRPr>
                <a:solidFill>
                  <a:srgbClr val="FF00FF"/>
                </a:solidFill>
                <a:latin typeface="Arial" pitchFamily="34" charset="0"/>
              </a:defRPr>
            </a:lvl2pPr>
            <a:lvl3pPr marL="1143000" indent="-228600" eaLnBrk="0" hangingPunct="0">
              <a:defRPr>
                <a:solidFill>
                  <a:srgbClr val="FF00FF"/>
                </a:solidFill>
                <a:latin typeface="Arial" pitchFamily="34" charset="0"/>
              </a:defRPr>
            </a:lvl3pPr>
            <a:lvl4pPr marL="1600200" indent="-228600" eaLnBrk="0" hangingPunct="0">
              <a:defRPr>
                <a:solidFill>
                  <a:srgbClr val="FF00FF"/>
                </a:solidFill>
                <a:latin typeface="Arial" pitchFamily="34" charset="0"/>
              </a:defRPr>
            </a:lvl4pPr>
            <a:lvl5pPr marL="2057400" indent="-228600" eaLnBrk="0" hangingPunct="0">
              <a:defRPr>
                <a:solidFill>
                  <a:srgbClr val="FF00FF"/>
                </a:solidFill>
                <a:latin typeface="Arial" pitchFamily="34" charset="0"/>
              </a:defRPr>
            </a:lvl5pPr>
            <a:lvl6pPr marL="2514600" indent="-228600" eaLnBrk="0" fontAlgn="base" hangingPunct="0">
              <a:spcBef>
                <a:spcPct val="0"/>
              </a:spcBef>
              <a:spcAft>
                <a:spcPct val="0"/>
              </a:spcAft>
              <a:defRPr>
                <a:solidFill>
                  <a:srgbClr val="FF00FF"/>
                </a:solidFill>
                <a:latin typeface="Arial" pitchFamily="34" charset="0"/>
              </a:defRPr>
            </a:lvl6pPr>
            <a:lvl7pPr marL="2971800" indent="-228600" eaLnBrk="0" fontAlgn="base" hangingPunct="0">
              <a:spcBef>
                <a:spcPct val="0"/>
              </a:spcBef>
              <a:spcAft>
                <a:spcPct val="0"/>
              </a:spcAft>
              <a:defRPr>
                <a:solidFill>
                  <a:srgbClr val="FF00FF"/>
                </a:solidFill>
                <a:latin typeface="Arial" pitchFamily="34" charset="0"/>
              </a:defRPr>
            </a:lvl7pPr>
            <a:lvl8pPr marL="3429000" indent="-228600" eaLnBrk="0" fontAlgn="base" hangingPunct="0">
              <a:spcBef>
                <a:spcPct val="0"/>
              </a:spcBef>
              <a:spcAft>
                <a:spcPct val="0"/>
              </a:spcAft>
              <a:defRPr>
                <a:solidFill>
                  <a:srgbClr val="FF00FF"/>
                </a:solidFill>
                <a:latin typeface="Arial" pitchFamily="34" charset="0"/>
              </a:defRPr>
            </a:lvl8pPr>
            <a:lvl9pPr marL="3886200" indent="-228600" eaLnBrk="0" fontAlgn="base" hangingPunct="0">
              <a:spcBef>
                <a:spcPct val="0"/>
              </a:spcBef>
              <a:spcAft>
                <a:spcPct val="0"/>
              </a:spcAft>
              <a:defRPr>
                <a:solidFill>
                  <a:srgbClr val="FF00FF"/>
                </a:solidFill>
                <a:latin typeface="Arial" pitchFamily="34" charset="0"/>
              </a:defRPr>
            </a:lvl9pPr>
          </a:lstStyle>
          <a:p>
            <a:pPr algn="ctr" defTabSz="457200" eaLnBrk="1" fontAlgn="base" hangingPunct="1">
              <a:spcBef>
                <a:spcPct val="50000"/>
              </a:spcBef>
              <a:spcAft>
                <a:spcPct val="0"/>
              </a:spcAft>
              <a:defRPr/>
            </a:pPr>
            <a:r>
              <a:rPr lang="en-US" sz="2800" b="1" dirty="0">
                <a:solidFill>
                  <a:prstClr val="white"/>
                </a:solidFill>
                <a:latin typeface="Calibri" pitchFamily="34" charset="0"/>
                <a:ea typeface="ＭＳ Ｐゴシック" charset="0"/>
                <a:cs typeface="Calibri" pitchFamily="34" charset="0"/>
              </a:rPr>
              <a:t>The FDA approved mitoxantrone-prednisone as palliative treatment for patients with symptomatic HRPC</a:t>
            </a:r>
            <a:endParaRPr lang="en-CA" sz="2800" b="1" dirty="0" smtClean="0">
              <a:solidFill>
                <a:prstClr val="white"/>
              </a:solidFill>
              <a:latin typeface="Calibri" pitchFamily="34" charset="0"/>
              <a:ea typeface="ＭＳ Ｐゴシック" pitchFamily="-112" charset="-128"/>
              <a:cs typeface="Calibri" pitchFamily="34" charset="0"/>
            </a:endParaRPr>
          </a:p>
        </p:txBody>
      </p:sp>
      <p:sp>
        <p:nvSpPr>
          <p:cNvPr id="642054" name="Text Box 6"/>
          <p:cNvSpPr txBox="1">
            <a:spLocks noChangeArrowheads="1"/>
          </p:cNvSpPr>
          <p:nvPr/>
        </p:nvSpPr>
        <p:spPr bwMode="auto">
          <a:xfrm>
            <a:off x="884238" y="2540000"/>
            <a:ext cx="75279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50000"/>
              </a:spcBef>
              <a:spcAft>
                <a:spcPct val="0"/>
              </a:spcAft>
              <a:buFont typeface="Arial" charset="0"/>
              <a:buChar char="•"/>
            </a:pPr>
            <a:r>
              <a:rPr lang="es-ES" sz="2800" b="1" dirty="0" err="1">
                <a:solidFill>
                  <a:prstClr val="black"/>
                </a:solidFill>
                <a:latin typeface="Calibri" charset="0"/>
                <a:cs typeface="Arial" charset="0"/>
              </a:rPr>
              <a:t>Improvement</a:t>
            </a:r>
            <a:r>
              <a:rPr lang="es-ES" sz="2800" b="1" dirty="0">
                <a:solidFill>
                  <a:prstClr val="black"/>
                </a:solidFill>
                <a:latin typeface="Calibri" charset="0"/>
                <a:cs typeface="Arial" charset="0"/>
              </a:rPr>
              <a:t> in </a:t>
            </a:r>
            <a:r>
              <a:rPr lang="es-ES" sz="2800" b="1" dirty="0" err="1">
                <a:solidFill>
                  <a:prstClr val="black"/>
                </a:solidFill>
                <a:latin typeface="Calibri" charset="0"/>
                <a:cs typeface="Arial" charset="0"/>
              </a:rPr>
              <a:t>pain</a:t>
            </a:r>
            <a:r>
              <a:rPr lang="es-ES" sz="2800" b="1" dirty="0">
                <a:solidFill>
                  <a:prstClr val="black"/>
                </a:solidFill>
                <a:latin typeface="Calibri" charset="0"/>
                <a:cs typeface="Arial" charset="0"/>
              </a:rPr>
              <a:t> control</a:t>
            </a:r>
          </a:p>
          <a:p>
            <a:pPr defTabSz="457200" eaLnBrk="1" fontAlgn="base" hangingPunct="1">
              <a:spcBef>
                <a:spcPct val="50000"/>
              </a:spcBef>
              <a:spcAft>
                <a:spcPct val="0"/>
              </a:spcAft>
              <a:buFont typeface="Arial" charset="0"/>
              <a:buChar char="•"/>
            </a:pPr>
            <a:r>
              <a:rPr lang="es-ES" sz="2800" b="1" dirty="0">
                <a:solidFill>
                  <a:prstClr val="black"/>
                </a:solidFill>
                <a:latin typeface="Calibri" charset="0"/>
                <a:cs typeface="Arial" charset="0"/>
              </a:rPr>
              <a:t>No </a:t>
            </a:r>
            <a:r>
              <a:rPr lang="es-ES" sz="2800" b="1" dirty="0" err="1">
                <a:solidFill>
                  <a:prstClr val="black"/>
                </a:solidFill>
                <a:latin typeface="Calibri" charset="0"/>
                <a:cs typeface="Arial" charset="0"/>
              </a:rPr>
              <a:t>difference</a:t>
            </a:r>
            <a:r>
              <a:rPr lang="es-ES" sz="2800" b="1" dirty="0">
                <a:solidFill>
                  <a:prstClr val="black"/>
                </a:solidFill>
                <a:latin typeface="Calibri" charset="0"/>
                <a:cs typeface="Arial" charset="0"/>
              </a:rPr>
              <a:t> in </a:t>
            </a:r>
            <a:r>
              <a:rPr lang="es-ES" sz="2800" b="1" dirty="0" err="1">
                <a:solidFill>
                  <a:prstClr val="black"/>
                </a:solidFill>
                <a:latin typeface="Calibri" charset="0"/>
                <a:cs typeface="Arial" charset="0"/>
              </a:rPr>
              <a:t>survival</a:t>
            </a:r>
            <a:endParaRPr lang="en-CA" sz="2800" b="1" dirty="0">
              <a:solidFill>
                <a:prstClr val="black"/>
              </a:solidFill>
              <a:latin typeface="Calibri" charset="0"/>
              <a:cs typeface="Arial" charset="0"/>
            </a:endParaRPr>
          </a:p>
        </p:txBody>
      </p:sp>
      <p:pic>
        <p:nvPicPr>
          <p:cNvPr id="2867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15888"/>
            <a:ext cx="88566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8775" y="1385888"/>
            <a:ext cx="3219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8 Conector recto"/>
          <p:cNvCxnSpPr/>
          <p:nvPr/>
        </p:nvCxnSpPr>
        <p:spPr>
          <a:xfrm>
            <a:off x="3635896" y="548680"/>
            <a:ext cx="21602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a:off x="1475656" y="3645024"/>
            <a:ext cx="345638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6588224" y="2204864"/>
            <a:ext cx="912630" cy="523220"/>
          </a:xfrm>
          <a:prstGeom prst="rect">
            <a:avLst/>
          </a:prstGeom>
          <a:noFill/>
        </p:spPr>
        <p:txBody>
          <a:bodyPr wrap="none" rtlCol="0">
            <a:spAutoFit/>
          </a:bodyPr>
          <a:lstStyle/>
          <a:p>
            <a:r>
              <a:rPr lang="es-ES" sz="2800" dirty="0" smtClean="0">
                <a:solidFill>
                  <a:srgbClr val="FF0000"/>
                </a:solidFill>
                <a:latin typeface="Calibri"/>
              </a:rPr>
              <a:t>1996</a:t>
            </a:r>
            <a:endParaRPr lang="es-ES" sz="2800" dirty="0">
              <a:solidFill>
                <a:srgbClr val="FF0000"/>
              </a:solidFill>
              <a:latin typeface="Calibri"/>
            </a:endParaRPr>
          </a:p>
        </p:txBody>
      </p:sp>
      <p:sp>
        <p:nvSpPr>
          <p:cNvPr id="3" name="Rectángulo redondeado 2"/>
          <p:cNvSpPr/>
          <p:nvPr/>
        </p:nvSpPr>
        <p:spPr>
          <a:xfrm>
            <a:off x="6300192" y="2204864"/>
            <a:ext cx="1512168" cy="72008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8483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2054"/>
                                        </p:tgtEl>
                                        <p:attrNameLst>
                                          <p:attrName>style.visibility</p:attrName>
                                        </p:attrNameLst>
                                      </p:cBhvr>
                                      <p:to>
                                        <p:strVal val="visible"/>
                                      </p:to>
                                    </p:set>
                                    <p:animEffect transition="in" filter="dissolve">
                                      <p:cBhvr>
                                        <p:cTn id="7" dur="500"/>
                                        <p:tgtEl>
                                          <p:spTgt spid="64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2053"/>
                                        </p:tgtEl>
                                        <p:attrNameLst>
                                          <p:attrName>style.visibility</p:attrName>
                                        </p:attrNameLst>
                                      </p:cBhvr>
                                      <p:to>
                                        <p:strVal val="visible"/>
                                      </p:to>
                                    </p:set>
                                    <p:animEffect transition="in" filter="dissolve">
                                      <p:cBhvr>
                                        <p:cTn id="12" dur="500"/>
                                        <p:tgtEl>
                                          <p:spTgt spid="6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nimBg="1"/>
      <p:bldP spid="6420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Desierto_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6"/>
          <p:cNvSpPr txBox="1">
            <a:spLocks noChangeArrowheads="1"/>
          </p:cNvSpPr>
          <p:nvPr/>
        </p:nvSpPr>
        <p:spPr bwMode="auto">
          <a:xfrm>
            <a:off x="468313" y="5300663"/>
            <a:ext cx="5688012"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s-ES" sz="3200" dirty="0" smtClean="0">
                <a:solidFill>
                  <a:srgbClr val="000000"/>
                </a:solidFill>
              </a:rPr>
              <a:t>Opciones terapéuticas en el </a:t>
            </a:r>
          </a:p>
          <a:p>
            <a:pPr eaLnBrk="1" fontAlgn="base" hangingPunct="1">
              <a:spcBef>
                <a:spcPct val="0"/>
              </a:spcBef>
              <a:spcAft>
                <a:spcPct val="0"/>
              </a:spcAft>
            </a:pPr>
            <a:r>
              <a:rPr lang="es-ES" sz="3200" dirty="0" smtClean="0">
                <a:solidFill>
                  <a:srgbClr val="000000"/>
                </a:solidFill>
              </a:rPr>
              <a:t>CRPC desde </a:t>
            </a:r>
            <a:r>
              <a:rPr lang="es-ES" sz="3200" dirty="0" smtClean="0">
                <a:solidFill>
                  <a:srgbClr val="FF0000"/>
                </a:solidFill>
              </a:rPr>
              <a:t>1996 </a:t>
            </a:r>
            <a:r>
              <a:rPr lang="es-ES" sz="3200" dirty="0" smtClean="0">
                <a:solidFill>
                  <a:srgbClr val="000000"/>
                </a:solidFill>
              </a:rPr>
              <a:t>hasta </a:t>
            </a:r>
            <a:r>
              <a:rPr lang="es-ES" sz="3200" dirty="0" smtClean="0">
                <a:solidFill>
                  <a:srgbClr val="FF0000"/>
                </a:solidFill>
              </a:rPr>
              <a:t>2004</a:t>
            </a:r>
          </a:p>
        </p:txBody>
      </p:sp>
    </p:spTree>
    <p:extLst>
      <p:ext uri="{BB962C8B-B14F-4D97-AF65-F5344CB8AC3E}">
        <p14:creationId xmlns:p14="http://schemas.microsoft.com/office/powerpoint/2010/main" val="38086984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Desierto_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6"/>
          <p:cNvSpPr txBox="1">
            <a:spLocks noChangeArrowheads="1"/>
          </p:cNvSpPr>
          <p:nvPr/>
        </p:nvSpPr>
        <p:spPr bwMode="auto">
          <a:xfrm>
            <a:off x="468313" y="5300663"/>
            <a:ext cx="5688012"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s-ES" sz="3200" dirty="0" smtClean="0">
                <a:solidFill>
                  <a:srgbClr val="000000"/>
                </a:solidFill>
              </a:rPr>
              <a:t>Opciones terapéuticas en el </a:t>
            </a:r>
          </a:p>
          <a:p>
            <a:pPr eaLnBrk="1" fontAlgn="base" hangingPunct="1">
              <a:spcBef>
                <a:spcPct val="0"/>
              </a:spcBef>
              <a:spcAft>
                <a:spcPct val="0"/>
              </a:spcAft>
            </a:pPr>
            <a:r>
              <a:rPr lang="es-ES" sz="3200" dirty="0" smtClean="0">
                <a:solidFill>
                  <a:srgbClr val="000000"/>
                </a:solidFill>
              </a:rPr>
              <a:t>CRPC desde </a:t>
            </a:r>
            <a:r>
              <a:rPr lang="es-ES" sz="3200" dirty="0" smtClean="0">
                <a:solidFill>
                  <a:srgbClr val="FF0000"/>
                </a:solidFill>
              </a:rPr>
              <a:t>1996 </a:t>
            </a:r>
            <a:r>
              <a:rPr lang="es-ES" sz="3200" dirty="0" smtClean="0">
                <a:solidFill>
                  <a:srgbClr val="000000"/>
                </a:solidFill>
              </a:rPr>
              <a:t>hasta </a:t>
            </a:r>
            <a:r>
              <a:rPr lang="es-ES" sz="3200" dirty="0" smtClean="0">
                <a:solidFill>
                  <a:srgbClr val="FF0000"/>
                </a:solidFill>
              </a:rPr>
              <a:t>2004</a:t>
            </a:r>
          </a:p>
        </p:txBody>
      </p:sp>
      <p:sp>
        <p:nvSpPr>
          <p:cNvPr id="4" name="3 CuadroTexto"/>
          <p:cNvSpPr txBox="1"/>
          <p:nvPr/>
        </p:nvSpPr>
        <p:spPr>
          <a:xfrm>
            <a:off x="1475656" y="476672"/>
            <a:ext cx="6921524" cy="646331"/>
          </a:xfrm>
          <a:prstGeom prst="rect">
            <a:avLst/>
          </a:prstGeom>
          <a:solidFill>
            <a:srgbClr val="0809CC"/>
          </a:solidFill>
        </p:spPr>
        <p:txBody>
          <a:bodyPr wrap="none" rtlCol="0">
            <a:spAutoFit/>
          </a:bodyPr>
          <a:lstStyle/>
          <a:p>
            <a:r>
              <a:rPr lang="es-ES" dirty="0" smtClean="0">
                <a:solidFill>
                  <a:schemeClr val="bg1"/>
                </a:solidFill>
              </a:rPr>
              <a:t> </a:t>
            </a:r>
            <a:r>
              <a:rPr lang="es-ES" sz="3600" dirty="0" smtClean="0">
                <a:solidFill>
                  <a:schemeClr val="bg1"/>
                </a:solidFill>
              </a:rPr>
              <a:t>…8 años de desierto terapéutico </a:t>
            </a:r>
            <a:endParaRPr lang="es-ES" sz="3600" dirty="0">
              <a:solidFill>
                <a:schemeClr val="bg1"/>
              </a:solidFill>
            </a:endParaRPr>
          </a:p>
        </p:txBody>
      </p:sp>
    </p:spTree>
    <p:extLst>
      <p:ext uri="{BB962C8B-B14F-4D97-AF65-F5344CB8AC3E}">
        <p14:creationId xmlns:p14="http://schemas.microsoft.com/office/powerpoint/2010/main" val="3808698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p:cNvPicPr>
            <a:picLocks noChangeAspect="1" noChangeArrowheads="1"/>
          </p:cNvPicPr>
          <p:nvPr/>
        </p:nvPicPr>
        <p:blipFill>
          <a:blip r:embed="rId3" cstate="print"/>
          <a:srcRect/>
          <a:stretch>
            <a:fillRect/>
          </a:stretch>
        </p:blipFill>
        <p:spPr bwMode="auto">
          <a:xfrm>
            <a:off x="179388" y="769938"/>
            <a:ext cx="8640762" cy="4549775"/>
          </a:xfrm>
          <a:prstGeom prst="rect">
            <a:avLst/>
          </a:prstGeom>
          <a:noFill/>
          <a:ln w="9525">
            <a:noFill/>
            <a:miter lim="800000"/>
            <a:headEnd/>
            <a:tailEnd/>
          </a:ln>
          <a:effectLst/>
        </p:spPr>
      </p:pic>
      <p:sp>
        <p:nvSpPr>
          <p:cNvPr id="552963" name="Text Box 3"/>
          <p:cNvSpPr txBox="1">
            <a:spLocks noChangeArrowheads="1"/>
          </p:cNvSpPr>
          <p:nvPr/>
        </p:nvSpPr>
        <p:spPr bwMode="auto">
          <a:xfrm>
            <a:off x="7504113" y="5753100"/>
            <a:ext cx="184150" cy="366713"/>
          </a:xfrm>
          <a:prstGeom prst="rect">
            <a:avLst/>
          </a:prstGeom>
          <a:noFill/>
          <a:ln w="9525">
            <a:noFill/>
            <a:miter lim="800000"/>
            <a:headEnd/>
            <a:tailEnd/>
          </a:ln>
          <a:effectLst/>
        </p:spPr>
        <p:txBody>
          <a:bodyPr wrap="none" lIns="91430" tIns="45715" rIns="91430" bIns="45715">
            <a:spAutoFit/>
          </a:bodyPr>
          <a:lstStyle/>
          <a:p>
            <a:pPr fontAlgn="base">
              <a:spcBef>
                <a:spcPct val="0"/>
              </a:spcBef>
              <a:spcAft>
                <a:spcPct val="0"/>
              </a:spcAft>
            </a:pPr>
            <a:endParaRPr lang="es-ES">
              <a:solidFill>
                <a:prstClr val="black"/>
              </a:solidFill>
              <a:latin typeface="Arial" pitchFamily="34" charset="0"/>
              <a:cs typeface="Arial" pitchFamily="34" charset="0"/>
            </a:endParaRPr>
          </a:p>
        </p:txBody>
      </p:sp>
      <p:sp>
        <p:nvSpPr>
          <p:cNvPr id="552964" name="Text Box 4"/>
          <p:cNvSpPr txBox="1">
            <a:spLocks noChangeArrowheads="1"/>
          </p:cNvSpPr>
          <p:nvPr/>
        </p:nvSpPr>
        <p:spPr bwMode="auto">
          <a:xfrm>
            <a:off x="1447800" y="5715000"/>
            <a:ext cx="6086711" cy="738654"/>
          </a:xfrm>
          <a:prstGeom prst="rect">
            <a:avLst/>
          </a:prstGeom>
          <a:noFill/>
          <a:ln w="9525">
            <a:noFill/>
            <a:miter lim="800000"/>
            <a:headEnd/>
            <a:tailEnd/>
          </a:ln>
          <a:effectLst/>
        </p:spPr>
        <p:txBody>
          <a:bodyPr wrap="none" lIns="91430" tIns="45715" rIns="91430" bIns="45715">
            <a:spAutoFit/>
          </a:bodyPr>
          <a:lstStyle/>
          <a:p>
            <a:pPr fontAlgn="base">
              <a:spcBef>
                <a:spcPct val="0"/>
              </a:spcBef>
              <a:spcAft>
                <a:spcPct val="0"/>
              </a:spcAft>
            </a:pPr>
            <a:r>
              <a:rPr lang="es-ES" sz="2400" dirty="0">
                <a:solidFill>
                  <a:srgbClr val="2B1BF7"/>
                </a:solidFill>
                <a:latin typeface="Arial Black" pitchFamily="34" charset="0"/>
                <a:cs typeface="Arial" pitchFamily="34" charset="0"/>
              </a:rPr>
              <a:t>N </a:t>
            </a:r>
            <a:r>
              <a:rPr lang="es-ES" sz="2400" dirty="0" err="1">
                <a:solidFill>
                  <a:srgbClr val="2B1BF7"/>
                </a:solidFill>
                <a:latin typeface="Arial Black" pitchFamily="34" charset="0"/>
                <a:cs typeface="Arial" pitchFamily="34" charset="0"/>
              </a:rPr>
              <a:t>Engl</a:t>
            </a:r>
            <a:r>
              <a:rPr lang="es-ES" sz="2400" dirty="0">
                <a:solidFill>
                  <a:srgbClr val="2B1BF7"/>
                </a:solidFill>
                <a:latin typeface="Arial Black" pitchFamily="34" charset="0"/>
                <a:cs typeface="Arial" pitchFamily="34" charset="0"/>
              </a:rPr>
              <a:t> J </a:t>
            </a:r>
            <a:r>
              <a:rPr lang="es-ES" sz="2400" dirty="0" err="1">
                <a:solidFill>
                  <a:srgbClr val="2B1BF7"/>
                </a:solidFill>
                <a:latin typeface="Arial Black" pitchFamily="34" charset="0"/>
                <a:cs typeface="Arial" pitchFamily="34" charset="0"/>
              </a:rPr>
              <a:t>Med</a:t>
            </a:r>
            <a:r>
              <a:rPr lang="es-ES" sz="2400" dirty="0">
                <a:solidFill>
                  <a:srgbClr val="2B1BF7"/>
                </a:solidFill>
                <a:latin typeface="Arial Black" pitchFamily="34" charset="0"/>
                <a:cs typeface="Arial" pitchFamily="34" charset="0"/>
              </a:rPr>
              <a:t> 2004; 351: 1502-1512</a:t>
            </a:r>
          </a:p>
          <a:p>
            <a:pPr fontAlgn="base">
              <a:spcBef>
                <a:spcPct val="0"/>
              </a:spcBef>
              <a:spcAft>
                <a:spcPct val="0"/>
              </a:spcAft>
            </a:pPr>
            <a:endParaRPr lang="es-ES" dirty="0">
              <a:solidFill>
                <a:prstClr val="black"/>
              </a:solidFill>
              <a:latin typeface="Arial" pitchFamily="34" charset="0"/>
              <a:cs typeface="Arial" pitchFamily="34" charset="0"/>
            </a:endParaRPr>
          </a:p>
        </p:txBody>
      </p:sp>
      <p:sp>
        <p:nvSpPr>
          <p:cNvPr id="2" name="Rectángulo 1"/>
          <p:cNvSpPr/>
          <p:nvPr/>
        </p:nvSpPr>
        <p:spPr>
          <a:xfrm>
            <a:off x="1187624" y="5733256"/>
            <a:ext cx="6840760" cy="57606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3" name="CuadroTexto 2"/>
          <p:cNvSpPr txBox="1"/>
          <p:nvPr/>
        </p:nvSpPr>
        <p:spPr>
          <a:xfrm>
            <a:off x="3635896" y="332656"/>
            <a:ext cx="1703449" cy="369332"/>
          </a:xfrm>
          <a:prstGeom prst="rect">
            <a:avLst/>
          </a:prstGeom>
          <a:noFill/>
        </p:spPr>
        <p:txBody>
          <a:bodyPr wrap="none" rtlCol="0">
            <a:spAutoFit/>
          </a:bodyPr>
          <a:lstStyle/>
          <a:p>
            <a:r>
              <a:rPr lang="es-ES" dirty="0" smtClean="0"/>
              <a:t>Estudio TAX 327</a:t>
            </a:r>
            <a:endParaRPr lang="es-ES" dirty="0"/>
          </a:p>
        </p:txBody>
      </p:sp>
      <p:sp>
        <p:nvSpPr>
          <p:cNvPr id="4" name="Rectángulo redondeado 3"/>
          <p:cNvSpPr/>
          <p:nvPr/>
        </p:nvSpPr>
        <p:spPr>
          <a:xfrm>
            <a:off x="899592" y="2492896"/>
            <a:ext cx="1800200" cy="28803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623435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241300" y="38100"/>
            <a:ext cx="8664575" cy="1143000"/>
          </a:xfrm>
        </p:spPr>
        <p:txBody>
          <a:bodyPr/>
          <a:lstStyle/>
          <a:p>
            <a:r>
              <a:rPr lang="en-US" sz="4000" b="1" dirty="0">
                <a:solidFill>
                  <a:srgbClr val="FFFF00"/>
                </a:solidFill>
                <a:latin typeface="Arial" pitchFamily="34" charset="0"/>
                <a:cs typeface="Arial" pitchFamily="34" charset="0"/>
              </a:rPr>
              <a:t>Overall Survival</a:t>
            </a:r>
          </a:p>
        </p:txBody>
      </p:sp>
      <p:sp>
        <p:nvSpPr>
          <p:cNvPr id="584707" name="Rectangle 3"/>
          <p:cNvSpPr>
            <a:spLocks noChangeArrowheads="1"/>
          </p:cNvSpPr>
          <p:nvPr/>
        </p:nvSpPr>
        <p:spPr bwMode="auto">
          <a:xfrm>
            <a:off x="1535113" y="3690938"/>
            <a:ext cx="4772025" cy="1936750"/>
          </a:xfrm>
          <a:prstGeom prst="rect">
            <a:avLst/>
          </a:prstGeom>
          <a:noFill/>
          <a:ln w="9525">
            <a:noFill/>
            <a:miter lim="800000"/>
            <a:headEnd/>
            <a:tailEnd/>
          </a:ln>
          <a:effectLst/>
        </p:spPr>
        <p:txBody>
          <a:bodyPr lIns="91430" tIns="45715" rIns="91430" bIns="45715">
            <a:spAutoFit/>
          </a:bodyPr>
          <a:lstStyle/>
          <a:p>
            <a:pPr defTabSz="757238" eaLnBrk="0" fontAlgn="base" hangingPunct="0">
              <a:spcBef>
                <a:spcPct val="10000"/>
              </a:spcBef>
              <a:spcAft>
                <a:spcPct val="0"/>
              </a:spcAft>
              <a:tabLst>
                <a:tab pos="1828800" algn="ctr"/>
                <a:tab pos="2917825" algn="ctr"/>
                <a:tab pos="4005263" algn="ctr"/>
              </a:tabLst>
            </a:pPr>
            <a:r>
              <a:rPr lang="en-US" sz="1600" b="1">
                <a:solidFill>
                  <a:srgbClr val="FFFF00"/>
                </a:solidFill>
                <a:latin typeface="Arial" pitchFamily="34" charset="0"/>
                <a:cs typeface="Arial" pitchFamily="34" charset="0"/>
              </a:rPr>
              <a:t> 	Median			</a:t>
            </a:r>
            <a:br>
              <a:rPr lang="en-US" sz="1600" b="1">
                <a:solidFill>
                  <a:srgbClr val="FFFF00"/>
                </a:solidFill>
                <a:latin typeface="Arial" pitchFamily="34" charset="0"/>
                <a:cs typeface="Arial" pitchFamily="34" charset="0"/>
              </a:rPr>
            </a:br>
            <a:r>
              <a:rPr lang="en-US" sz="1600" b="1">
                <a:solidFill>
                  <a:srgbClr val="FFFF00"/>
                </a:solidFill>
                <a:latin typeface="Arial" pitchFamily="34" charset="0"/>
                <a:cs typeface="Arial" pitchFamily="34" charset="0"/>
              </a:rPr>
              <a:t>	survival	 Hazard 	               	(mos)	 ratio	 P-value 	</a:t>
            </a:r>
          </a:p>
          <a:p>
            <a:pPr defTabSz="757238" eaLnBrk="0" fontAlgn="base" hangingPunct="0">
              <a:spcBef>
                <a:spcPct val="25000"/>
              </a:spcBef>
              <a:spcAft>
                <a:spcPct val="0"/>
              </a:spcAft>
              <a:tabLst>
                <a:tab pos="1828800" algn="ctr"/>
                <a:tab pos="2917825" algn="ctr"/>
                <a:tab pos="4005263" algn="ctr"/>
              </a:tabLst>
            </a:pPr>
            <a:r>
              <a:rPr lang="en-US" sz="1600" b="1">
                <a:solidFill>
                  <a:srgbClr val="808080"/>
                </a:solidFill>
                <a:latin typeface="Arial" pitchFamily="34" charset="0"/>
                <a:cs typeface="Arial" pitchFamily="34" charset="0"/>
              </a:rPr>
              <a:t>Combined:	18.2	0.83	0.03</a:t>
            </a:r>
          </a:p>
          <a:p>
            <a:pPr defTabSz="757238" eaLnBrk="0" fontAlgn="base" hangingPunct="0">
              <a:spcBef>
                <a:spcPct val="10000"/>
              </a:spcBef>
              <a:spcAft>
                <a:spcPct val="0"/>
              </a:spcAft>
              <a:tabLst>
                <a:tab pos="1828800" algn="ctr"/>
                <a:tab pos="2917825" algn="ctr"/>
                <a:tab pos="4005263" algn="ctr"/>
              </a:tabLst>
            </a:pPr>
            <a:r>
              <a:rPr lang="en-US" sz="1600" b="1">
                <a:solidFill>
                  <a:srgbClr val="66FFFF"/>
                </a:solidFill>
                <a:latin typeface="Arial" pitchFamily="34" charset="0"/>
                <a:cs typeface="Arial" pitchFamily="34" charset="0"/>
              </a:rPr>
              <a:t>D  3 wkly: 	18.9	0.76	0.009</a:t>
            </a:r>
          </a:p>
          <a:p>
            <a:pPr defTabSz="757238" eaLnBrk="0" fontAlgn="base" hangingPunct="0">
              <a:spcBef>
                <a:spcPct val="10000"/>
              </a:spcBef>
              <a:spcAft>
                <a:spcPct val="0"/>
              </a:spcAft>
              <a:tabLst>
                <a:tab pos="1828800" algn="ctr"/>
                <a:tab pos="2917825" algn="ctr"/>
                <a:tab pos="4005263" algn="ctr"/>
              </a:tabLst>
            </a:pPr>
            <a:r>
              <a:rPr lang="en-US" sz="1600" b="1">
                <a:solidFill>
                  <a:srgbClr val="808080"/>
                </a:solidFill>
                <a:latin typeface="Arial" pitchFamily="34" charset="0"/>
                <a:cs typeface="Arial" pitchFamily="34" charset="0"/>
              </a:rPr>
              <a:t>D  wkly:   	17.3	0.91	0.3</a:t>
            </a:r>
          </a:p>
          <a:p>
            <a:pPr defTabSz="757238" eaLnBrk="0" fontAlgn="base" hangingPunct="0">
              <a:spcBef>
                <a:spcPct val="10000"/>
              </a:spcBef>
              <a:spcAft>
                <a:spcPct val="0"/>
              </a:spcAft>
              <a:tabLst>
                <a:tab pos="1828800" algn="ctr"/>
                <a:tab pos="2917825" algn="ctr"/>
                <a:tab pos="4005263" algn="ctr"/>
              </a:tabLst>
            </a:pPr>
            <a:r>
              <a:rPr lang="en-US" sz="1600" b="1">
                <a:solidFill>
                  <a:srgbClr val="FFFF00"/>
                </a:solidFill>
                <a:latin typeface="Arial" pitchFamily="34" charset="0"/>
                <a:cs typeface="Arial" pitchFamily="34" charset="0"/>
              </a:rPr>
              <a:t>Mitoxantrone	16.4</a:t>
            </a:r>
            <a:r>
              <a:rPr lang="en-US" sz="1600" b="1">
                <a:solidFill>
                  <a:srgbClr val="FFFFFF"/>
                </a:solidFill>
                <a:latin typeface="Arial" pitchFamily="34" charset="0"/>
                <a:cs typeface="Arial" pitchFamily="34" charset="0"/>
              </a:rPr>
              <a:t>  	</a:t>
            </a:r>
            <a:r>
              <a:rPr lang="en-US" sz="1600" b="1">
                <a:solidFill>
                  <a:srgbClr val="FFFFFF"/>
                </a:solidFill>
                <a:latin typeface="Arial" pitchFamily="34" charset="0"/>
                <a:cs typeface="Arial" charset="0"/>
              </a:rPr>
              <a:t>–</a:t>
            </a:r>
            <a:r>
              <a:rPr lang="en-US" sz="1600" b="1">
                <a:solidFill>
                  <a:srgbClr val="FFFFFF"/>
                </a:solidFill>
                <a:latin typeface="Arial" pitchFamily="34" charset="0"/>
                <a:cs typeface="Arial" pitchFamily="34" charset="0"/>
              </a:rPr>
              <a:t>	</a:t>
            </a:r>
            <a:r>
              <a:rPr lang="en-US" sz="1600" b="1">
                <a:solidFill>
                  <a:srgbClr val="FFFFFF"/>
                </a:solidFill>
                <a:latin typeface="Arial" pitchFamily="34" charset="0"/>
                <a:cs typeface="Arial" charset="0"/>
              </a:rPr>
              <a:t>–</a:t>
            </a:r>
          </a:p>
        </p:txBody>
      </p:sp>
      <p:sp>
        <p:nvSpPr>
          <p:cNvPr id="584708" name="Text Box 4"/>
          <p:cNvSpPr txBox="1">
            <a:spLocks noChangeArrowheads="1"/>
          </p:cNvSpPr>
          <p:nvPr/>
        </p:nvSpPr>
        <p:spPr bwMode="auto">
          <a:xfrm>
            <a:off x="4394200" y="6188075"/>
            <a:ext cx="996950" cy="366713"/>
          </a:xfrm>
          <a:prstGeom prst="rect">
            <a:avLst/>
          </a:prstGeom>
          <a:noFill/>
          <a:ln w="9525">
            <a:noFill/>
            <a:miter lim="800000"/>
            <a:headEnd/>
            <a:tailEnd/>
          </a:ln>
          <a:effectLst/>
        </p:spPr>
        <p:txBody>
          <a:bodyPr wrap="none" lIns="91430" tIns="45715" rIns="91430" bIns="45715">
            <a:spAutoFit/>
          </a:bodyPr>
          <a:lstStyle/>
          <a:p>
            <a:pPr algn="ctr" eaLnBrk="0" fontAlgn="base" hangingPunct="0">
              <a:spcBef>
                <a:spcPct val="0"/>
              </a:spcBef>
              <a:spcAft>
                <a:spcPct val="0"/>
              </a:spcAft>
            </a:pPr>
            <a:r>
              <a:rPr lang="en-US" b="1">
                <a:solidFill>
                  <a:srgbClr val="FFFFFF"/>
                </a:solidFill>
                <a:latin typeface="Arial" pitchFamily="34" charset="0"/>
                <a:cs typeface="Arial" pitchFamily="34" charset="0"/>
              </a:rPr>
              <a:t>Months</a:t>
            </a:r>
          </a:p>
        </p:txBody>
      </p:sp>
      <p:sp>
        <p:nvSpPr>
          <p:cNvPr id="584709" name="Text Box 5"/>
          <p:cNvSpPr txBox="1">
            <a:spLocks noChangeArrowheads="1"/>
          </p:cNvSpPr>
          <p:nvPr/>
        </p:nvSpPr>
        <p:spPr bwMode="auto">
          <a:xfrm rot="-5400000">
            <a:off x="-799306" y="3232944"/>
            <a:ext cx="2749550" cy="366712"/>
          </a:xfrm>
          <a:prstGeom prst="rect">
            <a:avLst/>
          </a:prstGeom>
          <a:noFill/>
          <a:ln w="9525">
            <a:noFill/>
            <a:miter lim="800000"/>
            <a:headEnd/>
            <a:tailEnd/>
          </a:ln>
          <a:effectLst/>
        </p:spPr>
        <p:txBody>
          <a:bodyPr wrap="none" lIns="91430" tIns="45715" rIns="91430" bIns="45715">
            <a:spAutoFit/>
          </a:bodyPr>
          <a:lstStyle/>
          <a:p>
            <a:pPr algn="ctr" eaLnBrk="0" fontAlgn="base" hangingPunct="0">
              <a:spcBef>
                <a:spcPct val="0"/>
              </a:spcBef>
              <a:spcAft>
                <a:spcPct val="0"/>
              </a:spcAft>
            </a:pPr>
            <a:r>
              <a:rPr lang="en-US" b="1">
                <a:solidFill>
                  <a:srgbClr val="FFFFFF"/>
                </a:solidFill>
                <a:latin typeface="Arial" pitchFamily="34" charset="0"/>
                <a:cs typeface="Arial" pitchFamily="34" charset="0"/>
              </a:rPr>
              <a:t>Probability of Surviving</a:t>
            </a:r>
          </a:p>
        </p:txBody>
      </p:sp>
      <p:sp>
        <p:nvSpPr>
          <p:cNvPr id="584710" name="Line 6"/>
          <p:cNvSpPr>
            <a:spLocks noChangeShapeType="1"/>
          </p:cNvSpPr>
          <p:nvPr/>
        </p:nvSpPr>
        <p:spPr bwMode="auto">
          <a:xfrm flipV="1">
            <a:off x="1433513" y="5783263"/>
            <a:ext cx="1587"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1" name="Line 7"/>
          <p:cNvSpPr>
            <a:spLocks noChangeShapeType="1"/>
          </p:cNvSpPr>
          <p:nvPr/>
        </p:nvSpPr>
        <p:spPr bwMode="auto">
          <a:xfrm flipV="1">
            <a:off x="2814638" y="5783263"/>
            <a:ext cx="1587"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2" name="Line 8"/>
          <p:cNvSpPr>
            <a:spLocks noChangeShapeType="1"/>
          </p:cNvSpPr>
          <p:nvPr/>
        </p:nvSpPr>
        <p:spPr bwMode="auto">
          <a:xfrm flipV="1">
            <a:off x="4191000" y="5783263"/>
            <a:ext cx="1588"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3" name="Line 9"/>
          <p:cNvSpPr>
            <a:spLocks noChangeShapeType="1"/>
          </p:cNvSpPr>
          <p:nvPr/>
        </p:nvSpPr>
        <p:spPr bwMode="auto">
          <a:xfrm flipV="1">
            <a:off x="5568950" y="5783263"/>
            <a:ext cx="1588"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4" name="Line 10"/>
          <p:cNvSpPr>
            <a:spLocks noChangeShapeType="1"/>
          </p:cNvSpPr>
          <p:nvPr/>
        </p:nvSpPr>
        <p:spPr bwMode="auto">
          <a:xfrm flipV="1">
            <a:off x="6948488" y="5783263"/>
            <a:ext cx="1587"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5" name="Line 11"/>
          <p:cNvSpPr>
            <a:spLocks noChangeShapeType="1"/>
          </p:cNvSpPr>
          <p:nvPr/>
        </p:nvSpPr>
        <p:spPr bwMode="auto">
          <a:xfrm flipV="1">
            <a:off x="8324850" y="5783263"/>
            <a:ext cx="1588" cy="9683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16" name="Rectangle 12"/>
          <p:cNvSpPr>
            <a:spLocks noChangeArrowheads="1"/>
          </p:cNvSpPr>
          <p:nvPr/>
        </p:nvSpPr>
        <p:spPr bwMode="auto">
          <a:xfrm>
            <a:off x="1376363" y="5927725"/>
            <a:ext cx="112712"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0</a:t>
            </a:r>
            <a:endParaRPr lang="en-US" sz="2400" b="1">
              <a:solidFill>
                <a:srgbClr val="FFFFFF"/>
              </a:solidFill>
              <a:latin typeface="Arial" pitchFamily="34" charset="0"/>
              <a:cs typeface="Arial" pitchFamily="34" charset="0"/>
            </a:endParaRPr>
          </a:p>
        </p:txBody>
      </p:sp>
      <p:sp>
        <p:nvSpPr>
          <p:cNvPr id="584717" name="Rectangle 13"/>
          <p:cNvSpPr>
            <a:spLocks noChangeArrowheads="1"/>
          </p:cNvSpPr>
          <p:nvPr/>
        </p:nvSpPr>
        <p:spPr bwMode="auto">
          <a:xfrm>
            <a:off x="2754313" y="5927725"/>
            <a:ext cx="112712"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6</a:t>
            </a:r>
            <a:endParaRPr lang="en-US" sz="2400" b="1">
              <a:solidFill>
                <a:srgbClr val="FFFFFF"/>
              </a:solidFill>
              <a:latin typeface="Arial" pitchFamily="34" charset="0"/>
              <a:cs typeface="Arial" pitchFamily="34" charset="0"/>
            </a:endParaRPr>
          </a:p>
        </p:txBody>
      </p:sp>
      <p:sp>
        <p:nvSpPr>
          <p:cNvPr id="584718" name="Rectangle 14"/>
          <p:cNvSpPr>
            <a:spLocks noChangeArrowheads="1"/>
          </p:cNvSpPr>
          <p:nvPr/>
        </p:nvSpPr>
        <p:spPr bwMode="auto">
          <a:xfrm>
            <a:off x="4070350" y="5927725"/>
            <a:ext cx="225425"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12</a:t>
            </a:r>
            <a:endParaRPr lang="en-US" sz="2400" b="1">
              <a:solidFill>
                <a:srgbClr val="FFFFFF"/>
              </a:solidFill>
              <a:latin typeface="Arial" pitchFamily="34" charset="0"/>
              <a:cs typeface="Arial" pitchFamily="34" charset="0"/>
            </a:endParaRPr>
          </a:p>
        </p:txBody>
      </p:sp>
      <p:sp>
        <p:nvSpPr>
          <p:cNvPr id="584719" name="Rectangle 15"/>
          <p:cNvSpPr>
            <a:spLocks noChangeArrowheads="1"/>
          </p:cNvSpPr>
          <p:nvPr/>
        </p:nvSpPr>
        <p:spPr bwMode="auto">
          <a:xfrm>
            <a:off x="5449888" y="5927725"/>
            <a:ext cx="225425"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18</a:t>
            </a:r>
            <a:endParaRPr lang="en-US" sz="2400" b="1">
              <a:solidFill>
                <a:srgbClr val="FFFFFF"/>
              </a:solidFill>
              <a:latin typeface="Arial" pitchFamily="34" charset="0"/>
              <a:cs typeface="Arial" pitchFamily="34" charset="0"/>
            </a:endParaRPr>
          </a:p>
        </p:txBody>
      </p:sp>
      <p:sp>
        <p:nvSpPr>
          <p:cNvPr id="584720" name="Rectangle 16"/>
          <p:cNvSpPr>
            <a:spLocks noChangeArrowheads="1"/>
          </p:cNvSpPr>
          <p:nvPr/>
        </p:nvSpPr>
        <p:spPr bwMode="auto">
          <a:xfrm>
            <a:off x="6829425" y="5927725"/>
            <a:ext cx="225425"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24</a:t>
            </a:r>
            <a:endParaRPr lang="en-US" sz="2400" b="1">
              <a:solidFill>
                <a:srgbClr val="FFFFFF"/>
              </a:solidFill>
              <a:latin typeface="Arial" pitchFamily="34" charset="0"/>
              <a:cs typeface="Arial" pitchFamily="34" charset="0"/>
            </a:endParaRPr>
          </a:p>
        </p:txBody>
      </p:sp>
      <p:sp>
        <p:nvSpPr>
          <p:cNvPr id="584721" name="Rectangle 17"/>
          <p:cNvSpPr>
            <a:spLocks noChangeArrowheads="1"/>
          </p:cNvSpPr>
          <p:nvPr/>
        </p:nvSpPr>
        <p:spPr bwMode="auto">
          <a:xfrm>
            <a:off x="8207375" y="5927725"/>
            <a:ext cx="225425" cy="246063"/>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b="1">
                <a:solidFill>
                  <a:srgbClr val="FFFFFF"/>
                </a:solidFill>
                <a:latin typeface="Arial" pitchFamily="34" charset="0"/>
                <a:cs typeface="Arial" pitchFamily="34" charset="0"/>
              </a:rPr>
              <a:t>30</a:t>
            </a:r>
            <a:endParaRPr lang="en-US" sz="2400" b="1">
              <a:solidFill>
                <a:srgbClr val="FFFFFF"/>
              </a:solidFill>
              <a:latin typeface="Arial" pitchFamily="34" charset="0"/>
              <a:cs typeface="Arial" pitchFamily="34" charset="0"/>
            </a:endParaRPr>
          </a:p>
        </p:txBody>
      </p:sp>
      <p:sp>
        <p:nvSpPr>
          <p:cNvPr id="584722" name="Line 18"/>
          <p:cNvSpPr>
            <a:spLocks noChangeShapeType="1"/>
          </p:cNvSpPr>
          <p:nvPr/>
        </p:nvSpPr>
        <p:spPr bwMode="auto">
          <a:xfrm>
            <a:off x="1319213" y="5762625"/>
            <a:ext cx="117475" cy="1588"/>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3" name="Line 19"/>
          <p:cNvSpPr>
            <a:spLocks noChangeShapeType="1"/>
          </p:cNvSpPr>
          <p:nvPr/>
        </p:nvSpPr>
        <p:spPr bwMode="auto">
          <a:xfrm>
            <a:off x="1319213" y="5313363"/>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4" name="Line 20"/>
          <p:cNvSpPr>
            <a:spLocks noChangeShapeType="1"/>
          </p:cNvSpPr>
          <p:nvPr/>
        </p:nvSpPr>
        <p:spPr bwMode="auto">
          <a:xfrm>
            <a:off x="1319213" y="4864100"/>
            <a:ext cx="117475" cy="1588"/>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5" name="Line 21"/>
          <p:cNvSpPr>
            <a:spLocks noChangeShapeType="1"/>
          </p:cNvSpPr>
          <p:nvPr/>
        </p:nvSpPr>
        <p:spPr bwMode="auto">
          <a:xfrm>
            <a:off x="1319213" y="4414838"/>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6" name="Line 22"/>
          <p:cNvSpPr>
            <a:spLocks noChangeShapeType="1"/>
          </p:cNvSpPr>
          <p:nvPr/>
        </p:nvSpPr>
        <p:spPr bwMode="auto">
          <a:xfrm>
            <a:off x="1319213" y="3963988"/>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7" name="Line 23"/>
          <p:cNvSpPr>
            <a:spLocks noChangeShapeType="1"/>
          </p:cNvSpPr>
          <p:nvPr/>
        </p:nvSpPr>
        <p:spPr bwMode="auto">
          <a:xfrm>
            <a:off x="1319213" y="3513138"/>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8" name="Line 24"/>
          <p:cNvSpPr>
            <a:spLocks noChangeShapeType="1"/>
          </p:cNvSpPr>
          <p:nvPr/>
        </p:nvSpPr>
        <p:spPr bwMode="auto">
          <a:xfrm>
            <a:off x="1319213" y="3063875"/>
            <a:ext cx="117475" cy="1588"/>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29" name="Line 25"/>
          <p:cNvSpPr>
            <a:spLocks noChangeShapeType="1"/>
          </p:cNvSpPr>
          <p:nvPr/>
        </p:nvSpPr>
        <p:spPr bwMode="auto">
          <a:xfrm>
            <a:off x="1319213" y="2616200"/>
            <a:ext cx="117475" cy="1588"/>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30" name="Line 26"/>
          <p:cNvSpPr>
            <a:spLocks noChangeShapeType="1"/>
          </p:cNvSpPr>
          <p:nvPr/>
        </p:nvSpPr>
        <p:spPr bwMode="auto">
          <a:xfrm>
            <a:off x="1319213" y="2165350"/>
            <a:ext cx="117475" cy="1588"/>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31" name="Line 27"/>
          <p:cNvSpPr>
            <a:spLocks noChangeShapeType="1"/>
          </p:cNvSpPr>
          <p:nvPr/>
        </p:nvSpPr>
        <p:spPr bwMode="auto">
          <a:xfrm>
            <a:off x="1319213" y="1716088"/>
            <a:ext cx="117475" cy="1587"/>
          </a:xfrm>
          <a:prstGeom prst="line">
            <a:avLst/>
          </a:prstGeom>
          <a:noFill/>
          <a:ln w="4763">
            <a:solidFill>
              <a:schemeClr val="tx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32" name="Line 28"/>
          <p:cNvSpPr>
            <a:spLocks noChangeShapeType="1"/>
          </p:cNvSpPr>
          <p:nvPr/>
        </p:nvSpPr>
        <p:spPr bwMode="auto">
          <a:xfrm>
            <a:off x="1319213" y="1265238"/>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33" name="Rectangle 29"/>
          <p:cNvSpPr>
            <a:spLocks noChangeArrowheads="1"/>
          </p:cNvSpPr>
          <p:nvPr/>
        </p:nvSpPr>
        <p:spPr bwMode="auto">
          <a:xfrm>
            <a:off x="990600" y="5619750"/>
            <a:ext cx="282575" cy="246063"/>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0.0</a:t>
            </a:r>
            <a:endParaRPr lang="en-US" sz="2400" b="1">
              <a:solidFill>
                <a:srgbClr val="FFFFFF"/>
              </a:solidFill>
              <a:latin typeface="Arial" pitchFamily="34" charset="0"/>
              <a:cs typeface="Arial" pitchFamily="34" charset="0"/>
            </a:endParaRPr>
          </a:p>
        </p:txBody>
      </p:sp>
      <p:sp>
        <p:nvSpPr>
          <p:cNvPr id="584734" name="Rectangle 30"/>
          <p:cNvSpPr>
            <a:spLocks noChangeArrowheads="1"/>
          </p:cNvSpPr>
          <p:nvPr/>
        </p:nvSpPr>
        <p:spPr bwMode="auto">
          <a:xfrm>
            <a:off x="990600" y="5168900"/>
            <a:ext cx="282575" cy="246063"/>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0.1</a:t>
            </a:r>
            <a:endParaRPr lang="en-US" sz="2400" b="1">
              <a:solidFill>
                <a:srgbClr val="FFFFFF"/>
              </a:solidFill>
              <a:latin typeface="Arial" pitchFamily="34" charset="0"/>
              <a:cs typeface="Arial" pitchFamily="34" charset="0"/>
            </a:endParaRPr>
          </a:p>
        </p:txBody>
      </p:sp>
      <p:sp>
        <p:nvSpPr>
          <p:cNvPr id="584735" name="Rectangle 31"/>
          <p:cNvSpPr>
            <a:spLocks noChangeArrowheads="1"/>
          </p:cNvSpPr>
          <p:nvPr/>
        </p:nvSpPr>
        <p:spPr bwMode="auto">
          <a:xfrm>
            <a:off x="990600" y="4722813"/>
            <a:ext cx="282575" cy="246062"/>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0.2</a:t>
            </a:r>
            <a:endParaRPr lang="en-US" sz="2400" b="1">
              <a:solidFill>
                <a:srgbClr val="FFFFFF"/>
              </a:solidFill>
              <a:latin typeface="Arial" pitchFamily="34" charset="0"/>
              <a:cs typeface="Arial" pitchFamily="34" charset="0"/>
            </a:endParaRPr>
          </a:p>
        </p:txBody>
      </p:sp>
      <p:sp>
        <p:nvSpPr>
          <p:cNvPr id="584736" name="Rectangle 32"/>
          <p:cNvSpPr>
            <a:spLocks noChangeArrowheads="1"/>
          </p:cNvSpPr>
          <p:nvPr/>
        </p:nvSpPr>
        <p:spPr bwMode="auto">
          <a:xfrm>
            <a:off x="990600" y="4270375"/>
            <a:ext cx="282575" cy="24288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0.3</a:t>
            </a:r>
            <a:endParaRPr lang="en-US" sz="2400" b="1">
              <a:solidFill>
                <a:srgbClr val="FFFFFF"/>
              </a:solidFill>
              <a:latin typeface="Arial" pitchFamily="34" charset="0"/>
              <a:cs typeface="Arial" pitchFamily="34" charset="0"/>
            </a:endParaRPr>
          </a:p>
        </p:txBody>
      </p:sp>
      <p:sp>
        <p:nvSpPr>
          <p:cNvPr id="584737" name="Rectangle 33"/>
          <p:cNvSpPr>
            <a:spLocks noChangeArrowheads="1"/>
          </p:cNvSpPr>
          <p:nvPr/>
        </p:nvSpPr>
        <p:spPr bwMode="auto">
          <a:xfrm>
            <a:off x="990600" y="3819525"/>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0.4</a:t>
            </a:r>
            <a:endParaRPr lang="en-US" sz="2400" b="1">
              <a:solidFill>
                <a:srgbClr val="FFFFFF"/>
              </a:solidFill>
              <a:latin typeface="Arial" pitchFamily="34" charset="0"/>
              <a:cs typeface="Arial" pitchFamily="34" charset="0"/>
            </a:endParaRPr>
          </a:p>
        </p:txBody>
      </p:sp>
      <p:sp>
        <p:nvSpPr>
          <p:cNvPr id="584738" name="Rectangle 34"/>
          <p:cNvSpPr>
            <a:spLocks noChangeArrowheads="1"/>
          </p:cNvSpPr>
          <p:nvPr/>
        </p:nvSpPr>
        <p:spPr bwMode="auto">
          <a:xfrm>
            <a:off x="990600" y="3370263"/>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0.5</a:t>
            </a:r>
            <a:endParaRPr lang="en-US" sz="2400" b="1">
              <a:solidFill>
                <a:srgbClr val="FFFFFF"/>
              </a:solidFill>
              <a:latin typeface="Arial" pitchFamily="34" charset="0"/>
              <a:cs typeface="Arial" pitchFamily="34" charset="0"/>
            </a:endParaRPr>
          </a:p>
        </p:txBody>
      </p:sp>
      <p:sp>
        <p:nvSpPr>
          <p:cNvPr id="584739" name="Rectangle 35"/>
          <p:cNvSpPr>
            <a:spLocks noChangeArrowheads="1"/>
          </p:cNvSpPr>
          <p:nvPr/>
        </p:nvSpPr>
        <p:spPr bwMode="auto">
          <a:xfrm>
            <a:off x="990600" y="2921000"/>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0.6</a:t>
            </a:r>
            <a:endParaRPr lang="en-US" sz="2400" b="1">
              <a:solidFill>
                <a:srgbClr val="FFFFFF"/>
              </a:solidFill>
              <a:latin typeface="Arial" pitchFamily="34" charset="0"/>
              <a:cs typeface="Arial" pitchFamily="34" charset="0"/>
            </a:endParaRPr>
          </a:p>
        </p:txBody>
      </p:sp>
      <p:sp>
        <p:nvSpPr>
          <p:cNvPr id="584740" name="Rectangle 36"/>
          <p:cNvSpPr>
            <a:spLocks noChangeArrowheads="1"/>
          </p:cNvSpPr>
          <p:nvPr/>
        </p:nvSpPr>
        <p:spPr bwMode="auto">
          <a:xfrm>
            <a:off x="990600" y="2471738"/>
            <a:ext cx="282575" cy="246062"/>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0.7</a:t>
            </a:r>
            <a:endParaRPr lang="en-US" sz="2400" b="1">
              <a:solidFill>
                <a:srgbClr val="FFFFFF"/>
              </a:solidFill>
              <a:latin typeface="Arial" pitchFamily="34" charset="0"/>
              <a:cs typeface="Arial" pitchFamily="34" charset="0"/>
            </a:endParaRPr>
          </a:p>
        </p:txBody>
      </p:sp>
      <p:sp>
        <p:nvSpPr>
          <p:cNvPr id="584741" name="Rectangle 37"/>
          <p:cNvSpPr>
            <a:spLocks noChangeArrowheads="1"/>
          </p:cNvSpPr>
          <p:nvPr/>
        </p:nvSpPr>
        <p:spPr bwMode="auto">
          <a:xfrm>
            <a:off x="990600" y="2020888"/>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0.8</a:t>
            </a:r>
            <a:endParaRPr lang="en-US" sz="2400" b="1">
              <a:solidFill>
                <a:srgbClr val="FFFFFF"/>
              </a:solidFill>
              <a:latin typeface="Arial" pitchFamily="34" charset="0"/>
              <a:cs typeface="Arial" pitchFamily="34" charset="0"/>
            </a:endParaRPr>
          </a:p>
        </p:txBody>
      </p:sp>
      <p:sp>
        <p:nvSpPr>
          <p:cNvPr id="584742" name="Rectangle 38"/>
          <p:cNvSpPr>
            <a:spLocks noChangeArrowheads="1"/>
          </p:cNvSpPr>
          <p:nvPr/>
        </p:nvSpPr>
        <p:spPr bwMode="auto">
          <a:xfrm>
            <a:off x="990600" y="1541463"/>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0.9</a:t>
            </a:r>
            <a:endParaRPr lang="en-US" sz="2400" b="1">
              <a:solidFill>
                <a:srgbClr val="FFFFFF"/>
              </a:solidFill>
              <a:latin typeface="Arial" pitchFamily="34" charset="0"/>
              <a:cs typeface="Arial" pitchFamily="34" charset="0"/>
            </a:endParaRPr>
          </a:p>
        </p:txBody>
      </p:sp>
      <p:sp>
        <p:nvSpPr>
          <p:cNvPr id="584743" name="Rectangle 39"/>
          <p:cNvSpPr>
            <a:spLocks noChangeArrowheads="1"/>
          </p:cNvSpPr>
          <p:nvPr/>
        </p:nvSpPr>
        <p:spPr bwMode="auto">
          <a:xfrm>
            <a:off x="990600" y="1120775"/>
            <a:ext cx="282575" cy="244475"/>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sz="1600" b="1">
                <a:solidFill>
                  <a:srgbClr val="FFFFFF"/>
                </a:solidFill>
                <a:latin typeface="Arial" pitchFamily="34" charset="0"/>
                <a:cs typeface="Arial" pitchFamily="34" charset="0"/>
              </a:rPr>
              <a:t>1.0</a:t>
            </a:r>
            <a:endParaRPr lang="en-US" sz="2400" b="1">
              <a:solidFill>
                <a:srgbClr val="FFFFFF"/>
              </a:solidFill>
              <a:latin typeface="Arial" pitchFamily="34" charset="0"/>
              <a:cs typeface="Arial" pitchFamily="34" charset="0"/>
            </a:endParaRPr>
          </a:p>
        </p:txBody>
      </p:sp>
      <p:sp>
        <p:nvSpPr>
          <p:cNvPr id="584744" name="Freeform 40"/>
          <p:cNvSpPr>
            <a:spLocks/>
          </p:cNvSpPr>
          <p:nvPr/>
        </p:nvSpPr>
        <p:spPr bwMode="auto">
          <a:xfrm>
            <a:off x="1471613" y="1279525"/>
            <a:ext cx="6875462" cy="2954338"/>
          </a:xfrm>
          <a:custGeom>
            <a:avLst/>
            <a:gdLst/>
            <a:ahLst/>
            <a:cxnLst>
              <a:cxn ang="0">
                <a:pos x="213" y="28"/>
              </a:cxn>
              <a:cxn ang="0">
                <a:pos x="330" y="56"/>
              </a:cxn>
              <a:cxn ang="0">
                <a:pos x="426" y="96"/>
              </a:cxn>
              <a:cxn ang="0">
                <a:pos x="558" y="137"/>
              </a:cxn>
              <a:cxn ang="0">
                <a:pos x="625" y="179"/>
              </a:cxn>
              <a:cxn ang="0">
                <a:pos x="801" y="221"/>
              </a:cxn>
              <a:cxn ang="0">
                <a:pos x="888" y="261"/>
              </a:cxn>
              <a:cxn ang="0">
                <a:pos x="991" y="288"/>
              </a:cxn>
              <a:cxn ang="0">
                <a:pos x="1021" y="344"/>
              </a:cxn>
              <a:cxn ang="0">
                <a:pos x="1101" y="372"/>
              </a:cxn>
              <a:cxn ang="0">
                <a:pos x="1146" y="425"/>
              </a:cxn>
              <a:cxn ang="0">
                <a:pos x="1211" y="453"/>
              </a:cxn>
              <a:cxn ang="0">
                <a:pos x="1263" y="495"/>
              </a:cxn>
              <a:cxn ang="0">
                <a:pos x="1396" y="523"/>
              </a:cxn>
              <a:cxn ang="0">
                <a:pos x="1410" y="564"/>
              </a:cxn>
              <a:cxn ang="0">
                <a:pos x="1565" y="590"/>
              </a:cxn>
              <a:cxn ang="0">
                <a:pos x="1586" y="632"/>
              </a:cxn>
              <a:cxn ang="0">
                <a:pos x="1778" y="660"/>
              </a:cxn>
              <a:cxn ang="0">
                <a:pos x="1837" y="715"/>
              </a:cxn>
              <a:cxn ang="0">
                <a:pos x="1947" y="757"/>
              </a:cxn>
              <a:cxn ang="0">
                <a:pos x="1991" y="811"/>
              </a:cxn>
              <a:cxn ang="0">
                <a:pos x="2057" y="852"/>
              </a:cxn>
              <a:cxn ang="0">
                <a:pos x="2174" y="894"/>
              </a:cxn>
              <a:cxn ang="0">
                <a:pos x="2270" y="951"/>
              </a:cxn>
              <a:cxn ang="0">
                <a:pos x="2315" y="1006"/>
              </a:cxn>
              <a:cxn ang="0">
                <a:pos x="2387" y="1049"/>
              </a:cxn>
              <a:cxn ang="0">
                <a:pos x="2409" y="1094"/>
              </a:cxn>
              <a:cxn ang="0">
                <a:pos x="2460" y="1153"/>
              </a:cxn>
              <a:cxn ang="0">
                <a:pos x="2528" y="1197"/>
              </a:cxn>
              <a:cxn ang="0">
                <a:pos x="2659" y="1228"/>
              </a:cxn>
              <a:cxn ang="0">
                <a:pos x="2828" y="1291"/>
              </a:cxn>
              <a:cxn ang="0">
                <a:pos x="2894" y="1341"/>
              </a:cxn>
              <a:cxn ang="0">
                <a:pos x="3048" y="1390"/>
              </a:cxn>
              <a:cxn ang="0">
                <a:pos x="3100" y="1424"/>
              </a:cxn>
              <a:cxn ang="0">
                <a:pos x="3158" y="1476"/>
              </a:cxn>
              <a:cxn ang="0">
                <a:pos x="3196" y="1547"/>
              </a:cxn>
              <a:cxn ang="0">
                <a:pos x="3224" y="1601"/>
              </a:cxn>
              <a:cxn ang="0">
                <a:pos x="3320" y="1657"/>
              </a:cxn>
              <a:cxn ang="0">
                <a:pos x="3393" y="1712"/>
              </a:cxn>
              <a:cxn ang="0">
                <a:pos x="3437" y="1750"/>
              </a:cxn>
              <a:cxn ang="0">
                <a:pos x="3496" y="1828"/>
              </a:cxn>
              <a:cxn ang="0">
                <a:pos x="3636" y="1868"/>
              </a:cxn>
              <a:cxn ang="0">
                <a:pos x="3695" y="1929"/>
              </a:cxn>
              <a:cxn ang="0">
                <a:pos x="3761" y="1972"/>
              </a:cxn>
              <a:cxn ang="0">
                <a:pos x="3791" y="2037"/>
              </a:cxn>
              <a:cxn ang="0">
                <a:pos x="3871" y="2102"/>
              </a:cxn>
              <a:cxn ang="0">
                <a:pos x="4047" y="2170"/>
              </a:cxn>
              <a:cxn ang="0">
                <a:pos x="4180" y="2217"/>
              </a:cxn>
              <a:cxn ang="0">
                <a:pos x="4246" y="2314"/>
              </a:cxn>
              <a:cxn ang="0">
                <a:pos x="4342" y="2364"/>
              </a:cxn>
              <a:cxn ang="0">
                <a:pos x="4445" y="2465"/>
              </a:cxn>
              <a:cxn ang="0">
                <a:pos x="4709" y="2549"/>
              </a:cxn>
              <a:cxn ang="0">
                <a:pos x="4834" y="2639"/>
              </a:cxn>
              <a:cxn ang="0">
                <a:pos x="5054" y="2709"/>
              </a:cxn>
              <a:cxn ang="0">
                <a:pos x="5260" y="2866"/>
              </a:cxn>
              <a:cxn ang="0">
                <a:pos x="5495" y="2960"/>
              </a:cxn>
            </a:cxnLst>
            <a:rect l="0" t="0" r="r" b="b"/>
            <a:pathLst>
              <a:path w="6692" h="3011">
                <a:moveTo>
                  <a:pt x="0" y="0"/>
                </a:moveTo>
                <a:lnTo>
                  <a:pt x="96" y="0"/>
                </a:lnTo>
                <a:lnTo>
                  <a:pt x="96" y="14"/>
                </a:lnTo>
                <a:lnTo>
                  <a:pt x="213" y="14"/>
                </a:lnTo>
                <a:lnTo>
                  <a:pt x="213" y="28"/>
                </a:lnTo>
                <a:lnTo>
                  <a:pt x="286" y="28"/>
                </a:lnTo>
                <a:lnTo>
                  <a:pt x="286" y="42"/>
                </a:lnTo>
                <a:lnTo>
                  <a:pt x="316" y="42"/>
                </a:lnTo>
                <a:lnTo>
                  <a:pt x="316" y="56"/>
                </a:lnTo>
                <a:lnTo>
                  <a:pt x="330" y="56"/>
                </a:lnTo>
                <a:lnTo>
                  <a:pt x="330" y="70"/>
                </a:lnTo>
                <a:lnTo>
                  <a:pt x="396" y="70"/>
                </a:lnTo>
                <a:lnTo>
                  <a:pt x="396" y="83"/>
                </a:lnTo>
                <a:lnTo>
                  <a:pt x="426" y="83"/>
                </a:lnTo>
                <a:lnTo>
                  <a:pt x="426" y="96"/>
                </a:lnTo>
                <a:lnTo>
                  <a:pt x="456" y="96"/>
                </a:lnTo>
                <a:lnTo>
                  <a:pt x="456" y="110"/>
                </a:lnTo>
                <a:lnTo>
                  <a:pt x="543" y="110"/>
                </a:lnTo>
                <a:lnTo>
                  <a:pt x="543" y="137"/>
                </a:lnTo>
                <a:lnTo>
                  <a:pt x="558" y="137"/>
                </a:lnTo>
                <a:lnTo>
                  <a:pt x="558" y="151"/>
                </a:lnTo>
                <a:lnTo>
                  <a:pt x="566" y="151"/>
                </a:lnTo>
                <a:lnTo>
                  <a:pt x="566" y="165"/>
                </a:lnTo>
                <a:lnTo>
                  <a:pt x="625" y="165"/>
                </a:lnTo>
                <a:lnTo>
                  <a:pt x="625" y="179"/>
                </a:lnTo>
                <a:lnTo>
                  <a:pt x="742" y="179"/>
                </a:lnTo>
                <a:lnTo>
                  <a:pt x="742" y="193"/>
                </a:lnTo>
                <a:lnTo>
                  <a:pt x="778" y="193"/>
                </a:lnTo>
                <a:lnTo>
                  <a:pt x="778" y="221"/>
                </a:lnTo>
                <a:lnTo>
                  <a:pt x="801" y="221"/>
                </a:lnTo>
                <a:lnTo>
                  <a:pt x="801" y="234"/>
                </a:lnTo>
                <a:lnTo>
                  <a:pt x="860" y="234"/>
                </a:lnTo>
                <a:lnTo>
                  <a:pt x="860" y="247"/>
                </a:lnTo>
                <a:lnTo>
                  <a:pt x="888" y="247"/>
                </a:lnTo>
                <a:lnTo>
                  <a:pt x="888" y="261"/>
                </a:lnTo>
                <a:lnTo>
                  <a:pt x="904" y="261"/>
                </a:lnTo>
                <a:lnTo>
                  <a:pt x="904" y="274"/>
                </a:lnTo>
                <a:lnTo>
                  <a:pt x="948" y="274"/>
                </a:lnTo>
                <a:lnTo>
                  <a:pt x="948" y="288"/>
                </a:lnTo>
                <a:lnTo>
                  <a:pt x="991" y="288"/>
                </a:lnTo>
                <a:lnTo>
                  <a:pt x="991" y="302"/>
                </a:lnTo>
                <a:lnTo>
                  <a:pt x="1000" y="302"/>
                </a:lnTo>
                <a:lnTo>
                  <a:pt x="1000" y="316"/>
                </a:lnTo>
                <a:lnTo>
                  <a:pt x="1021" y="316"/>
                </a:lnTo>
                <a:lnTo>
                  <a:pt x="1021" y="344"/>
                </a:lnTo>
                <a:lnTo>
                  <a:pt x="1028" y="344"/>
                </a:lnTo>
                <a:lnTo>
                  <a:pt x="1028" y="358"/>
                </a:lnTo>
                <a:lnTo>
                  <a:pt x="1059" y="358"/>
                </a:lnTo>
                <a:lnTo>
                  <a:pt x="1059" y="372"/>
                </a:lnTo>
                <a:lnTo>
                  <a:pt x="1101" y="372"/>
                </a:lnTo>
                <a:lnTo>
                  <a:pt x="1101" y="384"/>
                </a:lnTo>
                <a:lnTo>
                  <a:pt x="1124" y="384"/>
                </a:lnTo>
                <a:lnTo>
                  <a:pt x="1124" y="412"/>
                </a:lnTo>
                <a:lnTo>
                  <a:pt x="1146" y="412"/>
                </a:lnTo>
                <a:lnTo>
                  <a:pt x="1146" y="425"/>
                </a:lnTo>
                <a:lnTo>
                  <a:pt x="1153" y="425"/>
                </a:lnTo>
                <a:lnTo>
                  <a:pt x="1153" y="439"/>
                </a:lnTo>
                <a:lnTo>
                  <a:pt x="1169" y="439"/>
                </a:lnTo>
                <a:lnTo>
                  <a:pt x="1169" y="453"/>
                </a:lnTo>
                <a:lnTo>
                  <a:pt x="1211" y="453"/>
                </a:lnTo>
                <a:lnTo>
                  <a:pt x="1211" y="467"/>
                </a:lnTo>
                <a:lnTo>
                  <a:pt x="1220" y="467"/>
                </a:lnTo>
                <a:lnTo>
                  <a:pt x="1220" y="481"/>
                </a:lnTo>
                <a:lnTo>
                  <a:pt x="1263" y="481"/>
                </a:lnTo>
                <a:lnTo>
                  <a:pt x="1263" y="495"/>
                </a:lnTo>
                <a:lnTo>
                  <a:pt x="1337" y="495"/>
                </a:lnTo>
                <a:lnTo>
                  <a:pt x="1337" y="509"/>
                </a:lnTo>
                <a:lnTo>
                  <a:pt x="1382" y="509"/>
                </a:lnTo>
                <a:lnTo>
                  <a:pt x="1382" y="523"/>
                </a:lnTo>
                <a:lnTo>
                  <a:pt x="1396" y="523"/>
                </a:lnTo>
                <a:lnTo>
                  <a:pt x="1396" y="536"/>
                </a:lnTo>
                <a:lnTo>
                  <a:pt x="1403" y="536"/>
                </a:lnTo>
                <a:lnTo>
                  <a:pt x="1403" y="550"/>
                </a:lnTo>
                <a:lnTo>
                  <a:pt x="1410" y="550"/>
                </a:lnTo>
                <a:lnTo>
                  <a:pt x="1410" y="564"/>
                </a:lnTo>
                <a:lnTo>
                  <a:pt x="1432" y="564"/>
                </a:lnTo>
                <a:lnTo>
                  <a:pt x="1432" y="576"/>
                </a:lnTo>
                <a:lnTo>
                  <a:pt x="1551" y="576"/>
                </a:lnTo>
                <a:lnTo>
                  <a:pt x="1551" y="590"/>
                </a:lnTo>
                <a:lnTo>
                  <a:pt x="1565" y="590"/>
                </a:lnTo>
                <a:lnTo>
                  <a:pt x="1565" y="604"/>
                </a:lnTo>
                <a:lnTo>
                  <a:pt x="1572" y="604"/>
                </a:lnTo>
                <a:lnTo>
                  <a:pt x="1572" y="618"/>
                </a:lnTo>
                <a:lnTo>
                  <a:pt x="1586" y="618"/>
                </a:lnTo>
                <a:lnTo>
                  <a:pt x="1586" y="632"/>
                </a:lnTo>
                <a:lnTo>
                  <a:pt x="1609" y="632"/>
                </a:lnTo>
                <a:lnTo>
                  <a:pt x="1609" y="646"/>
                </a:lnTo>
                <a:lnTo>
                  <a:pt x="1631" y="646"/>
                </a:lnTo>
                <a:lnTo>
                  <a:pt x="1631" y="660"/>
                </a:lnTo>
                <a:lnTo>
                  <a:pt x="1778" y="660"/>
                </a:lnTo>
                <a:lnTo>
                  <a:pt x="1778" y="687"/>
                </a:lnTo>
                <a:lnTo>
                  <a:pt x="1785" y="687"/>
                </a:lnTo>
                <a:lnTo>
                  <a:pt x="1785" y="701"/>
                </a:lnTo>
                <a:lnTo>
                  <a:pt x="1837" y="701"/>
                </a:lnTo>
                <a:lnTo>
                  <a:pt x="1837" y="715"/>
                </a:lnTo>
                <a:lnTo>
                  <a:pt x="1881" y="715"/>
                </a:lnTo>
                <a:lnTo>
                  <a:pt x="1881" y="729"/>
                </a:lnTo>
                <a:lnTo>
                  <a:pt x="1902" y="729"/>
                </a:lnTo>
                <a:lnTo>
                  <a:pt x="1902" y="757"/>
                </a:lnTo>
                <a:lnTo>
                  <a:pt x="1947" y="757"/>
                </a:lnTo>
                <a:lnTo>
                  <a:pt x="1947" y="771"/>
                </a:lnTo>
                <a:lnTo>
                  <a:pt x="1961" y="771"/>
                </a:lnTo>
                <a:lnTo>
                  <a:pt x="1961" y="783"/>
                </a:lnTo>
                <a:lnTo>
                  <a:pt x="1991" y="783"/>
                </a:lnTo>
                <a:lnTo>
                  <a:pt x="1991" y="811"/>
                </a:lnTo>
                <a:lnTo>
                  <a:pt x="2013" y="811"/>
                </a:lnTo>
                <a:lnTo>
                  <a:pt x="2013" y="838"/>
                </a:lnTo>
                <a:lnTo>
                  <a:pt x="2043" y="838"/>
                </a:lnTo>
                <a:lnTo>
                  <a:pt x="2043" y="852"/>
                </a:lnTo>
                <a:lnTo>
                  <a:pt x="2057" y="852"/>
                </a:lnTo>
                <a:lnTo>
                  <a:pt x="2057" y="866"/>
                </a:lnTo>
                <a:lnTo>
                  <a:pt x="2116" y="866"/>
                </a:lnTo>
                <a:lnTo>
                  <a:pt x="2116" y="880"/>
                </a:lnTo>
                <a:lnTo>
                  <a:pt x="2174" y="880"/>
                </a:lnTo>
                <a:lnTo>
                  <a:pt x="2174" y="894"/>
                </a:lnTo>
                <a:lnTo>
                  <a:pt x="2181" y="894"/>
                </a:lnTo>
                <a:lnTo>
                  <a:pt x="2181" y="922"/>
                </a:lnTo>
                <a:lnTo>
                  <a:pt x="2188" y="922"/>
                </a:lnTo>
                <a:lnTo>
                  <a:pt x="2188" y="951"/>
                </a:lnTo>
                <a:lnTo>
                  <a:pt x="2270" y="951"/>
                </a:lnTo>
                <a:lnTo>
                  <a:pt x="2270" y="965"/>
                </a:lnTo>
                <a:lnTo>
                  <a:pt x="2284" y="965"/>
                </a:lnTo>
                <a:lnTo>
                  <a:pt x="2284" y="979"/>
                </a:lnTo>
                <a:lnTo>
                  <a:pt x="2315" y="979"/>
                </a:lnTo>
                <a:lnTo>
                  <a:pt x="2315" y="1006"/>
                </a:lnTo>
                <a:lnTo>
                  <a:pt x="2329" y="1006"/>
                </a:lnTo>
                <a:lnTo>
                  <a:pt x="2329" y="1022"/>
                </a:lnTo>
                <a:lnTo>
                  <a:pt x="2336" y="1022"/>
                </a:lnTo>
                <a:lnTo>
                  <a:pt x="2336" y="1049"/>
                </a:lnTo>
                <a:lnTo>
                  <a:pt x="2387" y="1049"/>
                </a:lnTo>
                <a:lnTo>
                  <a:pt x="2387" y="1065"/>
                </a:lnTo>
                <a:lnTo>
                  <a:pt x="2395" y="1065"/>
                </a:lnTo>
                <a:lnTo>
                  <a:pt x="2395" y="1079"/>
                </a:lnTo>
                <a:lnTo>
                  <a:pt x="2409" y="1079"/>
                </a:lnTo>
                <a:lnTo>
                  <a:pt x="2409" y="1094"/>
                </a:lnTo>
                <a:lnTo>
                  <a:pt x="2418" y="1094"/>
                </a:lnTo>
                <a:lnTo>
                  <a:pt x="2418" y="1123"/>
                </a:lnTo>
                <a:lnTo>
                  <a:pt x="2432" y="1123"/>
                </a:lnTo>
                <a:lnTo>
                  <a:pt x="2432" y="1153"/>
                </a:lnTo>
                <a:lnTo>
                  <a:pt x="2460" y="1153"/>
                </a:lnTo>
                <a:lnTo>
                  <a:pt x="2460" y="1168"/>
                </a:lnTo>
                <a:lnTo>
                  <a:pt x="2483" y="1168"/>
                </a:lnTo>
                <a:lnTo>
                  <a:pt x="2483" y="1182"/>
                </a:lnTo>
                <a:lnTo>
                  <a:pt x="2528" y="1182"/>
                </a:lnTo>
                <a:lnTo>
                  <a:pt x="2528" y="1197"/>
                </a:lnTo>
                <a:lnTo>
                  <a:pt x="2556" y="1197"/>
                </a:lnTo>
                <a:lnTo>
                  <a:pt x="2556" y="1213"/>
                </a:lnTo>
                <a:lnTo>
                  <a:pt x="2652" y="1213"/>
                </a:lnTo>
                <a:lnTo>
                  <a:pt x="2652" y="1228"/>
                </a:lnTo>
                <a:lnTo>
                  <a:pt x="2659" y="1228"/>
                </a:lnTo>
                <a:lnTo>
                  <a:pt x="2659" y="1244"/>
                </a:lnTo>
                <a:lnTo>
                  <a:pt x="2814" y="1244"/>
                </a:lnTo>
                <a:lnTo>
                  <a:pt x="2814" y="1276"/>
                </a:lnTo>
                <a:lnTo>
                  <a:pt x="2828" y="1276"/>
                </a:lnTo>
                <a:lnTo>
                  <a:pt x="2828" y="1291"/>
                </a:lnTo>
                <a:lnTo>
                  <a:pt x="2842" y="1291"/>
                </a:lnTo>
                <a:lnTo>
                  <a:pt x="2842" y="1308"/>
                </a:lnTo>
                <a:lnTo>
                  <a:pt x="2858" y="1308"/>
                </a:lnTo>
                <a:lnTo>
                  <a:pt x="2858" y="1341"/>
                </a:lnTo>
                <a:lnTo>
                  <a:pt x="2894" y="1341"/>
                </a:lnTo>
                <a:lnTo>
                  <a:pt x="2894" y="1358"/>
                </a:lnTo>
                <a:lnTo>
                  <a:pt x="2924" y="1358"/>
                </a:lnTo>
                <a:lnTo>
                  <a:pt x="2924" y="1373"/>
                </a:lnTo>
                <a:lnTo>
                  <a:pt x="3048" y="1373"/>
                </a:lnTo>
                <a:lnTo>
                  <a:pt x="3048" y="1390"/>
                </a:lnTo>
                <a:lnTo>
                  <a:pt x="3063" y="1390"/>
                </a:lnTo>
                <a:lnTo>
                  <a:pt x="3063" y="1407"/>
                </a:lnTo>
                <a:lnTo>
                  <a:pt x="3071" y="1407"/>
                </a:lnTo>
                <a:lnTo>
                  <a:pt x="3071" y="1424"/>
                </a:lnTo>
                <a:lnTo>
                  <a:pt x="3100" y="1424"/>
                </a:lnTo>
                <a:lnTo>
                  <a:pt x="3100" y="1441"/>
                </a:lnTo>
                <a:lnTo>
                  <a:pt x="3107" y="1441"/>
                </a:lnTo>
                <a:lnTo>
                  <a:pt x="3107" y="1458"/>
                </a:lnTo>
                <a:lnTo>
                  <a:pt x="3158" y="1458"/>
                </a:lnTo>
                <a:lnTo>
                  <a:pt x="3158" y="1476"/>
                </a:lnTo>
                <a:lnTo>
                  <a:pt x="3182" y="1476"/>
                </a:lnTo>
                <a:lnTo>
                  <a:pt x="3182" y="1529"/>
                </a:lnTo>
                <a:lnTo>
                  <a:pt x="3189" y="1529"/>
                </a:lnTo>
                <a:lnTo>
                  <a:pt x="3189" y="1547"/>
                </a:lnTo>
                <a:lnTo>
                  <a:pt x="3196" y="1547"/>
                </a:lnTo>
                <a:lnTo>
                  <a:pt x="3196" y="1566"/>
                </a:lnTo>
                <a:lnTo>
                  <a:pt x="3203" y="1566"/>
                </a:lnTo>
                <a:lnTo>
                  <a:pt x="3203" y="1583"/>
                </a:lnTo>
                <a:lnTo>
                  <a:pt x="3224" y="1583"/>
                </a:lnTo>
                <a:lnTo>
                  <a:pt x="3224" y="1601"/>
                </a:lnTo>
                <a:lnTo>
                  <a:pt x="3254" y="1601"/>
                </a:lnTo>
                <a:lnTo>
                  <a:pt x="3254" y="1620"/>
                </a:lnTo>
                <a:lnTo>
                  <a:pt x="3283" y="1620"/>
                </a:lnTo>
                <a:lnTo>
                  <a:pt x="3283" y="1657"/>
                </a:lnTo>
                <a:lnTo>
                  <a:pt x="3320" y="1657"/>
                </a:lnTo>
                <a:lnTo>
                  <a:pt x="3320" y="1675"/>
                </a:lnTo>
                <a:lnTo>
                  <a:pt x="3334" y="1675"/>
                </a:lnTo>
                <a:lnTo>
                  <a:pt x="3334" y="1693"/>
                </a:lnTo>
                <a:lnTo>
                  <a:pt x="3393" y="1693"/>
                </a:lnTo>
                <a:lnTo>
                  <a:pt x="3393" y="1712"/>
                </a:lnTo>
                <a:lnTo>
                  <a:pt x="3402" y="1712"/>
                </a:lnTo>
                <a:lnTo>
                  <a:pt x="3402" y="1730"/>
                </a:lnTo>
                <a:lnTo>
                  <a:pt x="3430" y="1730"/>
                </a:lnTo>
                <a:lnTo>
                  <a:pt x="3430" y="1750"/>
                </a:lnTo>
                <a:lnTo>
                  <a:pt x="3437" y="1750"/>
                </a:lnTo>
                <a:lnTo>
                  <a:pt x="3437" y="1769"/>
                </a:lnTo>
                <a:lnTo>
                  <a:pt x="3489" y="1769"/>
                </a:lnTo>
                <a:lnTo>
                  <a:pt x="3489" y="1789"/>
                </a:lnTo>
                <a:lnTo>
                  <a:pt x="3496" y="1789"/>
                </a:lnTo>
                <a:lnTo>
                  <a:pt x="3496" y="1828"/>
                </a:lnTo>
                <a:lnTo>
                  <a:pt x="3519" y="1828"/>
                </a:lnTo>
                <a:lnTo>
                  <a:pt x="3519" y="1848"/>
                </a:lnTo>
                <a:lnTo>
                  <a:pt x="3571" y="1848"/>
                </a:lnTo>
                <a:lnTo>
                  <a:pt x="3571" y="1868"/>
                </a:lnTo>
                <a:lnTo>
                  <a:pt x="3636" y="1868"/>
                </a:lnTo>
                <a:lnTo>
                  <a:pt x="3636" y="1888"/>
                </a:lnTo>
                <a:lnTo>
                  <a:pt x="3665" y="1888"/>
                </a:lnTo>
                <a:lnTo>
                  <a:pt x="3665" y="1909"/>
                </a:lnTo>
                <a:lnTo>
                  <a:pt x="3695" y="1909"/>
                </a:lnTo>
                <a:lnTo>
                  <a:pt x="3695" y="1929"/>
                </a:lnTo>
                <a:lnTo>
                  <a:pt x="3716" y="1929"/>
                </a:lnTo>
                <a:lnTo>
                  <a:pt x="3716" y="1951"/>
                </a:lnTo>
                <a:lnTo>
                  <a:pt x="3723" y="1951"/>
                </a:lnTo>
                <a:lnTo>
                  <a:pt x="3723" y="1972"/>
                </a:lnTo>
                <a:lnTo>
                  <a:pt x="3761" y="1972"/>
                </a:lnTo>
                <a:lnTo>
                  <a:pt x="3761" y="1994"/>
                </a:lnTo>
                <a:lnTo>
                  <a:pt x="3768" y="1994"/>
                </a:lnTo>
                <a:lnTo>
                  <a:pt x="3768" y="2016"/>
                </a:lnTo>
                <a:lnTo>
                  <a:pt x="3791" y="2016"/>
                </a:lnTo>
                <a:lnTo>
                  <a:pt x="3791" y="2037"/>
                </a:lnTo>
                <a:lnTo>
                  <a:pt x="3805" y="2037"/>
                </a:lnTo>
                <a:lnTo>
                  <a:pt x="3805" y="2059"/>
                </a:lnTo>
                <a:lnTo>
                  <a:pt x="3842" y="2059"/>
                </a:lnTo>
                <a:lnTo>
                  <a:pt x="3842" y="2102"/>
                </a:lnTo>
                <a:lnTo>
                  <a:pt x="3871" y="2102"/>
                </a:lnTo>
                <a:lnTo>
                  <a:pt x="3871" y="2125"/>
                </a:lnTo>
                <a:lnTo>
                  <a:pt x="3901" y="2125"/>
                </a:lnTo>
                <a:lnTo>
                  <a:pt x="3901" y="2146"/>
                </a:lnTo>
                <a:lnTo>
                  <a:pt x="4047" y="2146"/>
                </a:lnTo>
                <a:lnTo>
                  <a:pt x="4047" y="2170"/>
                </a:lnTo>
                <a:lnTo>
                  <a:pt x="4056" y="2170"/>
                </a:lnTo>
                <a:lnTo>
                  <a:pt x="4056" y="2193"/>
                </a:lnTo>
                <a:lnTo>
                  <a:pt x="4166" y="2193"/>
                </a:lnTo>
                <a:lnTo>
                  <a:pt x="4166" y="2217"/>
                </a:lnTo>
                <a:lnTo>
                  <a:pt x="4180" y="2217"/>
                </a:lnTo>
                <a:lnTo>
                  <a:pt x="4180" y="2240"/>
                </a:lnTo>
                <a:lnTo>
                  <a:pt x="4194" y="2240"/>
                </a:lnTo>
                <a:lnTo>
                  <a:pt x="4194" y="2290"/>
                </a:lnTo>
                <a:lnTo>
                  <a:pt x="4246" y="2290"/>
                </a:lnTo>
                <a:lnTo>
                  <a:pt x="4246" y="2314"/>
                </a:lnTo>
                <a:lnTo>
                  <a:pt x="4290" y="2314"/>
                </a:lnTo>
                <a:lnTo>
                  <a:pt x="4290" y="2339"/>
                </a:lnTo>
                <a:lnTo>
                  <a:pt x="4335" y="2339"/>
                </a:lnTo>
                <a:lnTo>
                  <a:pt x="4335" y="2364"/>
                </a:lnTo>
                <a:lnTo>
                  <a:pt x="4342" y="2364"/>
                </a:lnTo>
                <a:lnTo>
                  <a:pt x="4342" y="2390"/>
                </a:lnTo>
                <a:lnTo>
                  <a:pt x="4377" y="2390"/>
                </a:lnTo>
                <a:lnTo>
                  <a:pt x="4377" y="2441"/>
                </a:lnTo>
                <a:lnTo>
                  <a:pt x="4445" y="2441"/>
                </a:lnTo>
                <a:lnTo>
                  <a:pt x="4445" y="2465"/>
                </a:lnTo>
                <a:lnTo>
                  <a:pt x="4614" y="2465"/>
                </a:lnTo>
                <a:lnTo>
                  <a:pt x="4614" y="2521"/>
                </a:lnTo>
                <a:lnTo>
                  <a:pt x="4672" y="2521"/>
                </a:lnTo>
                <a:lnTo>
                  <a:pt x="4672" y="2549"/>
                </a:lnTo>
                <a:lnTo>
                  <a:pt x="4709" y="2549"/>
                </a:lnTo>
                <a:lnTo>
                  <a:pt x="4709" y="2576"/>
                </a:lnTo>
                <a:lnTo>
                  <a:pt x="4782" y="2576"/>
                </a:lnTo>
                <a:lnTo>
                  <a:pt x="4782" y="2609"/>
                </a:lnTo>
                <a:lnTo>
                  <a:pt x="4834" y="2609"/>
                </a:lnTo>
                <a:lnTo>
                  <a:pt x="4834" y="2639"/>
                </a:lnTo>
                <a:lnTo>
                  <a:pt x="4885" y="2639"/>
                </a:lnTo>
                <a:lnTo>
                  <a:pt x="4885" y="2673"/>
                </a:lnTo>
                <a:lnTo>
                  <a:pt x="4958" y="2673"/>
                </a:lnTo>
                <a:lnTo>
                  <a:pt x="4958" y="2709"/>
                </a:lnTo>
                <a:lnTo>
                  <a:pt x="5054" y="2709"/>
                </a:lnTo>
                <a:lnTo>
                  <a:pt x="5054" y="2781"/>
                </a:lnTo>
                <a:lnTo>
                  <a:pt x="5193" y="2781"/>
                </a:lnTo>
                <a:lnTo>
                  <a:pt x="5193" y="2823"/>
                </a:lnTo>
                <a:lnTo>
                  <a:pt x="5260" y="2823"/>
                </a:lnTo>
                <a:lnTo>
                  <a:pt x="5260" y="2866"/>
                </a:lnTo>
                <a:lnTo>
                  <a:pt x="5354" y="2866"/>
                </a:lnTo>
                <a:lnTo>
                  <a:pt x="5354" y="2914"/>
                </a:lnTo>
                <a:lnTo>
                  <a:pt x="5413" y="2914"/>
                </a:lnTo>
                <a:lnTo>
                  <a:pt x="5413" y="2960"/>
                </a:lnTo>
                <a:lnTo>
                  <a:pt x="5495" y="2960"/>
                </a:lnTo>
                <a:lnTo>
                  <a:pt x="5495" y="3011"/>
                </a:lnTo>
                <a:lnTo>
                  <a:pt x="6692" y="3011"/>
                </a:lnTo>
                <a:lnTo>
                  <a:pt x="6692" y="3011"/>
                </a:lnTo>
              </a:path>
            </a:pathLst>
          </a:custGeom>
          <a:noFill/>
          <a:ln w="38100" cmpd="sng">
            <a:solidFill>
              <a:srgbClr val="66FFFF"/>
            </a:solidFill>
            <a:prstDash val="solid"/>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45" name="Freeform 41"/>
          <p:cNvSpPr>
            <a:spLocks/>
          </p:cNvSpPr>
          <p:nvPr/>
        </p:nvSpPr>
        <p:spPr bwMode="auto">
          <a:xfrm>
            <a:off x="1562100" y="1279525"/>
            <a:ext cx="6664325" cy="3597275"/>
          </a:xfrm>
          <a:custGeom>
            <a:avLst/>
            <a:gdLst/>
            <a:ahLst/>
            <a:cxnLst>
              <a:cxn ang="0">
                <a:pos x="249" y="28"/>
              </a:cxn>
              <a:cxn ang="0">
                <a:pos x="352" y="70"/>
              </a:cxn>
              <a:cxn ang="0">
                <a:pos x="507" y="111"/>
              </a:cxn>
              <a:cxn ang="0">
                <a:pos x="683" y="165"/>
              </a:cxn>
              <a:cxn ang="0">
                <a:pos x="741" y="207"/>
              </a:cxn>
              <a:cxn ang="0">
                <a:pos x="955" y="262"/>
              </a:cxn>
              <a:cxn ang="0">
                <a:pos x="992" y="304"/>
              </a:cxn>
              <a:cxn ang="0">
                <a:pos x="1081" y="372"/>
              </a:cxn>
              <a:cxn ang="0">
                <a:pos x="1109" y="413"/>
              </a:cxn>
              <a:cxn ang="0">
                <a:pos x="1198" y="455"/>
              </a:cxn>
              <a:cxn ang="0">
                <a:pos x="1249" y="510"/>
              </a:cxn>
              <a:cxn ang="0">
                <a:pos x="1374" y="564"/>
              </a:cxn>
              <a:cxn ang="0">
                <a:pos x="1425" y="606"/>
              </a:cxn>
              <a:cxn ang="0">
                <a:pos x="1454" y="647"/>
              </a:cxn>
              <a:cxn ang="0">
                <a:pos x="1491" y="703"/>
              </a:cxn>
              <a:cxn ang="0">
                <a:pos x="1615" y="743"/>
              </a:cxn>
              <a:cxn ang="0">
                <a:pos x="1667" y="798"/>
              </a:cxn>
              <a:cxn ang="0">
                <a:pos x="1726" y="840"/>
              </a:cxn>
              <a:cxn ang="0">
                <a:pos x="1786" y="882"/>
              </a:cxn>
              <a:cxn ang="0">
                <a:pos x="1880" y="935"/>
              </a:cxn>
              <a:cxn ang="0">
                <a:pos x="1917" y="991"/>
              </a:cxn>
              <a:cxn ang="0">
                <a:pos x="1997" y="1033"/>
              </a:cxn>
              <a:cxn ang="0">
                <a:pos x="2049" y="1074"/>
              </a:cxn>
              <a:cxn ang="0">
                <a:pos x="2100" y="1130"/>
              </a:cxn>
              <a:cxn ang="0">
                <a:pos x="2168" y="1171"/>
              </a:cxn>
              <a:cxn ang="0">
                <a:pos x="2314" y="1216"/>
              </a:cxn>
              <a:cxn ang="0">
                <a:pos x="2410" y="1290"/>
              </a:cxn>
              <a:cxn ang="0">
                <a:pos x="2468" y="1350"/>
              </a:cxn>
              <a:cxn ang="0">
                <a:pos x="2534" y="1396"/>
              </a:cxn>
              <a:cxn ang="0">
                <a:pos x="2616" y="1459"/>
              </a:cxn>
              <a:cxn ang="0">
                <a:pos x="2651" y="1507"/>
              </a:cxn>
              <a:cxn ang="0">
                <a:pos x="2733" y="1555"/>
              </a:cxn>
              <a:cxn ang="0">
                <a:pos x="2799" y="1603"/>
              </a:cxn>
              <a:cxn ang="0">
                <a:pos x="2946" y="1667"/>
              </a:cxn>
              <a:cxn ang="0">
                <a:pos x="3063" y="1718"/>
              </a:cxn>
              <a:cxn ang="0">
                <a:pos x="3152" y="1804"/>
              </a:cxn>
              <a:cxn ang="0">
                <a:pos x="3232" y="1877"/>
              </a:cxn>
              <a:cxn ang="0">
                <a:pos x="3277" y="1932"/>
              </a:cxn>
              <a:cxn ang="0">
                <a:pos x="3373" y="1986"/>
              </a:cxn>
              <a:cxn ang="0">
                <a:pos x="3467" y="2045"/>
              </a:cxn>
              <a:cxn ang="0">
                <a:pos x="3555" y="2123"/>
              </a:cxn>
              <a:cxn ang="0">
                <a:pos x="3696" y="2185"/>
              </a:cxn>
              <a:cxn ang="0">
                <a:pos x="3790" y="2290"/>
              </a:cxn>
              <a:cxn ang="0">
                <a:pos x="3945" y="2353"/>
              </a:cxn>
              <a:cxn ang="0">
                <a:pos x="3996" y="2416"/>
              </a:cxn>
              <a:cxn ang="0">
                <a:pos x="4078" y="2505"/>
              </a:cxn>
              <a:cxn ang="0">
                <a:pos x="4165" y="2573"/>
              </a:cxn>
              <a:cxn ang="0">
                <a:pos x="4327" y="2689"/>
              </a:cxn>
              <a:cxn ang="0">
                <a:pos x="4488" y="2766"/>
              </a:cxn>
              <a:cxn ang="0">
                <a:pos x="4701" y="2847"/>
              </a:cxn>
              <a:cxn ang="0">
                <a:pos x="4812" y="2938"/>
              </a:cxn>
              <a:cxn ang="0">
                <a:pos x="4936" y="3037"/>
              </a:cxn>
              <a:cxn ang="0">
                <a:pos x="5224" y="3151"/>
              </a:cxn>
              <a:cxn ang="0">
                <a:pos x="5957" y="3354"/>
              </a:cxn>
              <a:cxn ang="0">
                <a:pos x="6487" y="3667"/>
              </a:cxn>
            </a:cxnLst>
            <a:rect l="0" t="0" r="r" b="b"/>
            <a:pathLst>
              <a:path w="6487" h="3667">
                <a:moveTo>
                  <a:pt x="0" y="0"/>
                </a:moveTo>
                <a:lnTo>
                  <a:pt x="66" y="0"/>
                </a:lnTo>
                <a:lnTo>
                  <a:pt x="66" y="14"/>
                </a:lnTo>
                <a:lnTo>
                  <a:pt x="228" y="14"/>
                </a:lnTo>
                <a:lnTo>
                  <a:pt x="228" y="28"/>
                </a:lnTo>
                <a:lnTo>
                  <a:pt x="249" y="28"/>
                </a:lnTo>
                <a:lnTo>
                  <a:pt x="249" y="42"/>
                </a:lnTo>
                <a:lnTo>
                  <a:pt x="258" y="42"/>
                </a:lnTo>
                <a:lnTo>
                  <a:pt x="258" y="56"/>
                </a:lnTo>
                <a:lnTo>
                  <a:pt x="287" y="56"/>
                </a:lnTo>
                <a:lnTo>
                  <a:pt x="287" y="70"/>
                </a:lnTo>
                <a:lnTo>
                  <a:pt x="352" y="70"/>
                </a:lnTo>
                <a:lnTo>
                  <a:pt x="352" y="83"/>
                </a:lnTo>
                <a:lnTo>
                  <a:pt x="390" y="83"/>
                </a:lnTo>
                <a:lnTo>
                  <a:pt x="390" y="97"/>
                </a:lnTo>
                <a:lnTo>
                  <a:pt x="478" y="97"/>
                </a:lnTo>
                <a:lnTo>
                  <a:pt x="478" y="111"/>
                </a:lnTo>
                <a:lnTo>
                  <a:pt x="507" y="111"/>
                </a:lnTo>
                <a:lnTo>
                  <a:pt x="507" y="125"/>
                </a:lnTo>
                <a:lnTo>
                  <a:pt x="521" y="125"/>
                </a:lnTo>
                <a:lnTo>
                  <a:pt x="521" y="151"/>
                </a:lnTo>
                <a:lnTo>
                  <a:pt x="573" y="151"/>
                </a:lnTo>
                <a:lnTo>
                  <a:pt x="573" y="165"/>
                </a:lnTo>
                <a:lnTo>
                  <a:pt x="683" y="165"/>
                </a:lnTo>
                <a:lnTo>
                  <a:pt x="683" y="179"/>
                </a:lnTo>
                <a:lnTo>
                  <a:pt x="690" y="179"/>
                </a:lnTo>
                <a:lnTo>
                  <a:pt x="690" y="193"/>
                </a:lnTo>
                <a:lnTo>
                  <a:pt x="720" y="193"/>
                </a:lnTo>
                <a:lnTo>
                  <a:pt x="720" y="207"/>
                </a:lnTo>
                <a:lnTo>
                  <a:pt x="741" y="207"/>
                </a:lnTo>
                <a:lnTo>
                  <a:pt x="741" y="234"/>
                </a:lnTo>
                <a:lnTo>
                  <a:pt x="764" y="234"/>
                </a:lnTo>
                <a:lnTo>
                  <a:pt x="764" y="248"/>
                </a:lnTo>
                <a:lnTo>
                  <a:pt x="912" y="248"/>
                </a:lnTo>
                <a:lnTo>
                  <a:pt x="912" y="262"/>
                </a:lnTo>
                <a:lnTo>
                  <a:pt x="955" y="262"/>
                </a:lnTo>
                <a:lnTo>
                  <a:pt x="955" y="276"/>
                </a:lnTo>
                <a:lnTo>
                  <a:pt x="971" y="276"/>
                </a:lnTo>
                <a:lnTo>
                  <a:pt x="971" y="290"/>
                </a:lnTo>
                <a:lnTo>
                  <a:pt x="978" y="290"/>
                </a:lnTo>
                <a:lnTo>
                  <a:pt x="978" y="304"/>
                </a:lnTo>
                <a:lnTo>
                  <a:pt x="992" y="304"/>
                </a:lnTo>
                <a:lnTo>
                  <a:pt x="992" y="316"/>
                </a:lnTo>
                <a:lnTo>
                  <a:pt x="1029" y="316"/>
                </a:lnTo>
                <a:lnTo>
                  <a:pt x="1029" y="358"/>
                </a:lnTo>
                <a:lnTo>
                  <a:pt x="1072" y="358"/>
                </a:lnTo>
                <a:lnTo>
                  <a:pt x="1072" y="372"/>
                </a:lnTo>
                <a:lnTo>
                  <a:pt x="1081" y="372"/>
                </a:lnTo>
                <a:lnTo>
                  <a:pt x="1081" y="385"/>
                </a:lnTo>
                <a:lnTo>
                  <a:pt x="1088" y="385"/>
                </a:lnTo>
                <a:lnTo>
                  <a:pt x="1088" y="399"/>
                </a:lnTo>
                <a:lnTo>
                  <a:pt x="1102" y="399"/>
                </a:lnTo>
                <a:lnTo>
                  <a:pt x="1102" y="413"/>
                </a:lnTo>
                <a:lnTo>
                  <a:pt x="1109" y="413"/>
                </a:lnTo>
                <a:lnTo>
                  <a:pt x="1109" y="427"/>
                </a:lnTo>
                <a:lnTo>
                  <a:pt x="1123" y="427"/>
                </a:lnTo>
                <a:lnTo>
                  <a:pt x="1123" y="441"/>
                </a:lnTo>
                <a:lnTo>
                  <a:pt x="1182" y="441"/>
                </a:lnTo>
                <a:lnTo>
                  <a:pt x="1182" y="455"/>
                </a:lnTo>
                <a:lnTo>
                  <a:pt x="1198" y="455"/>
                </a:lnTo>
                <a:lnTo>
                  <a:pt x="1198" y="482"/>
                </a:lnTo>
                <a:lnTo>
                  <a:pt x="1219" y="482"/>
                </a:lnTo>
                <a:lnTo>
                  <a:pt x="1219" y="496"/>
                </a:lnTo>
                <a:lnTo>
                  <a:pt x="1233" y="496"/>
                </a:lnTo>
                <a:lnTo>
                  <a:pt x="1233" y="510"/>
                </a:lnTo>
                <a:lnTo>
                  <a:pt x="1249" y="510"/>
                </a:lnTo>
                <a:lnTo>
                  <a:pt x="1249" y="536"/>
                </a:lnTo>
                <a:lnTo>
                  <a:pt x="1308" y="536"/>
                </a:lnTo>
                <a:lnTo>
                  <a:pt x="1308" y="550"/>
                </a:lnTo>
                <a:lnTo>
                  <a:pt x="1322" y="550"/>
                </a:lnTo>
                <a:lnTo>
                  <a:pt x="1322" y="564"/>
                </a:lnTo>
                <a:lnTo>
                  <a:pt x="1374" y="564"/>
                </a:lnTo>
                <a:lnTo>
                  <a:pt x="1374" y="578"/>
                </a:lnTo>
                <a:lnTo>
                  <a:pt x="1388" y="578"/>
                </a:lnTo>
                <a:lnTo>
                  <a:pt x="1388" y="592"/>
                </a:lnTo>
                <a:lnTo>
                  <a:pt x="1411" y="592"/>
                </a:lnTo>
                <a:lnTo>
                  <a:pt x="1411" y="606"/>
                </a:lnTo>
                <a:lnTo>
                  <a:pt x="1425" y="606"/>
                </a:lnTo>
                <a:lnTo>
                  <a:pt x="1425" y="620"/>
                </a:lnTo>
                <a:lnTo>
                  <a:pt x="1440" y="620"/>
                </a:lnTo>
                <a:lnTo>
                  <a:pt x="1440" y="633"/>
                </a:lnTo>
                <a:lnTo>
                  <a:pt x="1447" y="633"/>
                </a:lnTo>
                <a:lnTo>
                  <a:pt x="1447" y="647"/>
                </a:lnTo>
                <a:lnTo>
                  <a:pt x="1454" y="647"/>
                </a:lnTo>
                <a:lnTo>
                  <a:pt x="1454" y="661"/>
                </a:lnTo>
                <a:lnTo>
                  <a:pt x="1463" y="661"/>
                </a:lnTo>
                <a:lnTo>
                  <a:pt x="1463" y="689"/>
                </a:lnTo>
                <a:lnTo>
                  <a:pt x="1477" y="689"/>
                </a:lnTo>
                <a:lnTo>
                  <a:pt x="1477" y="703"/>
                </a:lnTo>
                <a:lnTo>
                  <a:pt x="1491" y="703"/>
                </a:lnTo>
                <a:lnTo>
                  <a:pt x="1491" y="715"/>
                </a:lnTo>
                <a:lnTo>
                  <a:pt x="1514" y="715"/>
                </a:lnTo>
                <a:lnTo>
                  <a:pt x="1514" y="729"/>
                </a:lnTo>
                <a:lnTo>
                  <a:pt x="1550" y="729"/>
                </a:lnTo>
                <a:lnTo>
                  <a:pt x="1550" y="743"/>
                </a:lnTo>
                <a:lnTo>
                  <a:pt x="1615" y="743"/>
                </a:lnTo>
                <a:lnTo>
                  <a:pt x="1615" y="771"/>
                </a:lnTo>
                <a:lnTo>
                  <a:pt x="1639" y="771"/>
                </a:lnTo>
                <a:lnTo>
                  <a:pt x="1639" y="784"/>
                </a:lnTo>
                <a:lnTo>
                  <a:pt x="1653" y="784"/>
                </a:lnTo>
                <a:lnTo>
                  <a:pt x="1653" y="798"/>
                </a:lnTo>
                <a:lnTo>
                  <a:pt x="1667" y="798"/>
                </a:lnTo>
                <a:lnTo>
                  <a:pt x="1667" y="812"/>
                </a:lnTo>
                <a:lnTo>
                  <a:pt x="1697" y="812"/>
                </a:lnTo>
                <a:lnTo>
                  <a:pt x="1697" y="826"/>
                </a:lnTo>
                <a:lnTo>
                  <a:pt x="1711" y="826"/>
                </a:lnTo>
                <a:lnTo>
                  <a:pt x="1711" y="840"/>
                </a:lnTo>
                <a:lnTo>
                  <a:pt x="1726" y="840"/>
                </a:lnTo>
                <a:lnTo>
                  <a:pt x="1726" y="854"/>
                </a:lnTo>
                <a:lnTo>
                  <a:pt x="1756" y="854"/>
                </a:lnTo>
                <a:lnTo>
                  <a:pt x="1756" y="868"/>
                </a:lnTo>
                <a:lnTo>
                  <a:pt x="1763" y="868"/>
                </a:lnTo>
                <a:lnTo>
                  <a:pt x="1763" y="882"/>
                </a:lnTo>
                <a:lnTo>
                  <a:pt x="1786" y="882"/>
                </a:lnTo>
                <a:lnTo>
                  <a:pt x="1786" y="909"/>
                </a:lnTo>
                <a:lnTo>
                  <a:pt x="1814" y="909"/>
                </a:lnTo>
                <a:lnTo>
                  <a:pt x="1814" y="922"/>
                </a:lnTo>
                <a:lnTo>
                  <a:pt x="1859" y="922"/>
                </a:lnTo>
                <a:lnTo>
                  <a:pt x="1859" y="935"/>
                </a:lnTo>
                <a:lnTo>
                  <a:pt x="1880" y="935"/>
                </a:lnTo>
                <a:lnTo>
                  <a:pt x="1880" y="963"/>
                </a:lnTo>
                <a:lnTo>
                  <a:pt x="1896" y="963"/>
                </a:lnTo>
                <a:lnTo>
                  <a:pt x="1896" y="977"/>
                </a:lnTo>
                <a:lnTo>
                  <a:pt x="1903" y="977"/>
                </a:lnTo>
                <a:lnTo>
                  <a:pt x="1903" y="991"/>
                </a:lnTo>
                <a:lnTo>
                  <a:pt x="1917" y="991"/>
                </a:lnTo>
                <a:lnTo>
                  <a:pt x="1917" y="1005"/>
                </a:lnTo>
                <a:lnTo>
                  <a:pt x="1939" y="1005"/>
                </a:lnTo>
                <a:lnTo>
                  <a:pt x="1939" y="1019"/>
                </a:lnTo>
                <a:lnTo>
                  <a:pt x="1983" y="1019"/>
                </a:lnTo>
                <a:lnTo>
                  <a:pt x="1983" y="1033"/>
                </a:lnTo>
                <a:lnTo>
                  <a:pt x="1997" y="1033"/>
                </a:lnTo>
                <a:lnTo>
                  <a:pt x="1997" y="1046"/>
                </a:lnTo>
                <a:lnTo>
                  <a:pt x="2006" y="1046"/>
                </a:lnTo>
                <a:lnTo>
                  <a:pt x="2006" y="1060"/>
                </a:lnTo>
                <a:lnTo>
                  <a:pt x="2028" y="1060"/>
                </a:lnTo>
                <a:lnTo>
                  <a:pt x="2028" y="1074"/>
                </a:lnTo>
                <a:lnTo>
                  <a:pt x="2049" y="1074"/>
                </a:lnTo>
                <a:lnTo>
                  <a:pt x="2049" y="1102"/>
                </a:lnTo>
                <a:lnTo>
                  <a:pt x="2065" y="1102"/>
                </a:lnTo>
                <a:lnTo>
                  <a:pt x="2065" y="1116"/>
                </a:lnTo>
                <a:lnTo>
                  <a:pt x="2086" y="1116"/>
                </a:lnTo>
                <a:lnTo>
                  <a:pt x="2086" y="1130"/>
                </a:lnTo>
                <a:lnTo>
                  <a:pt x="2100" y="1130"/>
                </a:lnTo>
                <a:lnTo>
                  <a:pt x="2100" y="1143"/>
                </a:lnTo>
                <a:lnTo>
                  <a:pt x="2108" y="1143"/>
                </a:lnTo>
                <a:lnTo>
                  <a:pt x="2108" y="1157"/>
                </a:lnTo>
                <a:lnTo>
                  <a:pt x="2145" y="1157"/>
                </a:lnTo>
                <a:lnTo>
                  <a:pt x="2145" y="1171"/>
                </a:lnTo>
                <a:lnTo>
                  <a:pt x="2168" y="1171"/>
                </a:lnTo>
                <a:lnTo>
                  <a:pt x="2168" y="1187"/>
                </a:lnTo>
                <a:lnTo>
                  <a:pt x="2262" y="1187"/>
                </a:lnTo>
                <a:lnTo>
                  <a:pt x="2262" y="1200"/>
                </a:lnTo>
                <a:lnTo>
                  <a:pt x="2292" y="1200"/>
                </a:lnTo>
                <a:lnTo>
                  <a:pt x="2292" y="1216"/>
                </a:lnTo>
                <a:lnTo>
                  <a:pt x="2314" y="1216"/>
                </a:lnTo>
                <a:lnTo>
                  <a:pt x="2314" y="1245"/>
                </a:lnTo>
                <a:lnTo>
                  <a:pt x="2395" y="1245"/>
                </a:lnTo>
                <a:lnTo>
                  <a:pt x="2395" y="1259"/>
                </a:lnTo>
                <a:lnTo>
                  <a:pt x="2402" y="1259"/>
                </a:lnTo>
                <a:lnTo>
                  <a:pt x="2402" y="1290"/>
                </a:lnTo>
                <a:lnTo>
                  <a:pt x="2410" y="1290"/>
                </a:lnTo>
                <a:lnTo>
                  <a:pt x="2410" y="1319"/>
                </a:lnTo>
                <a:lnTo>
                  <a:pt x="2424" y="1319"/>
                </a:lnTo>
                <a:lnTo>
                  <a:pt x="2424" y="1334"/>
                </a:lnTo>
                <a:lnTo>
                  <a:pt x="2447" y="1334"/>
                </a:lnTo>
                <a:lnTo>
                  <a:pt x="2447" y="1350"/>
                </a:lnTo>
                <a:lnTo>
                  <a:pt x="2468" y="1350"/>
                </a:lnTo>
                <a:lnTo>
                  <a:pt x="2468" y="1365"/>
                </a:lnTo>
                <a:lnTo>
                  <a:pt x="2513" y="1365"/>
                </a:lnTo>
                <a:lnTo>
                  <a:pt x="2513" y="1381"/>
                </a:lnTo>
                <a:lnTo>
                  <a:pt x="2520" y="1381"/>
                </a:lnTo>
                <a:lnTo>
                  <a:pt x="2520" y="1396"/>
                </a:lnTo>
                <a:lnTo>
                  <a:pt x="2534" y="1396"/>
                </a:lnTo>
                <a:lnTo>
                  <a:pt x="2534" y="1412"/>
                </a:lnTo>
                <a:lnTo>
                  <a:pt x="2541" y="1412"/>
                </a:lnTo>
                <a:lnTo>
                  <a:pt x="2541" y="1427"/>
                </a:lnTo>
                <a:lnTo>
                  <a:pt x="2585" y="1427"/>
                </a:lnTo>
                <a:lnTo>
                  <a:pt x="2585" y="1459"/>
                </a:lnTo>
                <a:lnTo>
                  <a:pt x="2616" y="1459"/>
                </a:lnTo>
                <a:lnTo>
                  <a:pt x="2616" y="1475"/>
                </a:lnTo>
                <a:lnTo>
                  <a:pt x="2623" y="1475"/>
                </a:lnTo>
                <a:lnTo>
                  <a:pt x="2623" y="1490"/>
                </a:lnTo>
                <a:lnTo>
                  <a:pt x="2644" y="1490"/>
                </a:lnTo>
                <a:lnTo>
                  <a:pt x="2644" y="1507"/>
                </a:lnTo>
                <a:lnTo>
                  <a:pt x="2651" y="1507"/>
                </a:lnTo>
                <a:lnTo>
                  <a:pt x="2651" y="1522"/>
                </a:lnTo>
                <a:lnTo>
                  <a:pt x="2681" y="1522"/>
                </a:lnTo>
                <a:lnTo>
                  <a:pt x="2681" y="1538"/>
                </a:lnTo>
                <a:lnTo>
                  <a:pt x="2703" y="1538"/>
                </a:lnTo>
                <a:lnTo>
                  <a:pt x="2703" y="1555"/>
                </a:lnTo>
                <a:lnTo>
                  <a:pt x="2733" y="1555"/>
                </a:lnTo>
                <a:lnTo>
                  <a:pt x="2733" y="1570"/>
                </a:lnTo>
                <a:lnTo>
                  <a:pt x="2740" y="1570"/>
                </a:lnTo>
                <a:lnTo>
                  <a:pt x="2740" y="1587"/>
                </a:lnTo>
                <a:lnTo>
                  <a:pt x="2761" y="1587"/>
                </a:lnTo>
                <a:lnTo>
                  <a:pt x="2761" y="1603"/>
                </a:lnTo>
                <a:lnTo>
                  <a:pt x="2799" y="1603"/>
                </a:lnTo>
                <a:lnTo>
                  <a:pt x="2799" y="1618"/>
                </a:lnTo>
                <a:lnTo>
                  <a:pt x="2806" y="1618"/>
                </a:lnTo>
                <a:lnTo>
                  <a:pt x="2806" y="1652"/>
                </a:lnTo>
                <a:lnTo>
                  <a:pt x="2864" y="1652"/>
                </a:lnTo>
                <a:lnTo>
                  <a:pt x="2864" y="1667"/>
                </a:lnTo>
                <a:lnTo>
                  <a:pt x="2946" y="1667"/>
                </a:lnTo>
                <a:lnTo>
                  <a:pt x="2946" y="1684"/>
                </a:lnTo>
                <a:lnTo>
                  <a:pt x="3026" y="1684"/>
                </a:lnTo>
                <a:lnTo>
                  <a:pt x="3026" y="1701"/>
                </a:lnTo>
                <a:lnTo>
                  <a:pt x="3056" y="1701"/>
                </a:lnTo>
                <a:lnTo>
                  <a:pt x="3056" y="1718"/>
                </a:lnTo>
                <a:lnTo>
                  <a:pt x="3063" y="1718"/>
                </a:lnTo>
                <a:lnTo>
                  <a:pt x="3063" y="1769"/>
                </a:lnTo>
                <a:lnTo>
                  <a:pt x="3085" y="1769"/>
                </a:lnTo>
                <a:lnTo>
                  <a:pt x="3085" y="1787"/>
                </a:lnTo>
                <a:lnTo>
                  <a:pt x="3101" y="1787"/>
                </a:lnTo>
                <a:lnTo>
                  <a:pt x="3101" y="1804"/>
                </a:lnTo>
                <a:lnTo>
                  <a:pt x="3152" y="1804"/>
                </a:lnTo>
                <a:lnTo>
                  <a:pt x="3152" y="1823"/>
                </a:lnTo>
                <a:lnTo>
                  <a:pt x="3181" y="1823"/>
                </a:lnTo>
                <a:lnTo>
                  <a:pt x="3181" y="1858"/>
                </a:lnTo>
                <a:lnTo>
                  <a:pt x="3188" y="1858"/>
                </a:lnTo>
                <a:lnTo>
                  <a:pt x="3188" y="1877"/>
                </a:lnTo>
                <a:lnTo>
                  <a:pt x="3232" y="1877"/>
                </a:lnTo>
                <a:lnTo>
                  <a:pt x="3232" y="1895"/>
                </a:lnTo>
                <a:lnTo>
                  <a:pt x="3239" y="1895"/>
                </a:lnTo>
                <a:lnTo>
                  <a:pt x="3239" y="1914"/>
                </a:lnTo>
                <a:lnTo>
                  <a:pt x="3253" y="1914"/>
                </a:lnTo>
                <a:lnTo>
                  <a:pt x="3253" y="1932"/>
                </a:lnTo>
                <a:lnTo>
                  <a:pt x="3277" y="1932"/>
                </a:lnTo>
                <a:lnTo>
                  <a:pt x="3277" y="1949"/>
                </a:lnTo>
                <a:lnTo>
                  <a:pt x="3291" y="1949"/>
                </a:lnTo>
                <a:lnTo>
                  <a:pt x="3291" y="1968"/>
                </a:lnTo>
                <a:lnTo>
                  <a:pt x="3314" y="1968"/>
                </a:lnTo>
                <a:lnTo>
                  <a:pt x="3314" y="1986"/>
                </a:lnTo>
                <a:lnTo>
                  <a:pt x="3373" y="1986"/>
                </a:lnTo>
                <a:lnTo>
                  <a:pt x="3373" y="2006"/>
                </a:lnTo>
                <a:lnTo>
                  <a:pt x="3387" y="2006"/>
                </a:lnTo>
                <a:lnTo>
                  <a:pt x="3387" y="2025"/>
                </a:lnTo>
                <a:lnTo>
                  <a:pt x="3438" y="2025"/>
                </a:lnTo>
                <a:lnTo>
                  <a:pt x="3438" y="2045"/>
                </a:lnTo>
                <a:lnTo>
                  <a:pt x="3467" y="2045"/>
                </a:lnTo>
                <a:lnTo>
                  <a:pt x="3467" y="2083"/>
                </a:lnTo>
                <a:lnTo>
                  <a:pt x="3518" y="2083"/>
                </a:lnTo>
                <a:lnTo>
                  <a:pt x="3518" y="2103"/>
                </a:lnTo>
                <a:lnTo>
                  <a:pt x="3541" y="2103"/>
                </a:lnTo>
                <a:lnTo>
                  <a:pt x="3541" y="2123"/>
                </a:lnTo>
                <a:lnTo>
                  <a:pt x="3555" y="2123"/>
                </a:lnTo>
                <a:lnTo>
                  <a:pt x="3555" y="2143"/>
                </a:lnTo>
                <a:lnTo>
                  <a:pt x="3600" y="2143"/>
                </a:lnTo>
                <a:lnTo>
                  <a:pt x="3600" y="2163"/>
                </a:lnTo>
                <a:lnTo>
                  <a:pt x="3644" y="2163"/>
                </a:lnTo>
                <a:lnTo>
                  <a:pt x="3644" y="2185"/>
                </a:lnTo>
                <a:lnTo>
                  <a:pt x="3696" y="2185"/>
                </a:lnTo>
                <a:lnTo>
                  <a:pt x="3696" y="2205"/>
                </a:lnTo>
                <a:lnTo>
                  <a:pt x="3703" y="2205"/>
                </a:lnTo>
                <a:lnTo>
                  <a:pt x="3703" y="2227"/>
                </a:lnTo>
                <a:lnTo>
                  <a:pt x="3762" y="2227"/>
                </a:lnTo>
                <a:lnTo>
                  <a:pt x="3762" y="2290"/>
                </a:lnTo>
                <a:lnTo>
                  <a:pt x="3790" y="2290"/>
                </a:lnTo>
                <a:lnTo>
                  <a:pt x="3790" y="2310"/>
                </a:lnTo>
                <a:lnTo>
                  <a:pt x="3842" y="2310"/>
                </a:lnTo>
                <a:lnTo>
                  <a:pt x="3842" y="2331"/>
                </a:lnTo>
                <a:lnTo>
                  <a:pt x="3937" y="2331"/>
                </a:lnTo>
                <a:lnTo>
                  <a:pt x="3937" y="2353"/>
                </a:lnTo>
                <a:lnTo>
                  <a:pt x="3945" y="2353"/>
                </a:lnTo>
                <a:lnTo>
                  <a:pt x="3945" y="2374"/>
                </a:lnTo>
                <a:lnTo>
                  <a:pt x="3959" y="2374"/>
                </a:lnTo>
                <a:lnTo>
                  <a:pt x="3959" y="2396"/>
                </a:lnTo>
                <a:lnTo>
                  <a:pt x="3982" y="2396"/>
                </a:lnTo>
                <a:lnTo>
                  <a:pt x="3982" y="2416"/>
                </a:lnTo>
                <a:lnTo>
                  <a:pt x="3996" y="2416"/>
                </a:lnTo>
                <a:lnTo>
                  <a:pt x="3996" y="2439"/>
                </a:lnTo>
                <a:lnTo>
                  <a:pt x="4010" y="2439"/>
                </a:lnTo>
                <a:lnTo>
                  <a:pt x="4010" y="2461"/>
                </a:lnTo>
                <a:lnTo>
                  <a:pt x="4048" y="2461"/>
                </a:lnTo>
                <a:lnTo>
                  <a:pt x="4048" y="2505"/>
                </a:lnTo>
                <a:lnTo>
                  <a:pt x="4078" y="2505"/>
                </a:lnTo>
                <a:lnTo>
                  <a:pt x="4078" y="2527"/>
                </a:lnTo>
                <a:lnTo>
                  <a:pt x="4113" y="2527"/>
                </a:lnTo>
                <a:lnTo>
                  <a:pt x="4113" y="2550"/>
                </a:lnTo>
                <a:lnTo>
                  <a:pt x="4129" y="2550"/>
                </a:lnTo>
                <a:lnTo>
                  <a:pt x="4129" y="2573"/>
                </a:lnTo>
                <a:lnTo>
                  <a:pt x="4165" y="2573"/>
                </a:lnTo>
                <a:lnTo>
                  <a:pt x="4165" y="2618"/>
                </a:lnTo>
                <a:lnTo>
                  <a:pt x="4179" y="2618"/>
                </a:lnTo>
                <a:lnTo>
                  <a:pt x="4179" y="2666"/>
                </a:lnTo>
                <a:lnTo>
                  <a:pt x="4224" y="2666"/>
                </a:lnTo>
                <a:lnTo>
                  <a:pt x="4224" y="2689"/>
                </a:lnTo>
                <a:lnTo>
                  <a:pt x="4327" y="2689"/>
                </a:lnTo>
                <a:lnTo>
                  <a:pt x="4327" y="2713"/>
                </a:lnTo>
                <a:lnTo>
                  <a:pt x="4364" y="2713"/>
                </a:lnTo>
                <a:lnTo>
                  <a:pt x="4364" y="2740"/>
                </a:lnTo>
                <a:lnTo>
                  <a:pt x="4401" y="2740"/>
                </a:lnTo>
                <a:lnTo>
                  <a:pt x="4401" y="2766"/>
                </a:lnTo>
                <a:lnTo>
                  <a:pt x="4488" y="2766"/>
                </a:lnTo>
                <a:lnTo>
                  <a:pt x="4488" y="2792"/>
                </a:lnTo>
                <a:lnTo>
                  <a:pt x="4554" y="2792"/>
                </a:lnTo>
                <a:lnTo>
                  <a:pt x="4554" y="2820"/>
                </a:lnTo>
                <a:lnTo>
                  <a:pt x="4598" y="2820"/>
                </a:lnTo>
                <a:lnTo>
                  <a:pt x="4598" y="2847"/>
                </a:lnTo>
                <a:lnTo>
                  <a:pt x="4701" y="2847"/>
                </a:lnTo>
                <a:lnTo>
                  <a:pt x="4701" y="2877"/>
                </a:lnTo>
                <a:lnTo>
                  <a:pt x="4739" y="2877"/>
                </a:lnTo>
                <a:lnTo>
                  <a:pt x="4739" y="2906"/>
                </a:lnTo>
                <a:lnTo>
                  <a:pt x="4804" y="2906"/>
                </a:lnTo>
                <a:lnTo>
                  <a:pt x="4804" y="2938"/>
                </a:lnTo>
                <a:lnTo>
                  <a:pt x="4812" y="2938"/>
                </a:lnTo>
                <a:lnTo>
                  <a:pt x="4812" y="2971"/>
                </a:lnTo>
                <a:lnTo>
                  <a:pt x="4826" y="2971"/>
                </a:lnTo>
                <a:lnTo>
                  <a:pt x="4826" y="3003"/>
                </a:lnTo>
                <a:lnTo>
                  <a:pt x="4900" y="3003"/>
                </a:lnTo>
                <a:lnTo>
                  <a:pt x="4900" y="3037"/>
                </a:lnTo>
                <a:lnTo>
                  <a:pt x="4936" y="3037"/>
                </a:lnTo>
                <a:lnTo>
                  <a:pt x="4936" y="3074"/>
                </a:lnTo>
                <a:lnTo>
                  <a:pt x="4959" y="3074"/>
                </a:lnTo>
                <a:lnTo>
                  <a:pt x="4959" y="3113"/>
                </a:lnTo>
                <a:lnTo>
                  <a:pt x="5062" y="3113"/>
                </a:lnTo>
                <a:lnTo>
                  <a:pt x="5062" y="3151"/>
                </a:lnTo>
                <a:lnTo>
                  <a:pt x="5224" y="3151"/>
                </a:lnTo>
                <a:lnTo>
                  <a:pt x="5224" y="3197"/>
                </a:lnTo>
                <a:lnTo>
                  <a:pt x="5737" y="3197"/>
                </a:lnTo>
                <a:lnTo>
                  <a:pt x="5737" y="3274"/>
                </a:lnTo>
                <a:lnTo>
                  <a:pt x="5751" y="3274"/>
                </a:lnTo>
                <a:lnTo>
                  <a:pt x="5751" y="3354"/>
                </a:lnTo>
                <a:lnTo>
                  <a:pt x="5957" y="3354"/>
                </a:lnTo>
                <a:lnTo>
                  <a:pt x="5957" y="3441"/>
                </a:lnTo>
                <a:lnTo>
                  <a:pt x="6053" y="3441"/>
                </a:lnTo>
                <a:lnTo>
                  <a:pt x="6053" y="3555"/>
                </a:lnTo>
                <a:lnTo>
                  <a:pt x="6098" y="3555"/>
                </a:lnTo>
                <a:lnTo>
                  <a:pt x="6098" y="3667"/>
                </a:lnTo>
                <a:lnTo>
                  <a:pt x="6487" y="3667"/>
                </a:lnTo>
                <a:lnTo>
                  <a:pt x="6487" y="3667"/>
                </a:lnTo>
              </a:path>
            </a:pathLst>
          </a:custGeom>
          <a:noFill/>
          <a:ln w="38100" cmpd="sng">
            <a:solidFill>
              <a:srgbClr val="808080"/>
            </a:solidFill>
            <a:prstDash val="solid"/>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46" name="Freeform 42"/>
          <p:cNvSpPr>
            <a:spLocks/>
          </p:cNvSpPr>
          <p:nvPr/>
        </p:nvSpPr>
        <p:spPr bwMode="auto">
          <a:xfrm>
            <a:off x="1471613" y="1279525"/>
            <a:ext cx="6610350" cy="3638550"/>
          </a:xfrm>
          <a:custGeom>
            <a:avLst/>
            <a:gdLst/>
            <a:ahLst/>
            <a:cxnLst>
              <a:cxn ang="0">
                <a:pos x="213" y="28"/>
              </a:cxn>
              <a:cxn ang="0">
                <a:pos x="271" y="68"/>
              </a:cxn>
              <a:cxn ang="0">
                <a:pos x="506" y="110"/>
              </a:cxn>
              <a:cxn ang="0">
                <a:pos x="588" y="150"/>
              </a:cxn>
              <a:cxn ang="0">
                <a:pos x="719" y="191"/>
              </a:cxn>
              <a:cxn ang="0">
                <a:pos x="815" y="231"/>
              </a:cxn>
              <a:cxn ang="0">
                <a:pos x="874" y="273"/>
              </a:cxn>
              <a:cxn ang="0">
                <a:pos x="939" y="313"/>
              </a:cxn>
              <a:cxn ang="0">
                <a:pos x="1028" y="355"/>
              </a:cxn>
              <a:cxn ang="0">
                <a:pos x="1080" y="395"/>
              </a:cxn>
              <a:cxn ang="0">
                <a:pos x="1138" y="436"/>
              </a:cxn>
              <a:cxn ang="0">
                <a:pos x="1211" y="476"/>
              </a:cxn>
              <a:cxn ang="0">
                <a:pos x="1314" y="530"/>
              </a:cxn>
              <a:cxn ang="0">
                <a:pos x="1403" y="600"/>
              </a:cxn>
              <a:cxn ang="0">
                <a:pos x="1513" y="640"/>
              </a:cxn>
              <a:cxn ang="0">
                <a:pos x="1586" y="681"/>
              </a:cxn>
              <a:cxn ang="0">
                <a:pos x="1609" y="721"/>
              </a:cxn>
              <a:cxn ang="0">
                <a:pos x="1682" y="777"/>
              </a:cxn>
              <a:cxn ang="0">
                <a:pos x="1727" y="831"/>
              </a:cxn>
              <a:cxn ang="0">
                <a:pos x="1764" y="872"/>
              </a:cxn>
              <a:cxn ang="0">
                <a:pos x="1954" y="940"/>
              </a:cxn>
              <a:cxn ang="0">
                <a:pos x="2078" y="994"/>
              </a:cxn>
              <a:cxn ang="0">
                <a:pos x="2167" y="1036"/>
              </a:cxn>
              <a:cxn ang="0">
                <a:pos x="2204" y="1077"/>
              </a:cxn>
              <a:cxn ang="0">
                <a:pos x="2233" y="1133"/>
              </a:cxn>
              <a:cxn ang="0">
                <a:pos x="2277" y="1174"/>
              </a:cxn>
              <a:cxn ang="0">
                <a:pos x="2336" y="1231"/>
              </a:cxn>
              <a:cxn ang="0">
                <a:pos x="2380" y="1288"/>
              </a:cxn>
              <a:cxn ang="0">
                <a:pos x="2425" y="1361"/>
              </a:cxn>
              <a:cxn ang="0">
                <a:pos x="2476" y="1404"/>
              </a:cxn>
              <a:cxn ang="0">
                <a:pos x="2549" y="1479"/>
              </a:cxn>
              <a:cxn ang="0">
                <a:pos x="2601" y="1524"/>
              </a:cxn>
              <a:cxn ang="0">
                <a:pos x="2638" y="1584"/>
              </a:cxn>
              <a:cxn ang="0">
                <a:pos x="2704" y="1630"/>
              </a:cxn>
              <a:cxn ang="0">
                <a:pos x="2769" y="1693"/>
              </a:cxn>
              <a:cxn ang="0">
                <a:pos x="2828" y="1741"/>
              </a:cxn>
              <a:cxn ang="0">
                <a:pos x="2901" y="1806"/>
              </a:cxn>
              <a:cxn ang="0">
                <a:pos x="2952" y="1871"/>
              </a:cxn>
              <a:cxn ang="0">
                <a:pos x="3114" y="1954"/>
              </a:cxn>
              <a:cxn ang="0">
                <a:pos x="3189" y="2020"/>
              </a:cxn>
              <a:cxn ang="0">
                <a:pos x="3269" y="2073"/>
              </a:cxn>
              <a:cxn ang="0">
                <a:pos x="3350" y="2126"/>
              </a:cxn>
              <a:cxn ang="0">
                <a:pos x="3482" y="2197"/>
              </a:cxn>
              <a:cxn ang="0">
                <a:pos x="3643" y="2256"/>
              </a:cxn>
              <a:cxn ang="0">
                <a:pos x="3709" y="2316"/>
              </a:cxn>
              <a:cxn ang="0">
                <a:pos x="3775" y="2378"/>
              </a:cxn>
              <a:cxn ang="0">
                <a:pos x="3885" y="2439"/>
              </a:cxn>
              <a:cxn ang="0">
                <a:pos x="4114" y="2527"/>
              </a:cxn>
              <a:cxn ang="0">
                <a:pos x="4253" y="2595"/>
              </a:cxn>
              <a:cxn ang="0">
                <a:pos x="4445" y="2692"/>
              </a:cxn>
              <a:cxn ang="0">
                <a:pos x="4555" y="2770"/>
              </a:cxn>
              <a:cxn ang="0">
                <a:pos x="4606" y="2878"/>
              </a:cxn>
              <a:cxn ang="0">
                <a:pos x="4717" y="2963"/>
              </a:cxn>
              <a:cxn ang="0">
                <a:pos x="4914" y="3052"/>
              </a:cxn>
              <a:cxn ang="0">
                <a:pos x="5054" y="3153"/>
              </a:cxn>
              <a:cxn ang="0">
                <a:pos x="5340" y="3265"/>
              </a:cxn>
              <a:cxn ang="0">
                <a:pos x="5752" y="3411"/>
              </a:cxn>
              <a:cxn ang="0">
                <a:pos x="6435" y="3709"/>
              </a:cxn>
            </a:cxnLst>
            <a:rect l="0" t="0" r="r" b="b"/>
            <a:pathLst>
              <a:path w="6435" h="3709">
                <a:moveTo>
                  <a:pt x="0" y="0"/>
                </a:moveTo>
                <a:lnTo>
                  <a:pt x="147" y="0"/>
                </a:lnTo>
                <a:lnTo>
                  <a:pt x="147" y="14"/>
                </a:lnTo>
                <a:lnTo>
                  <a:pt x="184" y="14"/>
                </a:lnTo>
                <a:lnTo>
                  <a:pt x="184" y="28"/>
                </a:lnTo>
                <a:lnTo>
                  <a:pt x="213" y="28"/>
                </a:lnTo>
                <a:lnTo>
                  <a:pt x="213" y="42"/>
                </a:lnTo>
                <a:lnTo>
                  <a:pt x="220" y="42"/>
                </a:lnTo>
                <a:lnTo>
                  <a:pt x="220" y="56"/>
                </a:lnTo>
                <a:lnTo>
                  <a:pt x="257" y="56"/>
                </a:lnTo>
                <a:lnTo>
                  <a:pt x="257" y="68"/>
                </a:lnTo>
                <a:lnTo>
                  <a:pt x="271" y="68"/>
                </a:lnTo>
                <a:lnTo>
                  <a:pt x="271" y="82"/>
                </a:lnTo>
                <a:lnTo>
                  <a:pt x="302" y="82"/>
                </a:lnTo>
                <a:lnTo>
                  <a:pt x="302" y="96"/>
                </a:lnTo>
                <a:lnTo>
                  <a:pt x="478" y="96"/>
                </a:lnTo>
                <a:lnTo>
                  <a:pt x="478" y="110"/>
                </a:lnTo>
                <a:lnTo>
                  <a:pt x="506" y="110"/>
                </a:lnTo>
                <a:lnTo>
                  <a:pt x="506" y="123"/>
                </a:lnTo>
                <a:lnTo>
                  <a:pt x="522" y="123"/>
                </a:lnTo>
                <a:lnTo>
                  <a:pt x="522" y="137"/>
                </a:lnTo>
                <a:lnTo>
                  <a:pt x="529" y="137"/>
                </a:lnTo>
                <a:lnTo>
                  <a:pt x="529" y="150"/>
                </a:lnTo>
                <a:lnTo>
                  <a:pt x="588" y="150"/>
                </a:lnTo>
                <a:lnTo>
                  <a:pt x="588" y="164"/>
                </a:lnTo>
                <a:lnTo>
                  <a:pt x="616" y="164"/>
                </a:lnTo>
                <a:lnTo>
                  <a:pt x="616" y="177"/>
                </a:lnTo>
                <a:lnTo>
                  <a:pt x="712" y="177"/>
                </a:lnTo>
                <a:lnTo>
                  <a:pt x="712" y="191"/>
                </a:lnTo>
                <a:lnTo>
                  <a:pt x="719" y="191"/>
                </a:lnTo>
                <a:lnTo>
                  <a:pt x="719" y="205"/>
                </a:lnTo>
                <a:lnTo>
                  <a:pt x="764" y="205"/>
                </a:lnTo>
                <a:lnTo>
                  <a:pt x="764" y="217"/>
                </a:lnTo>
                <a:lnTo>
                  <a:pt x="778" y="217"/>
                </a:lnTo>
                <a:lnTo>
                  <a:pt x="778" y="231"/>
                </a:lnTo>
                <a:lnTo>
                  <a:pt x="815" y="231"/>
                </a:lnTo>
                <a:lnTo>
                  <a:pt x="815" y="245"/>
                </a:lnTo>
                <a:lnTo>
                  <a:pt x="822" y="245"/>
                </a:lnTo>
                <a:lnTo>
                  <a:pt x="822" y="259"/>
                </a:lnTo>
                <a:lnTo>
                  <a:pt x="867" y="259"/>
                </a:lnTo>
                <a:lnTo>
                  <a:pt x="867" y="273"/>
                </a:lnTo>
                <a:lnTo>
                  <a:pt x="874" y="273"/>
                </a:lnTo>
                <a:lnTo>
                  <a:pt x="874" y="287"/>
                </a:lnTo>
                <a:lnTo>
                  <a:pt x="881" y="287"/>
                </a:lnTo>
                <a:lnTo>
                  <a:pt x="881" y="299"/>
                </a:lnTo>
                <a:lnTo>
                  <a:pt x="918" y="299"/>
                </a:lnTo>
                <a:lnTo>
                  <a:pt x="918" y="313"/>
                </a:lnTo>
                <a:lnTo>
                  <a:pt x="939" y="313"/>
                </a:lnTo>
                <a:lnTo>
                  <a:pt x="939" y="327"/>
                </a:lnTo>
                <a:lnTo>
                  <a:pt x="963" y="327"/>
                </a:lnTo>
                <a:lnTo>
                  <a:pt x="963" y="341"/>
                </a:lnTo>
                <a:lnTo>
                  <a:pt x="1000" y="341"/>
                </a:lnTo>
                <a:lnTo>
                  <a:pt x="1000" y="355"/>
                </a:lnTo>
                <a:lnTo>
                  <a:pt x="1028" y="355"/>
                </a:lnTo>
                <a:lnTo>
                  <a:pt x="1028" y="368"/>
                </a:lnTo>
                <a:lnTo>
                  <a:pt x="1035" y="368"/>
                </a:lnTo>
                <a:lnTo>
                  <a:pt x="1035" y="381"/>
                </a:lnTo>
                <a:lnTo>
                  <a:pt x="1050" y="381"/>
                </a:lnTo>
                <a:lnTo>
                  <a:pt x="1050" y="395"/>
                </a:lnTo>
                <a:lnTo>
                  <a:pt x="1080" y="395"/>
                </a:lnTo>
                <a:lnTo>
                  <a:pt x="1080" y="409"/>
                </a:lnTo>
                <a:lnTo>
                  <a:pt x="1117" y="409"/>
                </a:lnTo>
                <a:lnTo>
                  <a:pt x="1117" y="422"/>
                </a:lnTo>
                <a:lnTo>
                  <a:pt x="1124" y="422"/>
                </a:lnTo>
                <a:lnTo>
                  <a:pt x="1124" y="436"/>
                </a:lnTo>
                <a:lnTo>
                  <a:pt x="1138" y="436"/>
                </a:lnTo>
                <a:lnTo>
                  <a:pt x="1138" y="450"/>
                </a:lnTo>
                <a:lnTo>
                  <a:pt x="1153" y="450"/>
                </a:lnTo>
                <a:lnTo>
                  <a:pt x="1153" y="462"/>
                </a:lnTo>
                <a:lnTo>
                  <a:pt x="1169" y="462"/>
                </a:lnTo>
                <a:lnTo>
                  <a:pt x="1169" y="476"/>
                </a:lnTo>
                <a:lnTo>
                  <a:pt x="1211" y="476"/>
                </a:lnTo>
                <a:lnTo>
                  <a:pt x="1211" y="490"/>
                </a:lnTo>
                <a:lnTo>
                  <a:pt x="1263" y="490"/>
                </a:lnTo>
                <a:lnTo>
                  <a:pt x="1263" y="518"/>
                </a:lnTo>
                <a:lnTo>
                  <a:pt x="1286" y="518"/>
                </a:lnTo>
                <a:lnTo>
                  <a:pt x="1286" y="530"/>
                </a:lnTo>
                <a:lnTo>
                  <a:pt x="1314" y="530"/>
                </a:lnTo>
                <a:lnTo>
                  <a:pt x="1314" y="558"/>
                </a:lnTo>
                <a:lnTo>
                  <a:pt x="1352" y="558"/>
                </a:lnTo>
                <a:lnTo>
                  <a:pt x="1352" y="586"/>
                </a:lnTo>
                <a:lnTo>
                  <a:pt x="1396" y="586"/>
                </a:lnTo>
                <a:lnTo>
                  <a:pt x="1396" y="600"/>
                </a:lnTo>
                <a:lnTo>
                  <a:pt x="1403" y="600"/>
                </a:lnTo>
                <a:lnTo>
                  <a:pt x="1403" y="612"/>
                </a:lnTo>
                <a:lnTo>
                  <a:pt x="1432" y="612"/>
                </a:lnTo>
                <a:lnTo>
                  <a:pt x="1432" y="626"/>
                </a:lnTo>
                <a:lnTo>
                  <a:pt x="1492" y="626"/>
                </a:lnTo>
                <a:lnTo>
                  <a:pt x="1492" y="640"/>
                </a:lnTo>
                <a:lnTo>
                  <a:pt x="1513" y="640"/>
                </a:lnTo>
                <a:lnTo>
                  <a:pt x="1513" y="653"/>
                </a:lnTo>
                <a:lnTo>
                  <a:pt x="1520" y="653"/>
                </a:lnTo>
                <a:lnTo>
                  <a:pt x="1520" y="667"/>
                </a:lnTo>
                <a:lnTo>
                  <a:pt x="1565" y="667"/>
                </a:lnTo>
                <a:lnTo>
                  <a:pt x="1565" y="681"/>
                </a:lnTo>
                <a:lnTo>
                  <a:pt x="1586" y="681"/>
                </a:lnTo>
                <a:lnTo>
                  <a:pt x="1586" y="694"/>
                </a:lnTo>
                <a:lnTo>
                  <a:pt x="1593" y="694"/>
                </a:lnTo>
                <a:lnTo>
                  <a:pt x="1593" y="707"/>
                </a:lnTo>
                <a:lnTo>
                  <a:pt x="1602" y="707"/>
                </a:lnTo>
                <a:lnTo>
                  <a:pt x="1602" y="721"/>
                </a:lnTo>
                <a:lnTo>
                  <a:pt x="1609" y="721"/>
                </a:lnTo>
                <a:lnTo>
                  <a:pt x="1609" y="735"/>
                </a:lnTo>
                <a:lnTo>
                  <a:pt x="1631" y="735"/>
                </a:lnTo>
                <a:lnTo>
                  <a:pt x="1631" y="749"/>
                </a:lnTo>
                <a:lnTo>
                  <a:pt x="1638" y="749"/>
                </a:lnTo>
                <a:lnTo>
                  <a:pt x="1638" y="777"/>
                </a:lnTo>
                <a:lnTo>
                  <a:pt x="1682" y="777"/>
                </a:lnTo>
                <a:lnTo>
                  <a:pt x="1682" y="803"/>
                </a:lnTo>
                <a:lnTo>
                  <a:pt x="1689" y="803"/>
                </a:lnTo>
                <a:lnTo>
                  <a:pt x="1689" y="817"/>
                </a:lnTo>
                <a:lnTo>
                  <a:pt x="1703" y="817"/>
                </a:lnTo>
                <a:lnTo>
                  <a:pt x="1703" y="831"/>
                </a:lnTo>
                <a:lnTo>
                  <a:pt x="1727" y="831"/>
                </a:lnTo>
                <a:lnTo>
                  <a:pt x="1727" y="845"/>
                </a:lnTo>
                <a:lnTo>
                  <a:pt x="1741" y="845"/>
                </a:lnTo>
                <a:lnTo>
                  <a:pt x="1741" y="858"/>
                </a:lnTo>
                <a:lnTo>
                  <a:pt x="1755" y="858"/>
                </a:lnTo>
                <a:lnTo>
                  <a:pt x="1755" y="872"/>
                </a:lnTo>
                <a:lnTo>
                  <a:pt x="1764" y="872"/>
                </a:lnTo>
                <a:lnTo>
                  <a:pt x="1764" y="912"/>
                </a:lnTo>
                <a:lnTo>
                  <a:pt x="1830" y="912"/>
                </a:lnTo>
                <a:lnTo>
                  <a:pt x="1830" y="926"/>
                </a:lnTo>
                <a:lnTo>
                  <a:pt x="1940" y="926"/>
                </a:lnTo>
                <a:lnTo>
                  <a:pt x="1940" y="940"/>
                </a:lnTo>
                <a:lnTo>
                  <a:pt x="1954" y="940"/>
                </a:lnTo>
                <a:lnTo>
                  <a:pt x="1954" y="954"/>
                </a:lnTo>
                <a:lnTo>
                  <a:pt x="2043" y="954"/>
                </a:lnTo>
                <a:lnTo>
                  <a:pt x="2043" y="980"/>
                </a:lnTo>
                <a:lnTo>
                  <a:pt x="2057" y="980"/>
                </a:lnTo>
                <a:lnTo>
                  <a:pt x="2057" y="994"/>
                </a:lnTo>
                <a:lnTo>
                  <a:pt x="2078" y="994"/>
                </a:lnTo>
                <a:lnTo>
                  <a:pt x="2078" y="1008"/>
                </a:lnTo>
                <a:lnTo>
                  <a:pt x="2123" y="1008"/>
                </a:lnTo>
                <a:lnTo>
                  <a:pt x="2123" y="1022"/>
                </a:lnTo>
                <a:lnTo>
                  <a:pt x="2160" y="1022"/>
                </a:lnTo>
                <a:lnTo>
                  <a:pt x="2160" y="1036"/>
                </a:lnTo>
                <a:lnTo>
                  <a:pt x="2167" y="1036"/>
                </a:lnTo>
                <a:lnTo>
                  <a:pt x="2167" y="1049"/>
                </a:lnTo>
                <a:lnTo>
                  <a:pt x="2174" y="1049"/>
                </a:lnTo>
                <a:lnTo>
                  <a:pt x="2174" y="1063"/>
                </a:lnTo>
                <a:lnTo>
                  <a:pt x="2196" y="1063"/>
                </a:lnTo>
                <a:lnTo>
                  <a:pt x="2196" y="1077"/>
                </a:lnTo>
                <a:lnTo>
                  <a:pt x="2204" y="1077"/>
                </a:lnTo>
                <a:lnTo>
                  <a:pt x="2204" y="1091"/>
                </a:lnTo>
                <a:lnTo>
                  <a:pt x="2219" y="1091"/>
                </a:lnTo>
                <a:lnTo>
                  <a:pt x="2219" y="1105"/>
                </a:lnTo>
                <a:lnTo>
                  <a:pt x="2226" y="1105"/>
                </a:lnTo>
                <a:lnTo>
                  <a:pt x="2226" y="1133"/>
                </a:lnTo>
                <a:lnTo>
                  <a:pt x="2233" y="1133"/>
                </a:lnTo>
                <a:lnTo>
                  <a:pt x="2233" y="1147"/>
                </a:lnTo>
                <a:lnTo>
                  <a:pt x="2263" y="1147"/>
                </a:lnTo>
                <a:lnTo>
                  <a:pt x="2263" y="1160"/>
                </a:lnTo>
                <a:lnTo>
                  <a:pt x="2270" y="1160"/>
                </a:lnTo>
                <a:lnTo>
                  <a:pt x="2270" y="1174"/>
                </a:lnTo>
                <a:lnTo>
                  <a:pt x="2277" y="1174"/>
                </a:lnTo>
                <a:lnTo>
                  <a:pt x="2277" y="1188"/>
                </a:lnTo>
                <a:lnTo>
                  <a:pt x="2284" y="1188"/>
                </a:lnTo>
                <a:lnTo>
                  <a:pt x="2284" y="1204"/>
                </a:lnTo>
                <a:lnTo>
                  <a:pt x="2322" y="1204"/>
                </a:lnTo>
                <a:lnTo>
                  <a:pt x="2322" y="1231"/>
                </a:lnTo>
                <a:lnTo>
                  <a:pt x="2336" y="1231"/>
                </a:lnTo>
                <a:lnTo>
                  <a:pt x="2336" y="1245"/>
                </a:lnTo>
                <a:lnTo>
                  <a:pt x="2357" y="1245"/>
                </a:lnTo>
                <a:lnTo>
                  <a:pt x="2357" y="1274"/>
                </a:lnTo>
                <a:lnTo>
                  <a:pt x="2366" y="1274"/>
                </a:lnTo>
                <a:lnTo>
                  <a:pt x="2366" y="1288"/>
                </a:lnTo>
                <a:lnTo>
                  <a:pt x="2380" y="1288"/>
                </a:lnTo>
                <a:lnTo>
                  <a:pt x="2380" y="1318"/>
                </a:lnTo>
                <a:lnTo>
                  <a:pt x="2387" y="1318"/>
                </a:lnTo>
                <a:lnTo>
                  <a:pt x="2387" y="1331"/>
                </a:lnTo>
                <a:lnTo>
                  <a:pt x="2409" y="1331"/>
                </a:lnTo>
                <a:lnTo>
                  <a:pt x="2409" y="1361"/>
                </a:lnTo>
                <a:lnTo>
                  <a:pt x="2425" y="1361"/>
                </a:lnTo>
                <a:lnTo>
                  <a:pt x="2425" y="1375"/>
                </a:lnTo>
                <a:lnTo>
                  <a:pt x="2446" y="1375"/>
                </a:lnTo>
                <a:lnTo>
                  <a:pt x="2446" y="1390"/>
                </a:lnTo>
                <a:lnTo>
                  <a:pt x="2460" y="1390"/>
                </a:lnTo>
                <a:lnTo>
                  <a:pt x="2460" y="1404"/>
                </a:lnTo>
                <a:lnTo>
                  <a:pt x="2476" y="1404"/>
                </a:lnTo>
                <a:lnTo>
                  <a:pt x="2476" y="1419"/>
                </a:lnTo>
                <a:lnTo>
                  <a:pt x="2528" y="1419"/>
                </a:lnTo>
                <a:lnTo>
                  <a:pt x="2528" y="1449"/>
                </a:lnTo>
                <a:lnTo>
                  <a:pt x="2542" y="1449"/>
                </a:lnTo>
                <a:lnTo>
                  <a:pt x="2542" y="1479"/>
                </a:lnTo>
                <a:lnTo>
                  <a:pt x="2549" y="1479"/>
                </a:lnTo>
                <a:lnTo>
                  <a:pt x="2549" y="1493"/>
                </a:lnTo>
                <a:lnTo>
                  <a:pt x="2556" y="1493"/>
                </a:lnTo>
                <a:lnTo>
                  <a:pt x="2556" y="1509"/>
                </a:lnTo>
                <a:lnTo>
                  <a:pt x="2570" y="1509"/>
                </a:lnTo>
                <a:lnTo>
                  <a:pt x="2570" y="1524"/>
                </a:lnTo>
                <a:lnTo>
                  <a:pt x="2601" y="1524"/>
                </a:lnTo>
                <a:lnTo>
                  <a:pt x="2601" y="1539"/>
                </a:lnTo>
                <a:lnTo>
                  <a:pt x="2608" y="1539"/>
                </a:lnTo>
                <a:lnTo>
                  <a:pt x="2608" y="1569"/>
                </a:lnTo>
                <a:lnTo>
                  <a:pt x="2629" y="1569"/>
                </a:lnTo>
                <a:lnTo>
                  <a:pt x="2629" y="1584"/>
                </a:lnTo>
                <a:lnTo>
                  <a:pt x="2638" y="1584"/>
                </a:lnTo>
                <a:lnTo>
                  <a:pt x="2638" y="1600"/>
                </a:lnTo>
                <a:lnTo>
                  <a:pt x="2666" y="1600"/>
                </a:lnTo>
                <a:lnTo>
                  <a:pt x="2666" y="1615"/>
                </a:lnTo>
                <a:lnTo>
                  <a:pt x="2673" y="1615"/>
                </a:lnTo>
                <a:lnTo>
                  <a:pt x="2673" y="1630"/>
                </a:lnTo>
                <a:lnTo>
                  <a:pt x="2704" y="1630"/>
                </a:lnTo>
                <a:lnTo>
                  <a:pt x="2704" y="1663"/>
                </a:lnTo>
                <a:lnTo>
                  <a:pt x="2755" y="1663"/>
                </a:lnTo>
                <a:lnTo>
                  <a:pt x="2755" y="1678"/>
                </a:lnTo>
                <a:lnTo>
                  <a:pt x="2762" y="1678"/>
                </a:lnTo>
                <a:lnTo>
                  <a:pt x="2762" y="1693"/>
                </a:lnTo>
                <a:lnTo>
                  <a:pt x="2769" y="1693"/>
                </a:lnTo>
                <a:lnTo>
                  <a:pt x="2769" y="1709"/>
                </a:lnTo>
                <a:lnTo>
                  <a:pt x="2784" y="1709"/>
                </a:lnTo>
                <a:lnTo>
                  <a:pt x="2784" y="1726"/>
                </a:lnTo>
                <a:lnTo>
                  <a:pt x="2791" y="1726"/>
                </a:lnTo>
                <a:lnTo>
                  <a:pt x="2791" y="1741"/>
                </a:lnTo>
                <a:lnTo>
                  <a:pt x="2828" y="1741"/>
                </a:lnTo>
                <a:lnTo>
                  <a:pt x="2828" y="1774"/>
                </a:lnTo>
                <a:lnTo>
                  <a:pt x="2872" y="1774"/>
                </a:lnTo>
                <a:lnTo>
                  <a:pt x="2872" y="1789"/>
                </a:lnTo>
                <a:lnTo>
                  <a:pt x="2894" y="1789"/>
                </a:lnTo>
                <a:lnTo>
                  <a:pt x="2894" y="1806"/>
                </a:lnTo>
                <a:lnTo>
                  <a:pt x="2901" y="1806"/>
                </a:lnTo>
                <a:lnTo>
                  <a:pt x="2901" y="1838"/>
                </a:lnTo>
                <a:lnTo>
                  <a:pt x="2910" y="1838"/>
                </a:lnTo>
                <a:lnTo>
                  <a:pt x="2910" y="1855"/>
                </a:lnTo>
                <a:lnTo>
                  <a:pt x="2917" y="1855"/>
                </a:lnTo>
                <a:lnTo>
                  <a:pt x="2917" y="1871"/>
                </a:lnTo>
                <a:lnTo>
                  <a:pt x="2952" y="1871"/>
                </a:lnTo>
                <a:lnTo>
                  <a:pt x="2952" y="1888"/>
                </a:lnTo>
                <a:lnTo>
                  <a:pt x="2983" y="1888"/>
                </a:lnTo>
                <a:lnTo>
                  <a:pt x="2983" y="1920"/>
                </a:lnTo>
                <a:lnTo>
                  <a:pt x="2990" y="1920"/>
                </a:lnTo>
                <a:lnTo>
                  <a:pt x="2990" y="1954"/>
                </a:lnTo>
                <a:lnTo>
                  <a:pt x="3114" y="1954"/>
                </a:lnTo>
                <a:lnTo>
                  <a:pt x="3114" y="1988"/>
                </a:lnTo>
                <a:lnTo>
                  <a:pt x="3130" y="1988"/>
                </a:lnTo>
                <a:lnTo>
                  <a:pt x="3130" y="2003"/>
                </a:lnTo>
                <a:lnTo>
                  <a:pt x="3173" y="2003"/>
                </a:lnTo>
                <a:lnTo>
                  <a:pt x="3173" y="2020"/>
                </a:lnTo>
                <a:lnTo>
                  <a:pt x="3189" y="2020"/>
                </a:lnTo>
                <a:lnTo>
                  <a:pt x="3189" y="2039"/>
                </a:lnTo>
                <a:lnTo>
                  <a:pt x="3203" y="2039"/>
                </a:lnTo>
                <a:lnTo>
                  <a:pt x="3203" y="2056"/>
                </a:lnTo>
                <a:lnTo>
                  <a:pt x="3224" y="2056"/>
                </a:lnTo>
                <a:lnTo>
                  <a:pt x="3224" y="2073"/>
                </a:lnTo>
                <a:lnTo>
                  <a:pt x="3269" y="2073"/>
                </a:lnTo>
                <a:lnTo>
                  <a:pt x="3269" y="2091"/>
                </a:lnTo>
                <a:lnTo>
                  <a:pt x="3276" y="2091"/>
                </a:lnTo>
                <a:lnTo>
                  <a:pt x="3276" y="2108"/>
                </a:lnTo>
                <a:lnTo>
                  <a:pt x="3320" y="2108"/>
                </a:lnTo>
                <a:lnTo>
                  <a:pt x="3320" y="2126"/>
                </a:lnTo>
                <a:lnTo>
                  <a:pt x="3350" y="2126"/>
                </a:lnTo>
                <a:lnTo>
                  <a:pt x="3350" y="2162"/>
                </a:lnTo>
                <a:lnTo>
                  <a:pt x="3372" y="2162"/>
                </a:lnTo>
                <a:lnTo>
                  <a:pt x="3372" y="2180"/>
                </a:lnTo>
                <a:lnTo>
                  <a:pt x="3393" y="2180"/>
                </a:lnTo>
                <a:lnTo>
                  <a:pt x="3393" y="2197"/>
                </a:lnTo>
                <a:lnTo>
                  <a:pt x="3482" y="2197"/>
                </a:lnTo>
                <a:lnTo>
                  <a:pt x="3482" y="2217"/>
                </a:lnTo>
                <a:lnTo>
                  <a:pt x="3613" y="2217"/>
                </a:lnTo>
                <a:lnTo>
                  <a:pt x="3613" y="2236"/>
                </a:lnTo>
                <a:lnTo>
                  <a:pt x="3622" y="2236"/>
                </a:lnTo>
                <a:lnTo>
                  <a:pt x="3622" y="2256"/>
                </a:lnTo>
                <a:lnTo>
                  <a:pt x="3643" y="2256"/>
                </a:lnTo>
                <a:lnTo>
                  <a:pt x="3643" y="2276"/>
                </a:lnTo>
                <a:lnTo>
                  <a:pt x="3651" y="2276"/>
                </a:lnTo>
                <a:lnTo>
                  <a:pt x="3651" y="2296"/>
                </a:lnTo>
                <a:lnTo>
                  <a:pt x="3695" y="2296"/>
                </a:lnTo>
                <a:lnTo>
                  <a:pt x="3695" y="2316"/>
                </a:lnTo>
                <a:lnTo>
                  <a:pt x="3709" y="2316"/>
                </a:lnTo>
                <a:lnTo>
                  <a:pt x="3709" y="2336"/>
                </a:lnTo>
                <a:lnTo>
                  <a:pt x="3754" y="2336"/>
                </a:lnTo>
                <a:lnTo>
                  <a:pt x="3754" y="2358"/>
                </a:lnTo>
                <a:lnTo>
                  <a:pt x="3768" y="2358"/>
                </a:lnTo>
                <a:lnTo>
                  <a:pt x="3768" y="2378"/>
                </a:lnTo>
                <a:lnTo>
                  <a:pt x="3775" y="2378"/>
                </a:lnTo>
                <a:lnTo>
                  <a:pt x="3775" y="2398"/>
                </a:lnTo>
                <a:lnTo>
                  <a:pt x="3784" y="2398"/>
                </a:lnTo>
                <a:lnTo>
                  <a:pt x="3784" y="2419"/>
                </a:lnTo>
                <a:lnTo>
                  <a:pt x="3791" y="2419"/>
                </a:lnTo>
                <a:lnTo>
                  <a:pt x="3791" y="2439"/>
                </a:lnTo>
                <a:lnTo>
                  <a:pt x="3885" y="2439"/>
                </a:lnTo>
                <a:lnTo>
                  <a:pt x="3885" y="2482"/>
                </a:lnTo>
                <a:lnTo>
                  <a:pt x="4040" y="2482"/>
                </a:lnTo>
                <a:lnTo>
                  <a:pt x="4040" y="2504"/>
                </a:lnTo>
                <a:lnTo>
                  <a:pt x="4070" y="2504"/>
                </a:lnTo>
                <a:lnTo>
                  <a:pt x="4070" y="2527"/>
                </a:lnTo>
                <a:lnTo>
                  <a:pt x="4114" y="2527"/>
                </a:lnTo>
                <a:lnTo>
                  <a:pt x="4114" y="2549"/>
                </a:lnTo>
                <a:lnTo>
                  <a:pt x="4136" y="2549"/>
                </a:lnTo>
                <a:lnTo>
                  <a:pt x="4136" y="2572"/>
                </a:lnTo>
                <a:lnTo>
                  <a:pt x="4173" y="2572"/>
                </a:lnTo>
                <a:lnTo>
                  <a:pt x="4173" y="2595"/>
                </a:lnTo>
                <a:lnTo>
                  <a:pt x="4253" y="2595"/>
                </a:lnTo>
                <a:lnTo>
                  <a:pt x="4253" y="2618"/>
                </a:lnTo>
                <a:lnTo>
                  <a:pt x="4349" y="2618"/>
                </a:lnTo>
                <a:lnTo>
                  <a:pt x="4349" y="2643"/>
                </a:lnTo>
                <a:lnTo>
                  <a:pt x="4377" y="2643"/>
                </a:lnTo>
                <a:lnTo>
                  <a:pt x="4377" y="2692"/>
                </a:lnTo>
                <a:lnTo>
                  <a:pt x="4445" y="2692"/>
                </a:lnTo>
                <a:lnTo>
                  <a:pt x="4445" y="2718"/>
                </a:lnTo>
                <a:lnTo>
                  <a:pt x="4525" y="2718"/>
                </a:lnTo>
                <a:lnTo>
                  <a:pt x="4525" y="2744"/>
                </a:lnTo>
                <a:lnTo>
                  <a:pt x="4532" y="2744"/>
                </a:lnTo>
                <a:lnTo>
                  <a:pt x="4532" y="2770"/>
                </a:lnTo>
                <a:lnTo>
                  <a:pt x="4555" y="2770"/>
                </a:lnTo>
                <a:lnTo>
                  <a:pt x="4555" y="2798"/>
                </a:lnTo>
                <a:lnTo>
                  <a:pt x="4590" y="2798"/>
                </a:lnTo>
                <a:lnTo>
                  <a:pt x="4590" y="2852"/>
                </a:lnTo>
                <a:lnTo>
                  <a:pt x="4599" y="2852"/>
                </a:lnTo>
                <a:lnTo>
                  <a:pt x="4599" y="2878"/>
                </a:lnTo>
                <a:lnTo>
                  <a:pt x="4606" y="2878"/>
                </a:lnTo>
                <a:lnTo>
                  <a:pt x="4606" y="2906"/>
                </a:lnTo>
                <a:lnTo>
                  <a:pt x="4635" y="2906"/>
                </a:lnTo>
                <a:lnTo>
                  <a:pt x="4635" y="2934"/>
                </a:lnTo>
                <a:lnTo>
                  <a:pt x="4658" y="2934"/>
                </a:lnTo>
                <a:lnTo>
                  <a:pt x="4658" y="2963"/>
                </a:lnTo>
                <a:lnTo>
                  <a:pt x="4717" y="2963"/>
                </a:lnTo>
                <a:lnTo>
                  <a:pt x="4717" y="2992"/>
                </a:lnTo>
                <a:lnTo>
                  <a:pt x="4892" y="2992"/>
                </a:lnTo>
                <a:lnTo>
                  <a:pt x="4892" y="3022"/>
                </a:lnTo>
                <a:lnTo>
                  <a:pt x="4900" y="3022"/>
                </a:lnTo>
                <a:lnTo>
                  <a:pt x="4900" y="3052"/>
                </a:lnTo>
                <a:lnTo>
                  <a:pt x="4914" y="3052"/>
                </a:lnTo>
                <a:lnTo>
                  <a:pt x="4914" y="3086"/>
                </a:lnTo>
                <a:lnTo>
                  <a:pt x="5010" y="3086"/>
                </a:lnTo>
                <a:lnTo>
                  <a:pt x="5010" y="3119"/>
                </a:lnTo>
                <a:lnTo>
                  <a:pt x="5040" y="3119"/>
                </a:lnTo>
                <a:lnTo>
                  <a:pt x="5040" y="3153"/>
                </a:lnTo>
                <a:lnTo>
                  <a:pt x="5054" y="3153"/>
                </a:lnTo>
                <a:lnTo>
                  <a:pt x="5054" y="3185"/>
                </a:lnTo>
                <a:lnTo>
                  <a:pt x="5223" y="3185"/>
                </a:lnTo>
                <a:lnTo>
                  <a:pt x="5223" y="3225"/>
                </a:lnTo>
                <a:lnTo>
                  <a:pt x="5260" y="3225"/>
                </a:lnTo>
                <a:lnTo>
                  <a:pt x="5260" y="3265"/>
                </a:lnTo>
                <a:lnTo>
                  <a:pt x="5340" y="3265"/>
                </a:lnTo>
                <a:lnTo>
                  <a:pt x="5340" y="3310"/>
                </a:lnTo>
                <a:lnTo>
                  <a:pt x="5539" y="3310"/>
                </a:lnTo>
                <a:lnTo>
                  <a:pt x="5539" y="3361"/>
                </a:lnTo>
                <a:lnTo>
                  <a:pt x="5568" y="3361"/>
                </a:lnTo>
                <a:lnTo>
                  <a:pt x="5568" y="3411"/>
                </a:lnTo>
                <a:lnTo>
                  <a:pt x="5752" y="3411"/>
                </a:lnTo>
                <a:lnTo>
                  <a:pt x="5752" y="3471"/>
                </a:lnTo>
                <a:lnTo>
                  <a:pt x="5804" y="3471"/>
                </a:lnTo>
                <a:lnTo>
                  <a:pt x="5804" y="3536"/>
                </a:lnTo>
                <a:lnTo>
                  <a:pt x="6427" y="3536"/>
                </a:lnTo>
                <a:lnTo>
                  <a:pt x="6427" y="3709"/>
                </a:lnTo>
                <a:lnTo>
                  <a:pt x="6435" y="3709"/>
                </a:lnTo>
                <a:lnTo>
                  <a:pt x="6435" y="3709"/>
                </a:lnTo>
              </a:path>
            </a:pathLst>
          </a:custGeom>
          <a:noFill/>
          <a:ln w="38100" cmpd="sng">
            <a:solidFill>
              <a:srgbClr val="FFFF00"/>
            </a:solidFill>
            <a:prstDash val="solid"/>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47" name="Line 43"/>
          <p:cNvSpPr>
            <a:spLocks noChangeShapeType="1"/>
          </p:cNvSpPr>
          <p:nvPr/>
        </p:nvSpPr>
        <p:spPr bwMode="auto">
          <a:xfrm>
            <a:off x="6203950" y="1666875"/>
            <a:ext cx="711200" cy="1588"/>
          </a:xfrm>
          <a:prstGeom prst="line">
            <a:avLst/>
          </a:prstGeom>
          <a:noFill/>
          <a:ln w="38100">
            <a:solidFill>
              <a:srgbClr val="66FFFF"/>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48" name="Rectangle 44"/>
          <p:cNvSpPr>
            <a:spLocks noChangeArrowheads="1"/>
          </p:cNvSpPr>
          <p:nvPr/>
        </p:nvSpPr>
        <p:spPr bwMode="auto">
          <a:xfrm>
            <a:off x="6989763" y="1517650"/>
            <a:ext cx="1627187" cy="24447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a:solidFill>
                  <a:srgbClr val="66FFFF"/>
                </a:solidFill>
                <a:latin typeface="Arial" pitchFamily="34" charset="0"/>
                <a:cs typeface="Arial" pitchFamily="34" charset="0"/>
              </a:rPr>
              <a:t>Docetaxel 3 wkly</a:t>
            </a:r>
            <a:endParaRPr lang="en-US" b="1">
              <a:solidFill>
                <a:srgbClr val="66FFFF"/>
              </a:solidFill>
              <a:latin typeface="Arial" pitchFamily="34" charset="0"/>
              <a:cs typeface="Arial" pitchFamily="34" charset="0"/>
            </a:endParaRPr>
          </a:p>
        </p:txBody>
      </p:sp>
      <p:sp>
        <p:nvSpPr>
          <p:cNvPr id="584749" name="Line 45"/>
          <p:cNvSpPr>
            <a:spLocks noChangeShapeType="1"/>
          </p:cNvSpPr>
          <p:nvPr/>
        </p:nvSpPr>
        <p:spPr bwMode="auto">
          <a:xfrm>
            <a:off x="6203950" y="2008188"/>
            <a:ext cx="711200" cy="1587"/>
          </a:xfrm>
          <a:prstGeom prst="line">
            <a:avLst/>
          </a:prstGeom>
          <a:noFill/>
          <a:ln w="38100">
            <a:solidFill>
              <a:srgbClr val="808080"/>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50" name="Rectangle 46"/>
          <p:cNvSpPr>
            <a:spLocks noChangeArrowheads="1"/>
          </p:cNvSpPr>
          <p:nvPr/>
        </p:nvSpPr>
        <p:spPr bwMode="auto">
          <a:xfrm>
            <a:off x="6989763" y="1857375"/>
            <a:ext cx="1514475" cy="24447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a:solidFill>
                  <a:srgbClr val="808080"/>
                </a:solidFill>
                <a:latin typeface="Arial" pitchFamily="34" charset="0"/>
                <a:cs typeface="Arial" pitchFamily="34" charset="0"/>
              </a:rPr>
              <a:t>Docetaxel  wkly</a:t>
            </a:r>
            <a:endParaRPr lang="en-US" b="1">
              <a:solidFill>
                <a:srgbClr val="808080"/>
              </a:solidFill>
              <a:latin typeface="Arial" pitchFamily="34" charset="0"/>
              <a:cs typeface="Arial" pitchFamily="34" charset="0"/>
            </a:endParaRPr>
          </a:p>
        </p:txBody>
      </p:sp>
      <p:sp>
        <p:nvSpPr>
          <p:cNvPr id="584751" name="Line 47"/>
          <p:cNvSpPr>
            <a:spLocks noChangeShapeType="1"/>
          </p:cNvSpPr>
          <p:nvPr/>
        </p:nvSpPr>
        <p:spPr bwMode="auto">
          <a:xfrm>
            <a:off x="6203950" y="2347913"/>
            <a:ext cx="711200" cy="1587"/>
          </a:xfrm>
          <a:prstGeom prst="line">
            <a:avLst/>
          </a:prstGeom>
          <a:noFill/>
          <a:ln w="38100">
            <a:solidFill>
              <a:srgbClr val="FFFF00"/>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52" name="Rectangle 48"/>
          <p:cNvSpPr>
            <a:spLocks noChangeArrowheads="1"/>
          </p:cNvSpPr>
          <p:nvPr/>
        </p:nvSpPr>
        <p:spPr bwMode="auto">
          <a:xfrm>
            <a:off x="6989763" y="2197100"/>
            <a:ext cx="1276350" cy="24447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b="1">
                <a:solidFill>
                  <a:srgbClr val="FFFF00"/>
                </a:solidFill>
                <a:latin typeface="Arial" pitchFamily="34" charset="0"/>
                <a:cs typeface="Arial" pitchFamily="34" charset="0"/>
              </a:rPr>
              <a:t>Mitoxantrone</a:t>
            </a:r>
            <a:endParaRPr lang="en-US" b="1">
              <a:solidFill>
                <a:srgbClr val="FFFF00"/>
              </a:solidFill>
              <a:latin typeface="Arial" pitchFamily="34" charset="0"/>
              <a:cs typeface="Arial" pitchFamily="34" charset="0"/>
            </a:endParaRPr>
          </a:p>
        </p:txBody>
      </p:sp>
      <p:sp>
        <p:nvSpPr>
          <p:cNvPr id="584753" name="Line 49"/>
          <p:cNvSpPr>
            <a:spLocks noChangeShapeType="1"/>
          </p:cNvSpPr>
          <p:nvPr/>
        </p:nvSpPr>
        <p:spPr bwMode="auto">
          <a:xfrm>
            <a:off x="1436688" y="1066800"/>
            <a:ext cx="0" cy="4700588"/>
          </a:xfrm>
          <a:prstGeom prst="line">
            <a:avLst/>
          </a:prstGeom>
          <a:noFill/>
          <a:ln w="28575">
            <a:solidFill>
              <a:schemeClr val="bg1"/>
            </a:solidFill>
            <a:round/>
            <a:headEnd/>
            <a:tailEnd/>
          </a:ln>
          <a:effectLst/>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54" name="Line 50"/>
          <p:cNvSpPr>
            <a:spLocks noChangeShapeType="1"/>
          </p:cNvSpPr>
          <p:nvPr/>
        </p:nvSpPr>
        <p:spPr bwMode="auto">
          <a:xfrm>
            <a:off x="1436688" y="5767388"/>
            <a:ext cx="7126287" cy="0"/>
          </a:xfrm>
          <a:prstGeom prst="line">
            <a:avLst/>
          </a:prstGeom>
          <a:noFill/>
          <a:ln w="28575">
            <a:solidFill>
              <a:srgbClr val="FFFFFF"/>
            </a:solidFill>
            <a:round/>
            <a:headEnd/>
            <a:tailEnd/>
          </a:ln>
          <a:effectLst/>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84755" name="Line 51"/>
          <p:cNvSpPr>
            <a:spLocks noChangeShapeType="1"/>
          </p:cNvSpPr>
          <p:nvPr/>
        </p:nvSpPr>
        <p:spPr bwMode="auto">
          <a:xfrm>
            <a:off x="1319213" y="1662113"/>
            <a:ext cx="117475" cy="1587"/>
          </a:xfrm>
          <a:prstGeom prst="line">
            <a:avLst/>
          </a:prstGeom>
          <a:noFill/>
          <a:ln w="4763">
            <a:solidFill>
              <a:schemeClr val="bg1"/>
            </a:solidFill>
            <a:round/>
            <a:headEnd/>
            <a:tailEnd/>
          </a:ln>
        </p:spPr>
        <p:txBody>
          <a:bodyPr/>
          <a:lstStyle/>
          <a:p>
            <a:pPr fontAlgn="base">
              <a:spcBef>
                <a:spcPct val="0"/>
              </a:spcBef>
              <a:spcAft>
                <a:spcPct val="0"/>
              </a:spcAft>
            </a:pPr>
            <a:endParaRPr lang="es-ES">
              <a:solidFill>
                <a:srgbClr val="000000"/>
              </a:solidFill>
              <a:latin typeface="Arial" pitchFamily="34" charset="0"/>
              <a:cs typeface="Arial" pitchFamily="34" charset="0"/>
            </a:endParaRPr>
          </a:p>
        </p:txBody>
      </p:sp>
      <p:sp>
        <p:nvSpPr>
          <p:cNvPr id="53" name="52 CuadroTexto"/>
          <p:cNvSpPr txBox="1"/>
          <p:nvPr/>
        </p:nvSpPr>
        <p:spPr>
          <a:xfrm>
            <a:off x="6300192" y="2924944"/>
            <a:ext cx="2364750" cy="369332"/>
          </a:xfrm>
          <a:prstGeom prst="rect">
            <a:avLst/>
          </a:prstGeom>
          <a:noFill/>
        </p:spPr>
        <p:txBody>
          <a:bodyPr wrap="none" rtlCol="0">
            <a:spAutoFit/>
          </a:bodyPr>
          <a:lstStyle/>
          <a:p>
            <a:pPr fontAlgn="base">
              <a:spcBef>
                <a:spcPct val="0"/>
              </a:spcBef>
              <a:spcAft>
                <a:spcPct val="0"/>
              </a:spcAft>
            </a:pPr>
            <a:r>
              <a:rPr lang="es-ES" dirty="0" err="1" smtClean="0">
                <a:solidFill>
                  <a:srgbClr val="FFFFFF"/>
                </a:solidFill>
                <a:latin typeface="Arial" pitchFamily="34" charset="0"/>
                <a:cs typeface="Arial" pitchFamily="34" charset="0"/>
              </a:rPr>
              <a:t>Dif</a:t>
            </a:r>
            <a:r>
              <a:rPr lang="es-ES" dirty="0" smtClean="0">
                <a:solidFill>
                  <a:srgbClr val="FFFFFF"/>
                </a:solidFill>
                <a:latin typeface="Arial" pitchFamily="34" charset="0"/>
                <a:cs typeface="Arial" pitchFamily="34" charset="0"/>
              </a:rPr>
              <a:t>  medianas:  2,5 m</a:t>
            </a:r>
            <a:endParaRPr lang="es-ES" dirty="0">
              <a:solidFill>
                <a:srgbClr val="FFFFFF"/>
              </a:solidFill>
              <a:latin typeface="Arial" pitchFamily="34" charset="0"/>
              <a:cs typeface="Arial" pitchFamily="34" charset="0"/>
            </a:endParaRPr>
          </a:p>
        </p:txBody>
      </p:sp>
      <p:sp>
        <p:nvSpPr>
          <p:cNvPr id="54" name="53 Rectángulo"/>
          <p:cNvSpPr/>
          <p:nvPr/>
        </p:nvSpPr>
        <p:spPr>
          <a:xfrm>
            <a:off x="6084168" y="2924944"/>
            <a:ext cx="2736304"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5754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243408"/>
            <a:ext cx="8229600" cy="1143000"/>
          </a:xfrm>
        </p:spPr>
        <p:txBody>
          <a:bodyPr>
            <a:normAutofit/>
          </a:bodyPr>
          <a:lstStyle/>
          <a:p>
            <a:r>
              <a:rPr lang="es-ES" b="1" dirty="0" smtClean="0"/>
              <a:t>Nuevos agentes </a:t>
            </a:r>
            <a:endParaRPr lang="en-US"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rPr>
              <a:pPr/>
              <a:t>49</a:t>
            </a:fld>
            <a:endParaRPr lang="en-GB" dirty="0">
              <a:solidFill>
                <a:prstClr val="black">
                  <a:tint val="75000"/>
                </a:prstClr>
              </a:solidFill>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cs typeface="Times New Roman" pitchFamily="18" charset="0"/>
              </a:rPr>
              <a:t>Vol. </a:t>
            </a:r>
            <a:r>
              <a:rPr lang="en-US" sz="1400" b="1" dirty="0" err="1" smtClean="0">
                <a:solidFill>
                  <a:srgbClr val="000000"/>
                </a:solidFill>
                <a:cs typeface="Times New Roman" pitchFamily="18" charset="0"/>
              </a:rPr>
              <a:t>Tumoral</a:t>
            </a:r>
            <a:endParaRPr lang="en-US" sz="1400" b="1" dirty="0">
              <a:solidFill>
                <a:srgbClr val="000000"/>
              </a:solidFill>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rPr>
              <a:t>Tiempo</a:t>
            </a:r>
            <a:endParaRPr lang="en-US" sz="1400" b="1" dirty="0">
              <a:solidFill>
                <a:srgbClr val="000000"/>
              </a:solidFill>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rPr>
              <a:t>Muerte</a:t>
            </a:r>
            <a:endParaRPr lang="en-US" sz="1600" dirty="0">
              <a:solidFill>
                <a:srgbClr val="000000"/>
              </a:solidFill>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cs typeface="Times New Roman" pitchFamily="18" charset="0"/>
              </a:rPr>
              <a:t>Castración</a:t>
            </a:r>
            <a:endParaRPr lang="en-US" sz="1200" b="1" dirty="0">
              <a:solidFill>
                <a:srgbClr val="2B1BF7"/>
              </a:solidFill>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cs typeface="Times New Roman" pitchFamily="18" charset="0"/>
              </a:rPr>
              <a:t>Tratamiento</a:t>
            </a:r>
            <a:endParaRPr lang="en-US" sz="1200" b="1" dirty="0" smtClean="0">
              <a:solidFill>
                <a:srgbClr val="2B1BF7"/>
              </a:solidFill>
              <a:cs typeface="Times New Roman" pitchFamily="18" charset="0"/>
            </a:endParaRPr>
          </a:p>
          <a:p>
            <a:pPr algn="ctr"/>
            <a:r>
              <a:rPr lang="en-US" sz="1200" b="1" dirty="0" smtClean="0">
                <a:solidFill>
                  <a:srgbClr val="2B1BF7"/>
                </a:solidFill>
                <a:cs typeface="Times New Roman" pitchFamily="18" charset="0"/>
              </a:rPr>
              <a:t>Local*</a:t>
            </a:r>
            <a:endParaRPr lang="en-US" sz="1200" b="1" dirty="0">
              <a:solidFill>
                <a:srgbClr val="2B1BF7"/>
              </a:solidFill>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ea typeface="MS PGothic" pitchFamily="34" charset="-128"/>
                <a:cs typeface="Times New Roman" pitchFamily="18" charset="0"/>
              </a:rPr>
              <a:t>Tratamiento hormonal 2ª línea</a:t>
            </a:r>
            <a:endParaRPr lang="en-US" sz="1200" b="1" dirty="0">
              <a:solidFill>
                <a:srgbClr val="2B1BF7"/>
              </a:solidFill>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ea typeface="MS PGothic" pitchFamily="34" charset="-128"/>
                <a:cs typeface="Times New Roman" pitchFamily="18" charset="0"/>
              </a:rPr>
              <a:t>Bicalutamida</a:t>
            </a:r>
            <a:endParaRPr lang="en-US" sz="1200" b="1" dirty="0">
              <a:solidFill>
                <a:srgbClr val="000000"/>
              </a:solidFill>
              <a:ea typeface="MS PGothic" pitchFamily="34" charset="-128"/>
              <a:cs typeface="Times New Roman" pitchFamily="18" charset="0"/>
            </a:endParaRPr>
          </a:p>
          <a:p>
            <a:pPr algn="ctr"/>
            <a:r>
              <a:rPr lang="en-US" sz="1200" b="1" dirty="0" err="1" smtClean="0">
                <a:solidFill>
                  <a:srgbClr val="000000"/>
                </a:solidFill>
                <a:ea typeface="MS PGothic" pitchFamily="34" charset="-128"/>
                <a:cs typeface="Times New Roman" pitchFamily="18" charset="0"/>
              </a:rPr>
              <a:t>Flutamida</a:t>
            </a:r>
            <a:endParaRPr lang="en-US" sz="1200" b="1" dirty="0" smtClean="0">
              <a:solidFill>
                <a:srgbClr val="000000"/>
              </a:solidFill>
              <a:ea typeface="MS PGothic" pitchFamily="34" charset="-128"/>
              <a:cs typeface="Times New Roman" pitchFamily="18" charset="0"/>
            </a:endParaRPr>
          </a:p>
          <a:p>
            <a:pPr algn="ctr"/>
            <a:r>
              <a:rPr lang="en-US" sz="1200" b="1" dirty="0" smtClean="0">
                <a:solidFill>
                  <a:srgbClr val="2B1BF7"/>
                </a:solidFill>
                <a:ea typeface="MS PGothic" pitchFamily="34" charset="-128"/>
                <a:cs typeface="Times New Roman" pitchFamily="18" charset="0"/>
              </a:rPr>
              <a:t>(</a:t>
            </a:r>
            <a:r>
              <a:rPr lang="en-US" sz="1200" b="1" dirty="0" err="1" smtClean="0">
                <a:solidFill>
                  <a:srgbClr val="2B1BF7"/>
                </a:solidFill>
                <a:ea typeface="MS PGothic" pitchFamily="34" charset="-128"/>
                <a:cs typeface="Times New Roman" pitchFamily="18" charset="0"/>
              </a:rPr>
              <a:t>Retirada</a:t>
            </a:r>
            <a:r>
              <a:rPr lang="en-US" sz="1200" b="1" dirty="0" smtClean="0">
                <a:solidFill>
                  <a:srgbClr val="2B1BF7"/>
                </a:solidFill>
                <a:ea typeface="MS PGothic" pitchFamily="34" charset="-128"/>
                <a:cs typeface="Times New Roman" pitchFamily="18" charset="0"/>
              </a:rPr>
              <a:t>)</a:t>
            </a:r>
            <a:endParaRPr lang="en-US" sz="1200" b="1" dirty="0">
              <a:solidFill>
                <a:srgbClr val="2B1BF7"/>
              </a:solidFill>
              <a:ea typeface="MS PGothic" pitchFamily="34" charset="-128"/>
              <a:cs typeface="Times New Roman" pitchFamily="18" charset="0"/>
            </a:endParaRPr>
          </a:p>
          <a:p>
            <a:pPr algn="ctr"/>
            <a:endParaRPr lang="en-US" sz="1200" b="1" dirty="0">
              <a:solidFill>
                <a:srgbClr val="000000"/>
              </a:solidFill>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0872379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Marcador de contenido"/>
          <p:cNvSpPr>
            <a:spLocks noGrp="1"/>
          </p:cNvSpPr>
          <p:nvPr>
            <p:ph idx="1"/>
          </p:nvPr>
        </p:nvSpPr>
        <p:spPr/>
        <p:txBody>
          <a:bodyPr/>
          <a:lstStyle/>
          <a:p>
            <a:endParaRPr lang="es-ES" altLang="es-ES" smtClean="0">
              <a:latin typeface="Arial" pitchFamily="34" charset="0"/>
              <a:cs typeface="Arial" pitchFamily="34" charset="0"/>
            </a:endParaRPr>
          </a:p>
        </p:txBody>
      </p:sp>
      <p:pic>
        <p:nvPicPr>
          <p:cNvPr id="18435" name="Picture 2"/>
          <p:cNvPicPr>
            <a:picLocks noChangeAspect="1" noChangeArrowheads="1"/>
          </p:cNvPicPr>
          <p:nvPr/>
        </p:nvPicPr>
        <p:blipFill>
          <a:blip r:embed="rId3" cstate="print"/>
          <a:srcRect/>
          <a:stretch>
            <a:fillRect/>
          </a:stretch>
        </p:blipFill>
        <p:spPr bwMode="auto">
          <a:xfrm>
            <a:off x="251520" y="1196752"/>
            <a:ext cx="8137525" cy="4686300"/>
          </a:xfrm>
          <a:prstGeom prst="rect">
            <a:avLst/>
          </a:prstGeom>
          <a:noFill/>
          <a:ln w="9525">
            <a:noFill/>
            <a:miter lim="800000"/>
            <a:headEnd/>
            <a:tailEnd/>
          </a:ln>
        </p:spPr>
      </p:pic>
      <p:sp>
        <p:nvSpPr>
          <p:cNvPr id="18436" name="3 CuadroTexto"/>
          <p:cNvSpPr txBox="1">
            <a:spLocks noChangeArrowheads="1"/>
          </p:cNvSpPr>
          <p:nvPr/>
        </p:nvSpPr>
        <p:spPr bwMode="auto">
          <a:xfrm>
            <a:off x="3275856" y="6381328"/>
            <a:ext cx="5143500" cy="276225"/>
          </a:xfrm>
          <a:prstGeom prst="rect">
            <a:avLst/>
          </a:prstGeom>
          <a:noFill/>
          <a:ln w="9525">
            <a:noFill/>
            <a:miter lim="800000"/>
            <a:headEnd/>
            <a:tailEnd/>
          </a:ln>
        </p:spPr>
        <p:txBody>
          <a:bodyPr>
            <a:spAutoFit/>
          </a:bodyPr>
          <a:lstStyle/>
          <a:p>
            <a:pPr fontAlgn="base">
              <a:spcBef>
                <a:spcPct val="0"/>
              </a:spcBef>
              <a:spcAft>
                <a:spcPct val="0"/>
              </a:spcAft>
            </a:pPr>
            <a:r>
              <a:rPr lang="es-ES" altLang="es-ES" sz="1200" b="1" dirty="0" err="1">
                <a:solidFill>
                  <a:srgbClr val="0033CC"/>
                </a:solidFill>
                <a:latin typeface="Arial" pitchFamily="34" charset="0"/>
                <a:ea typeface="ＭＳ Ｐゴシック" pitchFamily="34" charset="-128"/>
                <a:cs typeface="Arial" pitchFamily="34" charset="0"/>
              </a:rPr>
              <a:t>Siegel</a:t>
            </a:r>
            <a:r>
              <a:rPr lang="es-ES" altLang="es-ES" sz="1200" b="1" dirty="0">
                <a:solidFill>
                  <a:srgbClr val="0033CC"/>
                </a:solidFill>
                <a:latin typeface="Arial" pitchFamily="34" charset="0"/>
                <a:ea typeface="ＭＳ Ｐゴシック" pitchFamily="34" charset="-128"/>
                <a:cs typeface="Arial" pitchFamily="34" charset="0"/>
              </a:rPr>
              <a:t>  R et al. </a:t>
            </a:r>
            <a:r>
              <a:rPr lang="es-ES" altLang="es-ES" sz="1200" b="1" dirty="0" err="1">
                <a:solidFill>
                  <a:srgbClr val="0033CC"/>
                </a:solidFill>
                <a:latin typeface="Arial" pitchFamily="34" charset="0"/>
                <a:ea typeface="ＭＳ Ｐゴシック" pitchFamily="34" charset="-128"/>
                <a:cs typeface="Arial" pitchFamily="34" charset="0"/>
              </a:rPr>
              <a:t>Cancer</a:t>
            </a:r>
            <a:r>
              <a:rPr lang="es-ES" altLang="es-ES" sz="1200" b="1" dirty="0">
                <a:solidFill>
                  <a:srgbClr val="0033CC"/>
                </a:solidFill>
                <a:latin typeface="Arial" pitchFamily="34" charset="0"/>
                <a:ea typeface="ＭＳ Ｐゴシック" pitchFamily="34" charset="-128"/>
                <a:cs typeface="Arial" pitchFamily="34" charset="0"/>
              </a:rPr>
              <a:t> </a:t>
            </a:r>
            <a:r>
              <a:rPr lang="es-ES" altLang="es-ES" sz="1200" b="1" dirty="0" err="1">
                <a:solidFill>
                  <a:srgbClr val="0033CC"/>
                </a:solidFill>
                <a:latin typeface="Arial" pitchFamily="34" charset="0"/>
                <a:ea typeface="ＭＳ Ｐゴシック" pitchFamily="34" charset="-128"/>
                <a:cs typeface="Arial" pitchFamily="34" charset="0"/>
              </a:rPr>
              <a:t>Statistics</a:t>
            </a:r>
            <a:r>
              <a:rPr lang="es-ES" altLang="es-ES" sz="1200" b="1" dirty="0">
                <a:solidFill>
                  <a:srgbClr val="0033CC"/>
                </a:solidFill>
                <a:latin typeface="Arial" pitchFamily="34" charset="0"/>
                <a:ea typeface="ＭＳ Ｐゴシック" pitchFamily="34" charset="-128"/>
                <a:cs typeface="Arial" pitchFamily="34" charset="0"/>
              </a:rPr>
              <a:t>, 2014.CA </a:t>
            </a:r>
            <a:r>
              <a:rPr lang="es-ES" altLang="es-ES" sz="1200" b="1" dirty="0" err="1">
                <a:solidFill>
                  <a:srgbClr val="0033CC"/>
                </a:solidFill>
                <a:latin typeface="Arial" pitchFamily="34" charset="0"/>
                <a:ea typeface="ＭＳ Ｐゴシック" pitchFamily="34" charset="-128"/>
                <a:cs typeface="Arial" pitchFamily="34" charset="0"/>
              </a:rPr>
              <a:t>Cancer</a:t>
            </a:r>
            <a:r>
              <a:rPr lang="es-ES" altLang="es-ES" sz="1200" b="1" dirty="0">
                <a:solidFill>
                  <a:srgbClr val="0033CC"/>
                </a:solidFill>
                <a:latin typeface="Arial" pitchFamily="34" charset="0"/>
                <a:ea typeface="ＭＳ Ｐゴシック" pitchFamily="34" charset="-128"/>
                <a:cs typeface="Arial" pitchFamily="34" charset="0"/>
              </a:rPr>
              <a:t> J </a:t>
            </a:r>
            <a:r>
              <a:rPr lang="es-ES" altLang="es-ES" sz="1200" b="1" dirty="0" err="1">
                <a:solidFill>
                  <a:srgbClr val="0033CC"/>
                </a:solidFill>
                <a:latin typeface="Arial" pitchFamily="34" charset="0"/>
                <a:ea typeface="ＭＳ Ｐゴシック" pitchFamily="34" charset="-128"/>
                <a:cs typeface="Arial" pitchFamily="34" charset="0"/>
              </a:rPr>
              <a:t>Clin</a:t>
            </a:r>
            <a:r>
              <a:rPr lang="es-ES" altLang="es-ES" sz="1200" b="1" dirty="0">
                <a:solidFill>
                  <a:srgbClr val="0033CC"/>
                </a:solidFill>
                <a:latin typeface="Arial" pitchFamily="34" charset="0"/>
                <a:ea typeface="ＭＳ Ｐゴシック" pitchFamily="34" charset="-128"/>
                <a:cs typeface="Arial" pitchFamily="34" charset="0"/>
              </a:rPr>
              <a:t> 2014; </a:t>
            </a:r>
            <a:r>
              <a:rPr lang="es-ES" altLang="es-ES" sz="1200" b="1" dirty="0" smtClean="0">
                <a:solidFill>
                  <a:srgbClr val="0033CC"/>
                </a:solidFill>
                <a:latin typeface="Arial" pitchFamily="34" charset="0"/>
                <a:ea typeface="ＭＳ Ｐゴシック" pitchFamily="34" charset="-128"/>
                <a:cs typeface="Arial" pitchFamily="34" charset="0"/>
              </a:rPr>
              <a:t>64:9-9</a:t>
            </a:r>
            <a:endParaRPr lang="es-ES" altLang="es-ES" sz="1200" b="1" dirty="0">
              <a:solidFill>
                <a:srgbClr val="0033CC"/>
              </a:solidFill>
              <a:latin typeface="Arial" pitchFamily="34" charset="0"/>
              <a:ea typeface="ＭＳ Ｐゴシック" pitchFamily="34" charset="-128"/>
              <a:cs typeface="Arial" pitchFamily="34" charset="0"/>
            </a:endParaRPr>
          </a:p>
        </p:txBody>
      </p:sp>
      <p:sp>
        <p:nvSpPr>
          <p:cNvPr id="18437" name="Rectangle 2"/>
          <p:cNvSpPr txBox="1">
            <a:spLocks noChangeArrowheads="1"/>
          </p:cNvSpPr>
          <p:nvPr/>
        </p:nvSpPr>
        <p:spPr bwMode="auto">
          <a:xfrm>
            <a:off x="251520" y="404664"/>
            <a:ext cx="6696744" cy="500063"/>
          </a:xfrm>
          <a:prstGeom prst="rect">
            <a:avLst/>
          </a:prstGeom>
          <a:noFill/>
          <a:ln w="9525">
            <a:noFill/>
            <a:miter lim="800000"/>
            <a:headEnd/>
            <a:tailEnd/>
          </a:ln>
        </p:spPr>
        <p:txBody>
          <a:bodyPr/>
          <a:lstStyle/>
          <a:p>
            <a:pPr fontAlgn="base">
              <a:spcBef>
                <a:spcPct val="0"/>
              </a:spcBef>
              <a:spcAft>
                <a:spcPct val="0"/>
              </a:spcAft>
            </a:pPr>
            <a:r>
              <a:rPr lang="es-MX" altLang="es-ES" sz="2400" b="1" dirty="0" smtClean="0">
                <a:solidFill>
                  <a:srgbClr val="8E057C"/>
                </a:solidFill>
                <a:latin typeface="Arial" pitchFamily="34" charset="0"/>
                <a:ea typeface="ＭＳ Ｐゴシック" pitchFamily="34" charset="-128"/>
                <a:cs typeface="Arial" pitchFamily="34" charset="0"/>
              </a:rPr>
              <a:t>EPIDEMIOLOGÍA: el tumor más frecuente</a:t>
            </a:r>
            <a:endParaRPr lang="es-ES" altLang="es-ES" sz="2400" b="1" dirty="0">
              <a:solidFill>
                <a:srgbClr val="8E057C"/>
              </a:solidFill>
              <a:latin typeface="Arial" pitchFamily="34" charset="0"/>
              <a:ea typeface="ＭＳ Ｐゴシック" pitchFamily="34" charset="-128"/>
              <a:cs typeface="Arial" pitchFamily="34" charset="0"/>
            </a:endParaRPr>
          </a:p>
        </p:txBody>
      </p:sp>
      <p:sp>
        <p:nvSpPr>
          <p:cNvPr id="2" name="1 Elipse"/>
          <p:cNvSpPr/>
          <p:nvPr/>
        </p:nvSpPr>
        <p:spPr>
          <a:xfrm>
            <a:off x="2195736" y="1916832"/>
            <a:ext cx="1584325" cy="50323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s-ES" b="1">
              <a:solidFill>
                <a:srgbClr val="FFFFFF"/>
              </a:solidFill>
              <a:latin typeface="Times New Roman"/>
            </a:endParaRPr>
          </a:p>
        </p:txBody>
      </p:sp>
    </p:spTree>
    <p:extLst>
      <p:ext uri="{BB962C8B-B14F-4D97-AF65-F5344CB8AC3E}">
        <p14:creationId xmlns:p14="http://schemas.microsoft.com/office/powerpoint/2010/main" val="15790426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243408"/>
            <a:ext cx="8229600" cy="1143000"/>
          </a:xfrm>
        </p:spPr>
        <p:txBody>
          <a:bodyPr>
            <a:normAutofit/>
          </a:bodyPr>
          <a:lstStyle/>
          <a:p>
            <a:r>
              <a:rPr lang="es-ES" b="1" dirty="0" smtClean="0"/>
              <a:t>Nuevos agentes </a:t>
            </a:r>
            <a:endParaRPr lang="en-US"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rPr>
              <a:pPr/>
              <a:t>50</a:t>
            </a:fld>
            <a:endParaRPr lang="en-GB" dirty="0">
              <a:solidFill>
                <a:prstClr val="black">
                  <a:tint val="75000"/>
                </a:prstClr>
              </a:solidFill>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cs typeface="Times New Roman" pitchFamily="18" charset="0"/>
              </a:rPr>
              <a:t>Vol. </a:t>
            </a:r>
            <a:r>
              <a:rPr lang="en-US" sz="1400" b="1" dirty="0" err="1" smtClean="0">
                <a:solidFill>
                  <a:srgbClr val="000000"/>
                </a:solidFill>
                <a:cs typeface="Times New Roman" pitchFamily="18" charset="0"/>
              </a:rPr>
              <a:t>Tumoral</a:t>
            </a:r>
            <a:endParaRPr lang="en-US" sz="1400" b="1" dirty="0">
              <a:solidFill>
                <a:srgbClr val="000000"/>
              </a:solidFill>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rPr>
              <a:t>Tiempo</a:t>
            </a:r>
            <a:endParaRPr lang="en-US" sz="1400" b="1" dirty="0">
              <a:solidFill>
                <a:srgbClr val="000000"/>
              </a:solidFill>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rPr>
              <a:t>Muerte</a:t>
            </a:r>
            <a:endParaRPr lang="en-US" sz="1600" dirty="0">
              <a:solidFill>
                <a:srgbClr val="000000"/>
              </a:solidFill>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cs typeface="Times New Roman" pitchFamily="18" charset="0"/>
              </a:rPr>
              <a:t>Castración</a:t>
            </a:r>
            <a:endParaRPr lang="en-US" sz="1200" b="1" dirty="0">
              <a:solidFill>
                <a:srgbClr val="2B1BF7"/>
              </a:solidFill>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cs typeface="Times New Roman" pitchFamily="18" charset="0"/>
              </a:rPr>
              <a:t>Tratamiento</a:t>
            </a:r>
            <a:endParaRPr lang="en-US" sz="1200" b="1" dirty="0" smtClean="0">
              <a:solidFill>
                <a:srgbClr val="2B1BF7"/>
              </a:solidFill>
              <a:cs typeface="Times New Roman" pitchFamily="18" charset="0"/>
            </a:endParaRPr>
          </a:p>
          <a:p>
            <a:pPr algn="ctr"/>
            <a:r>
              <a:rPr lang="en-US" sz="1200" b="1" dirty="0" smtClean="0">
                <a:solidFill>
                  <a:srgbClr val="2B1BF7"/>
                </a:solidFill>
                <a:cs typeface="Times New Roman" pitchFamily="18" charset="0"/>
              </a:rPr>
              <a:t>Local*</a:t>
            </a:r>
            <a:endParaRPr lang="en-US" sz="1200" b="1" dirty="0">
              <a:solidFill>
                <a:srgbClr val="2B1BF7"/>
              </a:solidFill>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ea typeface="MS PGothic" pitchFamily="34" charset="-128"/>
                <a:cs typeface="Times New Roman" pitchFamily="18" charset="0"/>
              </a:rPr>
              <a:t>Tratamiento hormonal 2ª línea</a:t>
            </a:r>
            <a:endParaRPr lang="en-US" sz="1200" b="1" dirty="0">
              <a:solidFill>
                <a:srgbClr val="2B1BF7"/>
              </a:solidFill>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ea typeface="MS PGothic" pitchFamily="34" charset="-128"/>
                <a:cs typeface="Times New Roman" pitchFamily="18" charset="0"/>
              </a:rPr>
              <a:t>Bicalutamida</a:t>
            </a:r>
            <a:endParaRPr lang="en-US" sz="1200" b="1" dirty="0">
              <a:solidFill>
                <a:srgbClr val="000000"/>
              </a:solidFill>
              <a:ea typeface="MS PGothic" pitchFamily="34" charset="-128"/>
              <a:cs typeface="Times New Roman" pitchFamily="18" charset="0"/>
            </a:endParaRPr>
          </a:p>
          <a:p>
            <a:pPr algn="ctr"/>
            <a:r>
              <a:rPr lang="en-US" sz="1200" b="1" dirty="0" err="1" smtClean="0">
                <a:solidFill>
                  <a:srgbClr val="000000"/>
                </a:solidFill>
                <a:ea typeface="MS PGothic" pitchFamily="34" charset="-128"/>
                <a:cs typeface="Times New Roman" pitchFamily="18" charset="0"/>
              </a:rPr>
              <a:t>Flutamida</a:t>
            </a:r>
            <a:endParaRPr lang="en-US" sz="1200" b="1" dirty="0" smtClean="0">
              <a:solidFill>
                <a:srgbClr val="000000"/>
              </a:solidFill>
              <a:ea typeface="MS PGothic" pitchFamily="34" charset="-128"/>
              <a:cs typeface="Times New Roman" pitchFamily="18" charset="0"/>
            </a:endParaRPr>
          </a:p>
          <a:p>
            <a:pPr algn="ctr"/>
            <a:r>
              <a:rPr lang="en-US" sz="1200" b="1" dirty="0" smtClean="0">
                <a:solidFill>
                  <a:srgbClr val="2B1BF7"/>
                </a:solidFill>
                <a:ea typeface="MS PGothic" pitchFamily="34" charset="-128"/>
                <a:cs typeface="Times New Roman" pitchFamily="18" charset="0"/>
              </a:rPr>
              <a:t>(</a:t>
            </a:r>
            <a:r>
              <a:rPr lang="en-US" sz="1200" b="1" dirty="0" err="1" smtClean="0">
                <a:solidFill>
                  <a:srgbClr val="2B1BF7"/>
                </a:solidFill>
                <a:ea typeface="MS PGothic" pitchFamily="34" charset="-128"/>
                <a:cs typeface="Times New Roman" pitchFamily="18" charset="0"/>
              </a:rPr>
              <a:t>Retirada</a:t>
            </a:r>
            <a:r>
              <a:rPr lang="en-US" sz="1200" b="1" dirty="0" smtClean="0">
                <a:solidFill>
                  <a:srgbClr val="2B1BF7"/>
                </a:solidFill>
                <a:ea typeface="MS PGothic" pitchFamily="34" charset="-128"/>
                <a:cs typeface="Times New Roman" pitchFamily="18" charset="0"/>
              </a:rPr>
              <a:t>)</a:t>
            </a:r>
            <a:endParaRPr lang="en-US" sz="1200" b="1" dirty="0">
              <a:solidFill>
                <a:srgbClr val="2B1BF7"/>
              </a:solidFill>
              <a:ea typeface="MS PGothic" pitchFamily="34" charset="-128"/>
              <a:cs typeface="Times New Roman" pitchFamily="18" charset="0"/>
            </a:endParaRPr>
          </a:p>
          <a:p>
            <a:pPr algn="ctr"/>
            <a:endParaRPr lang="en-US" sz="1200" b="1" dirty="0">
              <a:solidFill>
                <a:srgbClr val="000000"/>
              </a:solidFill>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0000"/>
                </a:solidFill>
              </a:rPr>
              <a:t>Docetaxel</a:t>
            </a:r>
            <a:endParaRPr lang="es-ES" sz="1400" b="1" dirty="0">
              <a:solidFill>
                <a:srgbClr val="FF0000"/>
              </a:solidFill>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24872096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Título 1"/>
          <p:cNvSpPr>
            <a:spLocks noGrp="1"/>
          </p:cNvSpPr>
          <p:nvPr>
            <p:ph type="title" idx="4294967295"/>
          </p:nvPr>
        </p:nvSpPr>
        <p:spPr/>
        <p:txBody>
          <a:bodyPr/>
          <a:lstStyle/>
          <a:p>
            <a:pPr eaLnBrk="1" hangingPunct="1"/>
            <a:r>
              <a:rPr lang="es-ES_tradnl" dirty="0" smtClean="0">
                <a:solidFill>
                  <a:srgbClr val="000099"/>
                </a:solidFill>
              </a:rPr>
              <a:t>ESTUDIO TROPIC (FASE III)</a:t>
            </a:r>
            <a:br>
              <a:rPr lang="es-ES_tradnl" dirty="0" smtClean="0">
                <a:solidFill>
                  <a:srgbClr val="000099"/>
                </a:solidFill>
              </a:rPr>
            </a:br>
            <a:r>
              <a:rPr lang="es-ES_tradnl" dirty="0" smtClean="0">
                <a:solidFill>
                  <a:srgbClr val="FF0000"/>
                </a:solidFill>
              </a:rPr>
              <a:t>[CABAZITAXEL]</a:t>
            </a:r>
          </a:p>
        </p:txBody>
      </p:sp>
      <p:pic>
        <p:nvPicPr>
          <p:cNvPr id="4" name="Picture 3"/>
          <p:cNvPicPr>
            <a:picLocks noChangeAspect="1" noChangeArrowheads="1"/>
          </p:cNvPicPr>
          <p:nvPr/>
        </p:nvPicPr>
        <p:blipFill>
          <a:blip r:embed="rId3" cstate="print"/>
          <a:srcRect b="77803"/>
          <a:stretch>
            <a:fillRect/>
          </a:stretch>
        </p:blipFill>
        <p:spPr bwMode="auto">
          <a:xfrm>
            <a:off x="457200" y="1746250"/>
            <a:ext cx="5197475" cy="706438"/>
          </a:xfrm>
          <a:prstGeom prst="rect">
            <a:avLst/>
          </a:prstGeom>
          <a:noFill/>
          <a:ln w="9525">
            <a:solidFill>
              <a:schemeClr val="tx2"/>
            </a:solidFill>
            <a:miter lim="800000"/>
            <a:headEnd/>
            <a:tailEnd/>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4" cstate="print"/>
          <a:srcRect/>
          <a:stretch>
            <a:fillRect/>
          </a:stretch>
        </p:blipFill>
        <p:spPr bwMode="gray">
          <a:xfrm>
            <a:off x="457200" y="2976563"/>
            <a:ext cx="8229600" cy="3392487"/>
          </a:xfrm>
          <a:prstGeom prst="rect">
            <a:avLst/>
          </a:prstGeom>
          <a:ln>
            <a:noFill/>
          </a:ln>
          <a:effectLst>
            <a:outerShdw blurRad="292100" dist="139700" dir="2700000" algn="tl" rotWithShape="0">
              <a:srgbClr val="333333">
                <a:alpha val="65000"/>
              </a:srgbClr>
            </a:outerShdw>
          </a:effectLst>
        </p:spPr>
      </p:pic>
      <p:sp>
        <p:nvSpPr>
          <p:cNvPr id="989189" name="Line 6"/>
          <p:cNvSpPr>
            <a:spLocks noChangeShapeType="1"/>
          </p:cNvSpPr>
          <p:nvPr/>
        </p:nvSpPr>
        <p:spPr bwMode="auto">
          <a:xfrm>
            <a:off x="684213" y="3429000"/>
            <a:ext cx="5759450" cy="0"/>
          </a:xfrm>
          <a:prstGeom prst="line">
            <a:avLst/>
          </a:prstGeom>
          <a:noFill/>
          <a:ln w="9525">
            <a:solidFill>
              <a:srgbClr val="FF0000"/>
            </a:solidFill>
            <a:round/>
            <a:headEnd/>
            <a:tailEnd/>
          </a:ln>
          <a:effectLst>
            <a:prstShdw prst="shdw17" dist="17961" dir="2700000">
              <a:srgbClr val="990000"/>
            </a:prstShdw>
          </a:effectLst>
        </p:spPr>
        <p:txBody>
          <a:bodyPr/>
          <a:lstStyle/>
          <a:p>
            <a:pPr fontAlgn="base">
              <a:spcBef>
                <a:spcPct val="0"/>
              </a:spcBef>
              <a:spcAft>
                <a:spcPct val="0"/>
              </a:spcAft>
            </a:pPr>
            <a:endParaRPr lang="es-ES">
              <a:solidFill>
                <a:srgbClr val="000000"/>
              </a:solidFill>
              <a:latin typeface="Arial"/>
              <a:cs typeface="Arial"/>
            </a:endParaRPr>
          </a:p>
        </p:txBody>
      </p:sp>
    </p:spTree>
    <p:extLst>
      <p:ext uri="{BB962C8B-B14F-4D97-AF65-F5344CB8AC3E}">
        <p14:creationId xmlns:p14="http://schemas.microsoft.com/office/powerpoint/2010/main" val="12114667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Título 1"/>
          <p:cNvSpPr>
            <a:spLocks noGrp="1"/>
          </p:cNvSpPr>
          <p:nvPr>
            <p:ph type="title" idx="4294967295"/>
          </p:nvPr>
        </p:nvSpPr>
        <p:spPr/>
        <p:txBody>
          <a:bodyPr/>
          <a:lstStyle/>
          <a:p>
            <a:pPr eaLnBrk="1" hangingPunct="1"/>
            <a:r>
              <a:rPr lang="es-ES_tradnl" smtClean="0">
                <a:solidFill>
                  <a:srgbClr val="000099"/>
                </a:solidFill>
              </a:rPr>
              <a:t>SUPERVIVENCIA GLOBAL</a:t>
            </a:r>
          </a:p>
        </p:txBody>
      </p:sp>
      <p:pic>
        <p:nvPicPr>
          <p:cNvPr id="32" name="Imagen 31"/>
          <p:cNvPicPr>
            <a:picLocks noChangeAspect="1"/>
          </p:cNvPicPr>
          <p:nvPr/>
        </p:nvPicPr>
        <p:blipFill>
          <a:blip r:embed="rId3" cstate="print"/>
          <a:stretch>
            <a:fillRect/>
          </a:stretch>
        </p:blipFill>
        <p:spPr>
          <a:xfrm>
            <a:off x="457200" y="1738313"/>
            <a:ext cx="8229600" cy="4530725"/>
          </a:xfrm>
          <a:prstGeom prst="rect">
            <a:avLst/>
          </a:prstGeom>
          <a:ln>
            <a:noFill/>
          </a:ln>
          <a:effectLst>
            <a:outerShdw blurRad="292100" dist="139700" dir="2700000" algn="tl" rotWithShape="0">
              <a:srgbClr val="333333">
                <a:alpha val="65000"/>
              </a:srgbClr>
            </a:outerShdw>
          </a:effectLst>
        </p:spPr>
      </p:pic>
      <p:sp>
        <p:nvSpPr>
          <p:cNvPr id="991236" name="CuadroTexto 32"/>
          <p:cNvSpPr txBox="1">
            <a:spLocks noChangeArrowheads="1"/>
          </p:cNvSpPr>
          <p:nvPr/>
        </p:nvSpPr>
        <p:spPr bwMode="auto">
          <a:xfrm>
            <a:off x="457200" y="6472238"/>
            <a:ext cx="8229600" cy="369887"/>
          </a:xfrm>
          <a:prstGeom prst="rect">
            <a:avLst/>
          </a:prstGeom>
          <a:noFill/>
          <a:ln w="9525">
            <a:noFill/>
            <a:miter lim="800000"/>
            <a:headEnd/>
            <a:tailEnd/>
          </a:ln>
        </p:spPr>
        <p:txBody>
          <a:bodyPr>
            <a:spAutoFit/>
          </a:bodyPr>
          <a:lstStyle/>
          <a:p>
            <a:pPr fontAlgn="base">
              <a:spcBef>
                <a:spcPct val="0"/>
              </a:spcBef>
              <a:spcAft>
                <a:spcPct val="0"/>
              </a:spcAft>
            </a:pPr>
            <a:endParaRPr lang="es-ES_tradnl">
              <a:solidFill>
                <a:srgbClr val="000000"/>
              </a:solidFill>
              <a:latin typeface="Arial"/>
              <a:cs typeface="Arial"/>
            </a:endParaRPr>
          </a:p>
        </p:txBody>
      </p:sp>
      <p:sp>
        <p:nvSpPr>
          <p:cNvPr id="991237" name="CuadroTexto 33"/>
          <p:cNvSpPr txBox="1">
            <a:spLocks noChangeArrowheads="1"/>
          </p:cNvSpPr>
          <p:nvPr/>
        </p:nvSpPr>
        <p:spPr bwMode="auto">
          <a:xfrm>
            <a:off x="457200" y="6472238"/>
            <a:ext cx="8229600" cy="369887"/>
          </a:xfrm>
          <a:prstGeom prst="rect">
            <a:avLst/>
          </a:prstGeom>
          <a:noFill/>
          <a:ln w="9525">
            <a:noFill/>
            <a:miter lim="800000"/>
            <a:headEnd/>
            <a:tailEnd/>
          </a:ln>
        </p:spPr>
        <p:txBody>
          <a:bodyPr>
            <a:spAutoFit/>
          </a:bodyPr>
          <a:lstStyle/>
          <a:p>
            <a:pPr fontAlgn="base">
              <a:spcBef>
                <a:spcPct val="0"/>
              </a:spcBef>
              <a:spcAft>
                <a:spcPct val="0"/>
              </a:spcAft>
            </a:pPr>
            <a:r>
              <a:rPr lang="es-ES_tradnl">
                <a:solidFill>
                  <a:srgbClr val="72BFC5"/>
                </a:solidFill>
                <a:latin typeface="Arial"/>
                <a:cs typeface="Arial"/>
              </a:rPr>
              <a:t>Corte realizado en marzo de 2010 con 585 eventos y 15 ptes perdidos</a:t>
            </a:r>
          </a:p>
        </p:txBody>
      </p:sp>
      <p:cxnSp>
        <p:nvCxnSpPr>
          <p:cNvPr id="9" name="8 Conector recto"/>
          <p:cNvCxnSpPr/>
          <p:nvPr/>
        </p:nvCxnSpPr>
        <p:spPr>
          <a:xfrm>
            <a:off x="7956550" y="2420938"/>
            <a:ext cx="5032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7235825" y="2420938"/>
            <a:ext cx="504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716463" y="2636838"/>
            <a:ext cx="1871662" cy="1655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Tree>
    <p:extLst>
      <p:ext uri="{BB962C8B-B14F-4D97-AF65-F5344CB8AC3E}">
        <p14:creationId xmlns:p14="http://schemas.microsoft.com/office/powerpoint/2010/main" val="15048547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99392"/>
            <a:ext cx="8229600" cy="1143000"/>
          </a:xfrm>
        </p:spPr>
        <p:txBody>
          <a:bodyPr>
            <a:normAutofit/>
          </a:bodyPr>
          <a:lstStyle/>
          <a:p>
            <a:r>
              <a:rPr lang="en-US" sz="3200" b="1" dirty="0" err="1" smtClean="0"/>
              <a:t>Nuevos</a:t>
            </a:r>
            <a:r>
              <a:rPr lang="en-US" sz="3200" b="1" dirty="0" smtClean="0"/>
              <a:t> </a:t>
            </a:r>
            <a:r>
              <a:rPr lang="en-US" sz="3200" b="1" dirty="0" err="1" smtClean="0"/>
              <a:t>agentes</a:t>
            </a:r>
            <a:endParaRPr lang="en-US" sz="3200"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53</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Docetaxel</a:t>
            </a:r>
            <a:endParaRPr lang="es-ES" sz="1400" b="1" dirty="0">
              <a:solidFill>
                <a:srgbClr val="0000FF"/>
              </a:solidFill>
              <a:latin typeface="Calibri"/>
            </a:endParaRPr>
          </a:p>
        </p:txBody>
      </p:sp>
      <p:sp>
        <p:nvSpPr>
          <p:cNvPr id="4" name="CuadroTexto 3"/>
          <p:cNvSpPr txBox="1"/>
          <p:nvPr/>
        </p:nvSpPr>
        <p:spPr>
          <a:xfrm>
            <a:off x="6660232" y="908139"/>
            <a:ext cx="1028167" cy="307777"/>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0000"/>
                </a:solidFill>
                <a:latin typeface="Calibri"/>
              </a:rPr>
              <a:t>Cabazitaxel</a:t>
            </a:r>
            <a:endParaRPr lang="es-ES" sz="1400" b="1" dirty="0">
              <a:solidFill>
                <a:srgbClr val="FF0000"/>
              </a:solidFill>
              <a:latin typeface="Calibri"/>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0872379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4400" b="0" cap="none" dirty="0" smtClean="0">
                <a:solidFill>
                  <a:srgbClr val="FFFF00"/>
                </a:solidFill>
                <a:latin typeface="Arial" pitchFamily="34" charset="0"/>
                <a:cs typeface="Arial" pitchFamily="34" charset="0"/>
              </a:rPr>
              <a:t>(1) </a:t>
            </a:r>
            <a:r>
              <a:rPr lang="es-ES" sz="3200" b="0" cap="none" dirty="0" smtClean="0">
                <a:solidFill>
                  <a:srgbClr val="FFFF00"/>
                </a:solidFill>
                <a:latin typeface="Arial" pitchFamily="34" charset="0"/>
                <a:cs typeface="Arial" pitchFamily="34" charset="0"/>
              </a:rPr>
              <a:t>Disminuir  la síntesis de andrógenos:  ABIRATERONA</a:t>
            </a:r>
            <a:r>
              <a:rPr lang="es-ES" sz="4400" b="0" cap="none" dirty="0" smtClean="0">
                <a:solidFill>
                  <a:srgbClr val="FFFF00"/>
                </a:solidFill>
                <a:latin typeface="Arial" pitchFamily="34" charset="0"/>
                <a:cs typeface="Arial" pitchFamily="34" charset="0"/>
              </a:rPr>
              <a:t/>
            </a:r>
            <a:br>
              <a:rPr lang="es-ES" sz="4400" b="0" cap="none" dirty="0" smtClean="0">
                <a:solidFill>
                  <a:srgbClr val="FFFF00"/>
                </a:solidFill>
                <a:latin typeface="Arial" pitchFamily="34" charset="0"/>
                <a:cs typeface="Arial" pitchFamily="34" charset="0"/>
              </a:rPr>
            </a:br>
            <a:r>
              <a:rPr lang="es-ES" sz="4400" b="0" cap="none" dirty="0" smtClean="0">
                <a:solidFill>
                  <a:srgbClr val="FFFF00"/>
                </a:solidFill>
                <a:latin typeface="Arial" pitchFamily="34" charset="0"/>
                <a:cs typeface="Arial" pitchFamily="34" charset="0"/>
              </a:rPr>
              <a:t>(2) </a:t>
            </a:r>
            <a:r>
              <a:rPr lang="es-ES" sz="3200" b="0" cap="none" dirty="0" smtClean="0">
                <a:solidFill>
                  <a:srgbClr val="FFFF00"/>
                </a:solidFill>
                <a:latin typeface="Arial" pitchFamily="34" charset="0"/>
                <a:cs typeface="Arial" pitchFamily="34" charset="0"/>
              </a:rPr>
              <a:t>Atacar directamente el  </a:t>
            </a:r>
            <a:r>
              <a:rPr lang="es-ES" sz="3200" b="0" cap="none" dirty="0">
                <a:solidFill>
                  <a:srgbClr val="FFFF00"/>
                </a:solidFill>
                <a:latin typeface="Arial" pitchFamily="34" charset="0"/>
                <a:cs typeface="Arial" pitchFamily="34" charset="0"/>
              </a:rPr>
              <a:t>receptor  </a:t>
            </a:r>
            <a:r>
              <a:rPr lang="es-ES" sz="3200" b="0" cap="none" dirty="0" err="1" smtClean="0">
                <a:solidFill>
                  <a:srgbClr val="FFFF00"/>
                </a:solidFill>
                <a:latin typeface="Arial" pitchFamily="34" charset="0"/>
                <a:cs typeface="Arial" pitchFamily="34" charset="0"/>
              </a:rPr>
              <a:t>andrógenico</a:t>
            </a:r>
            <a:r>
              <a:rPr lang="es-ES" sz="3200" b="0" cap="none" dirty="0" smtClean="0">
                <a:solidFill>
                  <a:srgbClr val="FFFF00"/>
                </a:solidFill>
                <a:latin typeface="Arial" pitchFamily="34" charset="0"/>
                <a:cs typeface="Arial" pitchFamily="34" charset="0"/>
              </a:rPr>
              <a:t>: ENZALUTAMIDA</a:t>
            </a:r>
            <a:endParaRPr lang="es-ES" sz="3200" dirty="0">
              <a:latin typeface="Arial" pitchFamily="34" charset="0"/>
              <a:cs typeface="Arial" pitchFamily="34" charset="0"/>
            </a:endParaRPr>
          </a:p>
        </p:txBody>
      </p:sp>
      <p:sp>
        <p:nvSpPr>
          <p:cNvPr id="3" name="Marcador de texto 2"/>
          <p:cNvSpPr>
            <a:spLocks noGrp="1"/>
          </p:cNvSpPr>
          <p:nvPr>
            <p:ph type="body" idx="1"/>
          </p:nvPr>
        </p:nvSpPr>
        <p:spPr>
          <a:xfrm>
            <a:off x="539552" y="1700808"/>
            <a:ext cx="7772400" cy="1500187"/>
          </a:xfrm>
        </p:spPr>
        <p:txBody>
          <a:bodyPr/>
          <a:lstStyle/>
          <a:p>
            <a:r>
              <a:rPr lang="es-ES" sz="6600" dirty="0" smtClean="0">
                <a:solidFill>
                  <a:srgbClr val="FFFF00"/>
                </a:solidFill>
                <a:ea typeface="+mj-ea"/>
                <a:cs typeface="+mj-cs"/>
              </a:rPr>
              <a:t>B. Tratamientos hormonales </a:t>
            </a:r>
            <a:r>
              <a:rPr lang="es-ES" sz="6600" dirty="0">
                <a:solidFill>
                  <a:srgbClr val="FFFF00"/>
                </a:solidFill>
                <a:ea typeface="+mj-ea"/>
                <a:cs typeface="+mj-cs"/>
              </a:rPr>
              <a:t/>
            </a:r>
            <a:br>
              <a:rPr lang="es-ES" sz="6600" dirty="0">
                <a:solidFill>
                  <a:srgbClr val="FFFF00"/>
                </a:solidFill>
                <a:ea typeface="+mj-ea"/>
                <a:cs typeface="+mj-cs"/>
              </a:rPr>
            </a:br>
            <a:endParaRPr lang="es-ES" dirty="0"/>
          </a:p>
        </p:txBody>
      </p:sp>
    </p:spTree>
    <p:extLst>
      <p:ext uri="{BB962C8B-B14F-4D97-AF65-F5344CB8AC3E}">
        <p14:creationId xmlns:p14="http://schemas.microsoft.com/office/powerpoint/2010/main" val="59165143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6"/>
          <p:cNvSpPr txBox="1">
            <a:spLocks noGrp="1" noChangeArrowheads="1"/>
          </p:cNvSpPr>
          <p:nvPr/>
        </p:nvSpPr>
        <p:spPr bwMode="auto">
          <a:xfrm>
            <a:off x="3124200" y="6356350"/>
            <a:ext cx="2895600" cy="365125"/>
          </a:xfrm>
          <a:prstGeom prst="rect">
            <a:avLst/>
          </a:prstGeom>
          <a:noFill/>
          <a:ln w="9525">
            <a:noFill/>
            <a:miter lim="800000"/>
            <a:headEnd/>
            <a:tailEnd/>
          </a:ln>
        </p:spPr>
        <p:txBody>
          <a:bodyPr bIns="0" anchor="b"/>
          <a:lstStyle/>
          <a:p>
            <a:pPr algn="ctr" fontAlgn="base">
              <a:spcBef>
                <a:spcPct val="0"/>
              </a:spcBef>
              <a:spcAft>
                <a:spcPct val="0"/>
              </a:spcAft>
            </a:pPr>
            <a:fld id="{60F68A4C-2770-478E-8C5A-B2B9AD9855AA}" type="slidenum">
              <a:rPr lang="en-US" sz="1200">
                <a:solidFill>
                  <a:srgbClr val="3F3F3F"/>
                </a:solidFill>
                <a:latin typeface="Corbel"/>
                <a:ea typeface="ＭＳ Ｐゴシック" pitchFamily="34" charset="-128"/>
                <a:cs typeface="Arial" pitchFamily="34" charset="0"/>
              </a:rPr>
              <a:pPr algn="ctr" fontAlgn="base">
                <a:spcBef>
                  <a:spcPct val="0"/>
                </a:spcBef>
                <a:spcAft>
                  <a:spcPct val="0"/>
                </a:spcAft>
              </a:pPr>
              <a:t>55</a:t>
            </a:fld>
            <a:endParaRPr lang="en-US" sz="1200">
              <a:solidFill>
                <a:srgbClr val="3F3F3F"/>
              </a:solidFill>
              <a:latin typeface="Corbel"/>
              <a:ea typeface="ＭＳ Ｐゴシック" pitchFamily="34" charset="-128"/>
              <a:cs typeface="Arial" pitchFamily="34" charset="0"/>
            </a:endParaRPr>
          </a:p>
        </p:txBody>
      </p:sp>
      <p:sp>
        <p:nvSpPr>
          <p:cNvPr id="9219" name="Title 51"/>
          <p:cNvSpPr>
            <a:spLocks noGrp="1"/>
          </p:cNvSpPr>
          <p:nvPr>
            <p:ph type="title" idx="4294967295"/>
          </p:nvPr>
        </p:nvSpPr>
        <p:spPr>
          <a:xfrm>
            <a:off x="179512" y="188913"/>
            <a:ext cx="8856983" cy="1143000"/>
          </a:xfrm>
          <a:solidFill>
            <a:schemeClr val="bg1">
              <a:lumMod val="85000"/>
            </a:schemeClr>
          </a:solidFill>
          <a:extLst/>
        </p:spPr>
        <p:txBody>
          <a:bodyPr rtlCol="0">
            <a:normAutofit fontScale="90000"/>
            <a:scene3d>
              <a:camera prst="orthographicFront"/>
              <a:lightRig rig="threePt" dir="t">
                <a:rot lat="0" lon="0" rev="4800000"/>
              </a:lightRig>
            </a:scene3d>
            <a:sp3d prstMaterial="matte">
              <a:bevelT w="50800" h="10160"/>
            </a:sp3d>
          </a:bodyPr>
          <a:lstStyle/>
          <a:p>
            <a:pPr eaLnBrk="1" fontAlgn="auto" hangingPunct="1">
              <a:spcAft>
                <a:spcPts val="0"/>
              </a:spcAft>
              <a:defRPr/>
            </a:pPr>
            <a:r>
              <a:rPr lang="en-US" kern="1200" dirty="0" err="1">
                <a:solidFill>
                  <a:srgbClr val="0066CC"/>
                </a:solidFill>
              </a:rPr>
              <a:t>Acetato</a:t>
            </a:r>
            <a:r>
              <a:rPr lang="en-US" kern="1200" dirty="0">
                <a:solidFill>
                  <a:srgbClr val="0066CC"/>
                </a:solidFill>
              </a:rPr>
              <a:t> de </a:t>
            </a:r>
            <a:r>
              <a:rPr lang="en-US" kern="1200" dirty="0" err="1">
                <a:solidFill>
                  <a:srgbClr val="0066CC"/>
                </a:solidFill>
              </a:rPr>
              <a:t>abiraterona</a:t>
            </a:r>
            <a:r>
              <a:rPr lang="en-US" kern="1200" dirty="0">
                <a:solidFill>
                  <a:srgbClr val="0066CC"/>
                </a:solidFill>
              </a:rPr>
              <a:t>: </a:t>
            </a:r>
            <a:br>
              <a:rPr lang="en-US" kern="1200" dirty="0">
                <a:solidFill>
                  <a:srgbClr val="0066CC"/>
                </a:solidFill>
              </a:rPr>
            </a:br>
            <a:r>
              <a:rPr lang="en-US" sz="3600" kern="1200" dirty="0" smtClean="0">
                <a:solidFill>
                  <a:srgbClr val="0066CC"/>
                </a:solidFill>
              </a:rPr>
              <a:t>Pan-</a:t>
            </a:r>
            <a:r>
              <a:rPr lang="en-US" sz="3600" kern="1200" dirty="0" err="1" smtClean="0">
                <a:solidFill>
                  <a:srgbClr val="0066CC"/>
                </a:solidFill>
              </a:rPr>
              <a:t>inhibidor</a:t>
            </a:r>
            <a:r>
              <a:rPr lang="en-US" sz="3600" kern="1200" dirty="0" smtClean="0">
                <a:solidFill>
                  <a:srgbClr val="0066CC"/>
                </a:solidFill>
              </a:rPr>
              <a:t> </a:t>
            </a:r>
            <a:r>
              <a:rPr lang="en-US" sz="3600" kern="1200" dirty="0">
                <a:solidFill>
                  <a:srgbClr val="0066CC"/>
                </a:solidFill>
              </a:rPr>
              <a:t>de la </a:t>
            </a:r>
            <a:r>
              <a:rPr lang="en-US" sz="3600" kern="1200" dirty="0" err="1" smtClean="0">
                <a:solidFill>
                  <a:srgbClr val="0066CC"/>
                </a:solidFill>
              </a:rPr>
              <a:t>biosíntesis</a:t>
            </a:r>
            <a:r>
              <a:rPr lang="en-US" sz="3600" kern="1200" dirty="0" smtClean="0">
                <a:solidFill>
                  <a:srgbClr val="0066CC"/>
                </a:solidFill>
              </a:rPr>
              <a:t> </a:t>
            </a:r>
            <a:r>
              <a:rPr lang="en-US" sz="3600" kern="1200" dirty="0">
                <a:solidFill>
                  <a:srgbClr val="0066CC"/>
                </a:solidFill>
              </a:rPr>
              <a:t>de </a:t>
            </a:r>
            <a:r>
              <a:rPr lang="en-US" sz="3600" kern="1200" dirty="0" err="1">
                <a:solidFill>
                  <a:srgbClr val="0066CC"/>
                </a:solidFill>
              </a:rPr>
              <a:t>andrógenos</a:t>
            </a:r>
            <a:endParaRPr lang="en-US" sz="3600" kern="1200" dirty="0">
              <a:solidFill>
                <a:srgbClr val="0066CC"/>
              </a:solidFill>
            </a:endParaRPr>
          </a:p>
        </p:txBody>
      </p:sp>
      <p:sp>
        <p:nvSpPr>
          <p:cNvPr id="37892" name="Text Box 50"/>
          <p:cNvSpPr txBox="1">
            <a:spLocks noChangeArrowheads="1"/>
          </p:cNvSpPr>
          <p:nvPr/>
        </p:nvSpPr>
        <p:spPr bwMode="auto">
          <a:xfrm>
            <a:off x="374650" y="6443663"/>
            <a:ext cx="5638800" cy="246062"/>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1000">
                <a:solidFill>
                  <a:srgbClr val="000000"/>
                </a:solidFill>
                <a:latin typeface="Calibri" pitchFamily="34" charset="0"/>
                <a:ea typeface="ＭＳ Ｐゴシック" pitchFamily="34" charset="-128"/>
                <a:cs typeface="Arial" pitchFamily="34" charset="0"/>
              </a:rPr>
              <a:t>O</a:t>
            </a:r>
            <a:r>
              <a:rPr lang="ja-JP" altLang="en-US" sz="1000">
                <a:solidFill>
                  <a:srgbClr val="000000"/>
                </a:solidFill>
                <a:latin typeface="Calibri" pitchFamily="34" charset="0"/>
                <a:ea typeface="HGｺﾞｼｯｸM"/>
                <a:cs typeface="HGｺﾞｼｯｸM"/>
              </a:rPr>
              <a:t>’</a:t>
            </a:r>
            <a:r>
              <a:rPr lang="en-US" altLang="ja-JP" sz="1000">
                <a:solidFill>
                  <a:srgbClr val="000000"/>
                </a:solidFill>
                <a:latin typeface="Calibri" pitchFamily="34" charset="0"/>
                <a:ea typeface="HGｺﾞｼｯｸM"/>
                <a:cs typeface="HGｺﾞｼｯｸM"/>
              </a:rPr>
              <a:t>Donnell A, et al. </a:t>
            </a:r>
            <a:r>
              <a:rPr lang="en-US" altLang="ja-JP" sz="1000" i="1">
                <a:solidFill>
                  <a:srgbClr val="000000"/>
                </a:solidFill>
                <a:latin typeface="Calibri" pitchFamily="34" charset="0"/>
                <a:ea typeface="HGｺﾞｼｯｸM"/>
                <a:cs typeface="HGｺﾞｼｯｸM"/>
              </a:rPr>
              <a:t>Br J Cancer.</a:t>
            </a:r>
            <a:r>
              <a:rPr lang="en-US" altLang="ja-JP" sz="1000">
                <a:solidFill>
                  <a:srgbClr val="000000"/>
                </a:solidFill>
                <a:latin typeface="Calibri" pitchFamily="34" charset="0"/>
                <a:ea typeface="HGｺﾞｼｯｸM"/>
                <a:cs typeface="HGｺﾞｼｯｸM"/>
              </a:rPr>
              <a:t> 2004;90:2317-2325. </a:t>
            </a:r>
            <a:endParaRPr lang="en-US" sz="1000">
              <a:solidFill>
                <a:srgbClr val="000000"/>
              </a:solidFill>
              <a:latin typeface="Calibri" pitchFamily="34" charset="0"/>
              <a:ea typeface="ＭＳ Ｐゴシック" pitchFamily="34" charset="-128"/>
              <a:cs typeface="Arial" pitchFamily="34" charset="0"/>
            </a:endParaRPr>
          </a:p>
        </p:txBody>
      </p:sp>
      <p:pic>
        <p:nvPicPr>
          <p:cNvPr id="980997" name="Picture 3" descr="http://www.bioscience.org/2007/v12/af/2441/fig1.jpg"/>
          <p:cNvPicPr>
            <a:picLocks noChangeAspect="1" noChangeArrowheads="1"/>
          </p:cNvPicPr>
          <p:nvPr/>
        </p:nvPicPr>
        <p:blipFill>
          <a:blip r:embed="rId3" cstate="print"/>
          <a:srcRect/>
          <a:stretch>
            <a:fillRect/>
          </a:stretch>
        </p:blipFill>
        <p:spPr bwMode="auto">
          <a:xfrm>
            <a:off x="3276600" y="1747838"/>
            <a:ext cx="3252788" cy="5110162"/>
          </a:xfrm>
          <a:prstGeom prst="rect">
            <a:avLst/>
          </a:prstGeom>
          <a:noFill/>
          <a:ln w="9525">
            <a:noFill/>
            <a:miter lim="800000"/>
            <a:headEnd/>
            <a:tailEnd/>
          </a:ln>
        </p:spPr>
      </p:pic>
      <p:sp>
        <p:nvSpPr>
          <p:cNvPr id="37894" name="Text Box 36"/>
          <p:cNvSpPr txBox="1">
            <a:spLocks noChangeArrowheads="1"/>
          </p:cNvSpPr>
          <p:nvPr/>
        </p:nvSpPr>
        <p:spPr bwMode="auto">
          <a:xfrm>
            <a:off x="2124075" y="4797425"/>
            <a:ext cx="1709738" cy="46196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GB" sz="2400" b="1">
                <a:solidFill>
                  <a:srgbClr val="00B050"/>
                </a:solidFill>
                <a:latin typeface="Calibri" pitchFamily="34" charset="0"/>
                <a:ea typeface="ＭＳ Ｐゴシック" pitchFamily="34" charset="-128"/>
                <a:cs typeface="Arial" pitchFamily="34" charset="0"/>
              </a:rPr>
              <a:t>Abiraterona</a:t>
            </a:r>
            <a:endParaRPr lang="en-GB" sz="2400" b="1">
              <a:solidFill>
                <a:srgbClr val="00B050"/>
              </a:solidFill>
              <a:latin typeface="Times New Roman" pitchFamily="18" charset="0"/>
              <a:ea typeface="ＭＳ Ｐゴシック" pitchFamily="34" charset="-128"/>
              <a:cs typeface="Arial" pitchFamily="34" charset="0"/>
            </a:endParaRPr>
          </a:p>
        </p:txBody>
      </p:sp>
      <p:sp>
        <p:nvSpPr>
          <p:cNvPr id="37895" name="Line 39"/>
          <p:cNvSpPr>
            <a:spLocks noChangeShapeType="1"/>
          </p:cNvSpPr>
          <p:nvPr/>
        </p:nvSpPr>
        <p:spPr bwMode="auto">
          <a:xfrm>
            <a:off x="2411413" y="3860800"/>
            <a:ext cx="1125537" cy="649288"/>
          </a:xfrm>
          <a:prstGeom prst="line">
            <a:avLst/>
          </a:prstGeom>
          <a:noFill/>
          <a:ln w="76200">
            <a:solidFill>
              <a:srgbClr val="FF0000"/>
            </a:solidFill>
            <a:round/>
            <a:headEnd/>
            <a:tailEnd type="arrow" w="med" len="med"/>
          </a:ln>
        </p:spPr>
        <p:txBody>
          <a:bodyPr wrap="none" anchor="ct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896" name="Line 40"/>
          <p:cNvSpPr>
            <a:spLocks noChangeShapeType="1"/>
          </p:cNvSpPr>
          <p:nvPr/>
        </p:nvSpPr>
        <p:spPr bwMode="auto">
          <a:xfrm>
            <a:off x="4500563" y="5661025"/>
            <a:ext cx="766762" cy="866775"/>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897" name="Line 41"/>
          <p:cNvSpPr>
            <a:spLocks noChangeShapeType="1"/>
          </p:cNvSpPr>
          <p:nvPr/>
        </p:nvSpPr>
        <p:spPr bwMode="auto">
          <a:xfrm rot="-5841353">
            <a:off x="4568826" y="5691187"/>
            <a:ext cx="722312" cy="919163"/>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898" name="Line 39"/>
          <p:cNvSpPr>
            <a:spLocks noChangeShapeType="1"/>
          </p:cNvSpPr>
          <p:nvPr/>
        </p:nvSpPr>
        <p:spPr bwMode="auto">
          <a:xfrm flipH="1">
            <a:off x="5867400" y="3357563"/>
            <a:ext cx="1008063" cy="647700"/>
          </a:xfrm>
          <a:prstGeom prst="line">
            <a:avLst/>
          </a:prstGeom>
          <a:noFill/>
          <a:ln w="76200">
            <a:solidFill>
              <a:srgbClr val="FF0000"/>
            </a:solidFill>
            <a:round/>
            <a:headEnd/>
            <a:tailEnd type="arrow" w="med" len="med"/>
          </a:ln>
        </p:spPr>
        <p:txBody>
          <a:bodyPr wrap="none" anchor="ct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899" name="Line 39"/>
          <p:cNvSpPr>
            <a:spLocks noChangeShapeType="1"/>
          </p:cNvSpPr>
          <p:nvPr/>
        </p:nvSpPr>
        <p:spPr bwMode="auto">
          <a:xfrm>
            <a:off x="2987675" y="5300663"/>
            <a:ext cx="1054100" cy="504825"/>
          </a:xfrm>
          <a:prstGeom prst="line">
            <a:avLst/>
          </a:prstGeom>
          <a:noFill/>
          <a:ln w="76200">
            <a:solidFill>
              <a:srgbClr val="FF0000"/>
            </a:solidFill>
            <a:round/>
            <a:headEnd/>
            <a:tailEnd type="arrow" w="med" len="med"/>
          </a:ln>
        </p:spPr>
        <p:txBody>
          <a:bodyPr wrap="none" anchor="ct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900" name="Text Box 36"/>
          <p:cNvSpPr txBox="1">
            <a:spLocks noChangeArrowheads="1"/>
          </p:cNvSpPr>
          <p:nvPr/>
        </p:nvSpPr>
        <p:spPr bwMode="auto">
          <a:xfrm>
            <a:off x="1555750" y="3436938"/>
            <a:ext cx="1709738" cy="461962"/>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GB" sz="2400" b="1">
                <a:solidFill>
                  <a:srgbClr val="00B050"/>
                </a:solidFill>
                <a:latin typeface="Calibri" pitchFamily="34" charset="0"/>
                <a:ea typeface="ＭＳ Ｐゴシック" pitchFamily="34" charset="-128"/>
                <a:cs typeface="Arial" pitchFamily="34" charset="0"/>
              </a:rPr>
              <a:t>Abiraterona</a:t>
            </a:r>
            <a:endParaRPr lang="en-GB" sz="2400" b="1">
              <a:solidFill>
                <a:srgbClr val="00B050"/>
              </a:solidFill>
              <a:latin typeface="Times New Roman" pitchFamily="18" charset="0"/>
              <a:ea typeface="ＭＳ Ｐゴシック" pitchFamily="34" charset="-128"/>
              <a:cs typeface="Arial" pitchFamily="34" charset="0"/>
            </a:endParaRPr>
          </a:p>
        </p:txBody>
      </p:sp>
      <p:sp>
        <p:nvSpPr>
          <p:cNvPr id="37901" name="Text Box 36"/>
          <p:cNvSpPr txBox="1">
            <a:spLocks noChangeArrowheads="1"/>
          </p:cNvSpPr>
          <p:nvPr/>
        </p:nvSpPr>
        <p:spPr bwMode="auto">
          <a:xfrm>
            <a:off x="6372225" y="2781300"/>
            <a:ext cx="1709738" cy="46196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GB" sz="2400" b="1">
                <a:solidFill>
                  <a:srgbClr val="00B050"/>
                </a:solidFill>
                <a:latin typeface="Calibri" pitchFamily="34" charset="0"/>
                <a:ea typeface="ＭＳ Ｐゴシック" pitchFamily="34" charset="-128"/>
                <a:cs typeface="Arial" pitchFamily="34" charset="0"/>
              </a:rPr>
              <a:t>Abiraterona</a:t>
            </a:r>
            <a:endParaRPr lang="en-GB" sz="2400" b="1">
              <a:solidFill>
                <a:srgbClr val="00B050"/>
              </a:solidFill>
              <a:latin typeface="Times New Roman" pitchFamily="18" charset="0"/>
              <a:ea typeface="ＭＳ Ｐゴシック" pitchFamily="34" charset="-128"/>
              <a:cs typeface="Arial" pitchFamily="34" charset="0"/>
            </a:endParaRPr>
          </a:p>
        </p:txBody>
      </p:sp>
      <p:sp>
        <p:nvSpPr>
          <p:cNvPr id="37902" name="Line 40"/>
          <p:cNvSpPr>
            <a:spLocks noChangeShapeType="1"/>
          </p:cNvSpPr>
          <p:nvPr/>
        </p:nvSpPr>
        <p:spPr bwMode="auto">
          <a:xfrm>
            <a:off x="3708400" y="4149725"/>
            <a:ext cx="766763" cy="866775"/>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903" name="Line 41"/>
          <p:cNvSpPr>
            <a:spLocks noChangeShapeType="1"/>
          </p:cNvSpPr>
          <p:nvPr/>
        </p:nvSpPr>
        <p:spPr bwMode="auto">
          <a:xfrm rot="-5841353">
            <a:off x="3776662" y="4178301"/>
            <a:ext cx="722313" cy="919162"/>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904" name="Line 40"/>
          <p:cNvSpPr>
            <a:spLocks noChangeShapeType="1"/>
          </p:cNvSpPr>
          <p:nvPr/>
        </p:nvSpPr>
        <p:spPr bwMode="auto">
          <a:xfrm>
            <a:off x="5003800" y="3141663"/>
            <a:ext cx="766763" cy="866775"/>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
        <p:nvSpPr>
          <p:cNvPr id="37905" name="Line 41"/>
          <p:cNvSpPr>
            <a:spLocks noChangeShapeType="1"/>
          </p:cNvSpPr>
          <p:nvPr/>
        </p:nvSpPr>
        <p:spPr bwMode="auto">
          <a:xfrm rot="-5841353">
            <a:off x="5073651" y="3170237"/>
            <a:ext cx="722312" cy="919163"/>
          </a:xfrm>
          <a:prstGeom prst="line">
            <a:avLst/>
          </a:prstGeom>
          <a:noFill/>
          <a:ln w="38100">
            <a:solidFill>
              <a:srgbClr val="FF0000"/>
            </a:solidFill>
            <a:round/>
            <a:headEnd/>
            <a:tailEnd/>
          </a:ln>
        </p:spPr>
        <p:txBody>
          <a:bodyPr/>
          <a:lstStyle/>
          <a:p>
            <a:pPr fontAlgn="base">
              <a:spcBef>
                <a:spcPct val="0"/>
              </a:spcBef>
              <a:spcAft>
                <a:spcPct val="0"/>
              </a:spcAft>
              <a:defRPr/>
            </a:pPr>
            <a:endParaRPr lang="es-ES">
              <a:solidFill>
                <a:srgbClr val="000000"/>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478084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 Box 25"/>
          <p:cNvSpPr txBox="1">
            <a:spLocks noChangeArrowheads="1"/>
          </p:cNvSpPr>
          <p:nvPr/>
        </p:nvSpPr>
        <p:spPr bwMode="auto">
          <a:xfrm>
            <a:off x="3827463" y="3284538"/>
            <a:ext cx="1701800" cy="523875"/>
          </a:xfrm>
          <a:prstGeom prst="rect">
            <a:avLst/>
          </a:prstGeom>
          <a:no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Deoxy-corticosterona</a:t>
            </a:r>
          </a:p>
        </p:txBody>
      </p:sp>
      <p:sp>
        <p:nvSpPr>
          <p:cNvPr id="69" name="Text Box 5"/>
          <p:cNvSpPr txBox="1">
            <a:spLocks noChangeArrowheads="1"/>
          </p:cNvSpPr>
          <p:nvPr/>
        </p:nvSpPr>
        <p:spPr bwMode="auto">
          <a:xfrm>
            <a:off x="2257425" y="3336925"/>
            <a:ext cx="1377950" cy="307975"/>
          </a:xfrm>
          <a:prstGeom prst="rect">
            <a:avLst/>
          </a:prstGeom>
          <a:solidFill>
            <a:schemeClr val="bg1"/>
          </a:solid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Progesterona</a:t>
            </a:r>
          </a:p>
        </p:txBody>
      </p:sp>
      <p:sp>
        <p:nvSpPr>
          <p:cNvPr id="28675" name="Título 67"/>
          <p:cNvSpPr>
            <a:spLocks noGrp="1"/>
          </p:cNvSpPr>
          <p:nvPr>
            <p:ph type="title"/>
          </p:nvPr>
        </p:nvSpPr>
        <p:spPr/>
        <p:txBody>
          <a:bodyPr/>
          <a:lstStyle/>
          <a:p>
            <a:r>
              <a:rPr lang="ca-ES" dirty="0" smtClean="0">
                <a:solidFill>
                  <a:srgbClr val="0033CC"/>
                </a:solidFill>
                <a:latin typeface="Arial" charset="0"/>
                <a:ea typeface="ＭＳ Ｐゴシック" charset="0"/>
              </a:rPr>
              <a:t>Abiraterona </a:t>
            </a:r>
            <a:r>
              <a:rPr lang="ca-ES" dirty="0" err="1" smtClean="0">
                <a:solidFill>
                  <a:srgbClr val="0033CC"/>
                </a:solidFill>
                <a:latin typeface="Arial" charset="0"/>
                <a:ea typeface="ＭＳ Ｐゴシック" charset="0"/>
              </a:rPr>
              <a:t>inhibe</a:t>
            </a:r>
            <a:r>
              <a:rPr lang="ca-ES" dirty="0" smtClean="0">
                <a:solidFill>
                  <a:srgbClr val="0033CC"/>
                </a:solidFill>
                <a:latin typeface="Arial" charset="0"/>
                <a:ea typeface="ＭＳ Ｐゴシック" charset="0"/>
              </a:rPr>
              <a:t> CYP17          </a:t>
            </a:r>
            <a:r>
              <a:rPr lang="ca-ES" sz="3200" dirty="0" smtClean="0">
                <a:solidFill>
                  <a:srgbClr val="0033CC"/>
                </a:solidFill>
                <a:latin typeface="Arial" charset="0"/>
                <a:ea typeface="ＭＳ Ｐゴシック" charset="0"/>
              </a:rPr>
              <a:t>(y </a:t>
            </a:r>
            <a:r>
              <a:rPr lang="ca-ES" sz="3200" dirty="0" err="1" smtClean="0">
                <a:solidFill>
                  <a:srgbClr val="0033CC"/>
                </a:solidFill>
                <a:latin typeface="Arial" charset="0"/>
                <a:ea typeface="ＭＳ Ｐゴシック" charset="0"/>
              </a:rPr>
              <a:t>desciende</a:t>
            </a:r>
            <a:r>
              <a:rPr lang="ca-ES" sz="3200" dirty="0" smtClean="0">
                <a:solidFill>
                  <a:srgbClr val="0033CC"/>
                </a:solidFill>
                <a:latin typeface="Arial" charset="0"/>
                <a:ea typeface="ＭＳ Ｐゴシック" charset="0"/>
              </a:rPr>
              <a:t> testosterona)</a:t>
            </a:r>
            <a:endParaRPr lang="ca-ES" sz="3200" dirty="0">
              <a:solidFill>
                <a:srgbClr val="0033CC"/>
              </a:solidFill>
              <a:latin typeface="Arial" charset="0"/>
              <a:ea typeface="ＭＳ Ｐゴシック" charset="0"/>
            </a:endParaRPr>
          </a:p>
        </p:txBody>
      </p:sp>
      <p:grpSp>
        <p:nvGrpSpPr>
          <p:cNvPr id="2" name="Agrupar 7"/>
          <p:cNvGrpSpPr>
            <a:grpSpLocks/>
          </p:cNvGrpSpPr>
          <p:nvPr/>
        </p:nvGrpSpPr>
        <p:grpSpPr bwMode="auto">
          <a:xfrm>
            <a:off x="461963" y="2297113"/>
            <a:ext cx="8224837" cy="4300537"/>
            <a:chOff x="260767" y="1407115"/>
            <a:chExt cx="8620125" cy="5236771"/>
          </a:xfrm>
        </p:grpSpPr>
        <p:sp>
          <p:nvSpPr>
            <p:cNvPr id="10" name="Text Box 3"/>
            <p:cNvSpPr txBox="1">
              <a:spLocks noChangeArrowheads="1"/>
            </p:cNvSpPr>
            <p:nvPr/>
          </p:nvSpPr>
          <p:spPr bwMode="auto">
            <a:xfrm>
              <a:off x="453767" y="1407115"/>
              <a:ext cx="1036544" cy="338292"/>
            </a:xfrm>
            <a:prstGeom prst="rect">
              <a:avLst/>
            </a:prstGeom>
            <a:solidFill>
              <a:schemeClr val="bg1"/>
            </a:solidFill>
            <a:ln w="9525">
              <a:noFill/>
              <a:miter lim="800000"/>
              <a:headEnd/>
              <a:tailEnd/>
            </a:ln>
          </p:spPr>
          <p:txBody>
            <a:bodyPr wrap="none">
              <a:spAutoFit/>
            </a:bodyPr>
            <a:lstStyle/>
            <a:p>
              <a:pPr algn="ctr">
                <a:defRPr/>
              </a:pPr>
              <a:r>
                <a:rPr lang="en-US" sz="1600" b="1" dirty="0">
                  <a:solidFill>
                    <a:srgbClr val="000000"/>
                  </a:solidFill>
                  <a:latin typeface="Arial"/>
                  <a:ea typeface="ＭＳ Ｐゴシック"/>
                  <a:cs typeface="ＭＳ Ｐゴシック"/>
                </a:rPr>
                <a:t>Colesterol</a:t>
              </a:r>
            </a:p>
          </p:txBody>
        </p:sp>
        <p:sp>
          <p:nvSpPr>
            <p:cNvPr id="11" name="Text Box 4"/>
            <p:cNvSpPr txBox="1">
              <a:spLocks noChangeArrowheads="1"/>
            </p:cNvSpPr>
            <p:nvPr/>
          </p:nvSpPr>
          <p:spPr bwMode="auto">
            <a:xfrm>
              <a:off x="260767" y="2692627"/>
              <a:ext cx="1412562" cy="309296"/>
            </a:xfrm>
            <a:prstGeom prst="rect">
              <a:avLst/>
            </a:prstGeom>
            <a:solidFill>
              <a:schemeClr val="bg1"/>
            </a:solidFill>
            <a:ln w="9525">
              <a:noFill/>
              <a:miter lim="800000"/>
              <a:headEnd/>
              <a:tailEnd/>
            </a:ln>
          </p:spPr>
          <p:txBody>
            <a:bodyPr wrap="none">
              <a:spAutoFit/>
            </a:bodyPr>
            <a:lstStyle/>
            <a:p>
              <a:pPr algn="ctr">
                <a:defRPr/>
              </a:pPr>
              <a:r>
                <a:rPr lang="en-US" sz="1400" dirty="0">
                  <a:solidFill>
                    <a:srgbClr val="000000"/>
                  </a:solidFill>
                  <a:latin typeface="Arial"/>
                  <a:ea typeface="ＭＳ Ｐゴシック"/>
                  <a:cs typeface="ＭＳ Ｐゴシック"/>
                </a:rPr>
                <a:t>Pregnenolona</a:t>
              </a:r>
            </a:p>
          </p:txBody>
        </p:sp>
        <p:sp>
          <p:nvSpPr>
            <p:cNvPr id="12" name="Text Box 6"/>
            <p:cNvSpPr txBox="1">
              <a:spLocks noChangeArrowheads="1"/>
            </p:cNvSpPr>
            <p:nvPr/>
          </p:nvSpPr>
          <p:spPr bwMode="auto">
            <a:xfrm>
              <a:off x="5613197" y="2692627"/>
              <a:ext cx="1630520" cy="309296"/>
            </a:xfrm>
            <a:prstGeom prst="rect">
              <a:avLst/>
            </a:prstGeom>
            <a:solidFill>
              <a:schemeClr val="bg1"/>
            </a:solid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Corticosterona</a:t>
              </a:r>
            </a:p>
          </p:txBody>
        </p:sp>
        <p:sp>
          <p:nvSpPr>
            <p:cNvPr id="13" name="Text Box 7"/>
            <p:cNvSpPr txBox="1">
              <a:spLocks noChangeArrowheads="1"/>
            </p:cNvSpPr>
            <p:nvPr/>
          </p:nvSpPr>
          <p:spPr bwMode="auto">
            <a:xfrm>
              <a:off x="265758" y="4438218"/>
              <a:ext cx="1222890" cy="601194"/>
            </a:xfrm>
            <a:prstGeom prst="rect">
              <a:avLst/>
            </a:prstGeom>
            <a:solidFill>
              <a:schemeClr val="bg1"/>
            </a:solidFill>
            <a:ln w="9525">
              <a:noFill/>
              <a:miter lim="800000"/>
              <a:headEnd/>
              <a:tailEnd/>
            </a:ln>
          </p:spPr>
          <p:txBody>
            <a:bodyPr>
              <a:spAutoFit/>
            </a:bodyPr>
            <a:lstStyle/>
            <a:p>
              <a:pPr algn="ctr">
                <a:defRPr/>
              </a:pPr>
              <a:r>
                <a:rPr lang="en-US" sz="1300" dirty="0">
                  <a:solidFill>
                    <a:srgbClr val="000000"/>
                  </a:solidFill>
                  <a:latin typeface="Arial"/>
                  <a:ea typeface="ＭＳ Ｐゴシック"/>
                  <a:cs typeface="ＭＳ Ｐゴシック"/>
                </a:rPr>
                <a:t>17α-OH-pregnenolona</a:t>
              </a:r>
            </a:p>
          </p:txBody>
        </p:sp>
        <p:sp>
          <p:nvSpPr>
            <p:cNvPr id="14" name="Text Box 8"/>
            <p:cNvSpPr txBox="1">
              <a:spLocks noChangeArrowheads="1"/>
            </p:cNvSpPr>
            <p:nvPr/>
          </p:nvSpPr>
          <p:spPr bwMode="auto">
            <a:xfrm>
              <a:off x="566905" y="5557483"/>
              <a:ext cx="597302" cy="307364"/>
            </a:xfrm>
            <a:prstGeom prst="rect">
              <a:avLst/>
            </a:prstGeom>
            <a:solidFill>
              <a:schemeClr val="bg1"/>
            </a:solidFill>
            <a:ln w="9525">
              <a:noFill/>
              <a:miter lim="800000"/>
              <a:headEnd/>
              <a:tailEnd/>
            </a:ln>
          </p:spPr>
          <p:txBody>
            <a:bodyPr wrap="none">
              <a:spAutoFit/>
            </a:bodyPr>
            <a:lstStyle/>
            <a:p>
              <a:pPr algn="ctr">
                <a:defRPr/>
              </a:pPr>
              <a:r>
                <a:rPr lang="en-US" sz="1400" dirty="0">
                  <a:solidFill>
                    <a:srgbClr val="000000"/>
                  </a:solidFill>
                  <a:latin typeface="Arial"/>
                  <a:ea typeface="ＭＳ Ｐゴシック"/>
                  <a:cs typeface="ＭＳ Ｐゴシック"/>
                </a:rPr>
                <a:t>DHEA</a:t>
              </a:r>
            </a:p>
          </p:txBody>
        </p:sp>
        <p:sp>
          <p:nvSpPr>
            <p:cNvPr id="15" name="Text Box 9"/>
            <p:cNvSpPr txBox="1">
              <a:spLocks noChangeArrowheads="1"/>
            </p:cNvSpPr>
            <p:nvPr/>
          </p:nvSpPr>
          <p:spPr bwMode="auto">
            <a:xfrm>
              <a:off x="1941201" y="5559417"/>
              <a:ext cx="1775269" cy="309296"/>
            </a:xfrm>
            <a:prstGeom prst="rect">
              <a:avLst/>
            </a:prstGeom>
            <a:solidFill>
              <a:schemeClr val="bg1"/>
            </a:solid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Androstenediona</a:t>
              </a:r>
            </a:p>
          </p:txBody>
        </p:sp>
        <p:sp>
          <p:nvSpPr>
            <p:cNvPr id="16" name="Text Box 10"/>
            <p:cNvSpPr txBox="1">
              <a:spLocks noChangeArrowheads="1"/>
            </p:cNvSpPr>
            <p:nvPr/>
          </p:nvSpPr>
          <p:spPr bwMode="auto">
            <a:xfrm>
              <a:off x="4064204" y="5536220"/>
              <a:ext cx="1272803" cy="336360"/>
            </a:xfrm>
            <a:prstGeom prst="rect">
              <a:avLst/>
            </a:prstGeom>
            <a:solidFill>
              <a:schemeClr val="bg1"/>
            </a:solidFill>
            <a:ln w="9525">
              <a:noFill/>
              <a:miter lim="800000"/>
              <a:headEnd/>
              <a:tailEnd/>
            </a:ln>
          </p:spPr>
          <p:txBody>
            <a:bodyPr wrap="none">
              <a:spAutoFit/>
            </a:bodyPr>
            <a:lstStyle/>
            <a:p>
              <a:pPr>
                <a:defRPr/>
              </a:pPr>
              <a:r>
                <a:rPr lang="en-US" sz="1600" b="1" dirty="0">
                  <a:solidFill>
                    <a:srgbClr val="000000"/>
                  </a:solidFill>
                  <a:latin typeface="Arial"/>
                  <a:ea typeface="ＭＳ Ｐゴシック"/>
                  <a:cs typeface="ＭＳ Ｐゴシック"/>
                </a:rPr>
                <a:t>Testosterona</a:t>
              </a:r>
            </a:p>
          </p:txBody>
        </p:sp>
        <p:sp>
          <p:nvSpPr>
            <p:cNvPr id="17" name="Text Box 11"/>
            <p:cNvSpPr txBox="1">
              <a:spLocks noChangeArrowheads="1"/>
            </p:cNvSpPr>
            <p:nvPr/>
          </p:nvSpPr>
          <p:spPr bwMode="auto">
            <a:xfrm>
              <a:off x="2129209" y="4391824"/>
              <a:ext cx="1390933" cy="521937"/>
            </a:xfrm>
            <a:prstGeom prst="rect">
              <a:avLst/>
            </a:prstGeom>
            <a:solidFill>
              <a:schemeClr val="bg1"/>
            </a:solid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17α –OH-progesterona</a:t>
              </a:r>
            </a:p>
          </p:txBody>
        </p:sp>
        <p:sp>
          <p:nvSpPr>
            <p:cNvPr id="18" name="Text Box 12"/>
            <p:cNvSpPr txBox="1">
              <a:spLocks noChangeArrowheads="1"/>
            </p:cNvSpPr>
            <p:nvPr/>
          </p:nvSpPr>
          <p:spPr bwMode="auto">
            <a:xfrm>
              <a:off x="6120655" y="4500077"/>
              <a:ext cx="762018" cy="305430"/>
            </a:xfrm>
            <a:prstGeom prst="rect">
              <a:avLst/>
            </a:prstGeom>
            <a:solidFill>
              <a:schemeClr val="bg1"/>
            </a:solidFill>
            <a:ln w="9525">
              <a:noFill/>
              <a:miter lim="800000"/>
              <a:headEnd/>
              <a:tailEnd/>
            </a:ln>
          </p:spPr>
          <p:txBody>
            <a:bodyPr wrap="none">
              <a:spAutoFit/>
            </a:bodyPr>
            <a:lstStyle/>
            <a:p>
              <a:pPr>
                <a:defRPr/>
              </a:pPr>
              <a:r>
                <a:rPr lang="en-US" sz="1400" b="1" dirty="0">
                  <a:solidFill>
                    <a:srgbClr val="000000"/>
                  </a:solidFill>
                  <a:latin typeface="Arial"/>
                  <a:ea typeface="ＭＳ Ｐゴシック"/>
                  <a:cs typeface="ＭＳ Ｐゴシック"/>
                </a:rPr>
                <a:t>Cortisol</a:t>
              </a:r>
            </a:p>
          </p:txBody>
        </p:sp>
        <p:sp>
          <p:nvSpPr>
            <p:cNvPr id="19" name="Text Box 24"/>
            <p:cNvSpPr txBox="1">
              <a:spLocks noChangeArrowheads="1"/>
            </p:cNvSpPr>
            <p:nvPr/>
          </p:nvSpPr>
          <p:spPr bwMode="auto">
            <a:xfrm>
              <a:off x="7623062" y="2690694"/>
              <a:ext cx="1257830" cy="307363"/>
            </a:xfrm>
            <a:prstGeom prst="rect">
              <a:avLst/>
            </a:prstGeom>
            <a:solidFill>
              <a:schemeClr val="bg1"/>
            </a:solidFill>
            <a:ln w="9525">
              <a:noFill/>
              <a:miter lim="800000"/>
              <a:headEnd/>
              <a:tailEnd/>
            </a:ln>
          </p:spPr>
          <p:txBody>
            <a:bodyPr wrap="none">
              <a:spAutoFit/>
            </a:bodyPr>
            <a:lstStyle/>
            <a:p>
              <a:pPr algn="ctr">
                <a:defRPr/>
              </a:pPr>
              <a:r>
                <a:rPr lang="en-US" sz="1400" dirty="0">
                  <a:solidFill>
                    <a:srgbClr val="000000"/>
                  </a:solidFill>
                  <a:latin typeface="Arial"/>
                  <a:ea typeface="ＭＳ Ｐゴシック"/>
                  <a:cs typeface="ＭＳ Ｐゴシック"/>
                </a:rPr>
                <a:t>Aldosterona</a:t>
              </a:r>
            </a:p>
          </p:txBody>
        </p:sp>
        <p:sp>
          <p:nvSpPr>
            <p:cNvPr id="20" name="Text Box 28"/>
            <p:cNvSpPr txBox="1">
              <a:spLocks noChangeArrowheads="1"/>
            </p:cNvSpPr>
            <p:nvPr/>
          </p:nvSpPr>
          <p:spPr bwMode="auto">
            <a:xfrm>
              <a:off x="6631440" y="5563283"/>
              <a:ext cx="1224554" cy="340226"/>
            </a:xfrm>
            <a:prstGeom prst="rect">
              <a:avLst/>
            </a:prstGeom>
            <a:solidFill>
              <a:schemeClr val="bg1"/>
            </a:solidFill>
            <a:ln w="9525">
              <a:noFill/>
              <a:miter lim="800000"/>
              <a:headEnd/>
              <a:tailEnd/>
            </a:ln>
          </p:spPr>
          <p:txBody>
            <a:bodyPr>
              <a:spAutoFit/>
            </a:bodyPr>
            <a:lstStyle/>
            <a:p>
              <a:pPr>
                <a:defRPr/>
              </a:pPr>
              <a:r>
                <a:rPr lang="en-US" sz="1600" b="1" dirty="0">
                  <a:solidFill>
                    <a:srgbClr val="000000"/>
                  </a:solidFill>
                  <a:latin typeface="Arial"/>
                  <a:ea typeface="ＭＳ Ｐゴシック"/>
                  <a:cs typeface="ＭＳ Ｐゴシック"/>
                </a:rPr>
                <a:t>DHT</a:t>
              </a:r>
            </a:p>
          </p:txBody>
        </p:sp>
        <p:sp>
          <p:nvSpPr>
            <p:cNvPr id="21" name="Text Box 30"/>
            <p:cNvSpPr txBox="1">
              <a:spLocks noChangeArrowheads="1"/>
            </p:cNvSpPr>
            <p:nvPr/>
          </p:nvSpPr>
          <p:spPr bwMode="auto">
            <a:xfrm>
              <a:off x="5365292" y="5315846"/>
              <a:ext cx="1374295" cy="307363"/>
            </a:xfrm>
            <a:prstGeom prst="rect">
              <a:avLst/>
            </a:prstGeom>
            <a:solidFill>
              <a:schemeClr val="bg1"/>
            </a:solidFill>
            <a:ln w="9525">
              <a:noFill/>
              <a:miter lim="800000"/>
              <a:headEnd/>
              <a:tailEnd/>
            </a:ln>
          </p:spPr>
          <p:txBody>
            <a:bodyPr wrap="none">
              <a:spAutoFit/>
            </a:bodyPr>
            <a:lstStyle/>
            <a:p>
              <a:pPr>
                <a:defRPr/>
              </a:pPr>
              <a:r>
                <a:rPr lang="en-US" sz="1400" dirty="0">
                  <a:solidFill>
                    <a:srgbClr val="BBE0E3">
                      <a:lumMod val="75000"/>
                    </a:srgbClr>
                  </a:solidFill>
                  <a:latin typeface="Arial"/>
                  <a:ea typeface="ＭＳ Ｐゴシック"/>
                  <a:cs typeface="ＭＳ Ｐゴシック"/>
                </a:rPr>
                <a:t>5α-reductasa</a:t>
              </a:r>
            </a:p>
          </p:txBody>
        </p:sp>
        <p:sp>
          <p:nvSpPr>
            <p:cNvPr id="22" name="Text Box 34"/>
            <p:cNvSpPr txBox="1">
              <a:spLocks noChangeArrowheads="1"/>
            </p:cNvSpPr>
            <p:nvPr/>
          </p:nvSpPr>
          <p:spPr bwMode="auto">
            <a:xfrm>
              <a:off x="4112454" y="4391824"/>
              <a:ext cx="1123063" cy="523870"/>
            </a:xfrm>
            <a:prstGeom prst="rect">
              <a:avLst/>
            </a:prstGeom>
            <a:solidFill>
              <a:schemeClr val="bg1"/>
            </a:solidFill>
            <a:ln w="9525">
              <a:noFill/>
              <a:miter lim="800000"/>
              <a:headEnd/>
              <a:tailEnd/>
            </a:ln>
          </p:spPr>
          <p:txBody>
            <a:bodyPr>
              <a:spAutoFit/>
            </a:bodyPr>
            <a:lstStyle/>
            <a:p>
              <a:pPr algn="ctr">
                <a:defRPr/>
              </a:pPr>
              <a:r>
                <a:rPr lang="en-US" sz="1400" dirty="0">
                  <a:solidFill>
                    <a:srgbClr val="000000"/>
                  </a:solidFill>
                  <a:latin typeface="Arial"/>
                  <a:ea typeface="ＭＳ Ｐゴシック"/>
                  <a:cs typeface="ＭＳ Ｐゴシック"/>
                </a:rPr>
                <a:t>11-Deoxy-cortisol</a:t>
              </a:r>
            </a:p>
          </p:txBody>
        </p:sp>
        <p:sp>
          <p:nvSpPr>
            <p:cNvPr id="23" name="Text Box 38"/>
            <p:cNvSpPr txBox="1">
              <a:spLocks noChangeArrowheads="1"/>
            </p:cNvSpPr>
            <p:nvPr/>
          </p:nvSpPr>
          <p:spPr bwMode="auto">
            <a:xfrm>
              <a:off x="4749688" y="5895776"/>
              <a:ext cx="1713710" cy="523870"/>
            </a:xfrm>
            <a:prstGeom prst="rect">
              <a:avLst/>
            </a:prstGeom>
            <a:noFill/>
            <a:ln w="9525">
              <a:noFill/>
              <a:miter lim="800000"/>
              <a:headEnd/>
              <a:tailEnd/>
            </a:ln>
          </p:spPr>
          <p:txBody>
            <a:bodyPr>
              <a:spAutoFit/>
            </a:bodyPr>
            <a:lstStyle/>
            <a:p>
              <a:pPr>
                <a:defRPr/>
              </a:pPr>
              <a:r>
                <a:rPr lang="en-US" sz="1400" dirty="0">
                  <a:solidFill>
                    <a:srgbClr val="BBE0E3">
                      <a:lumMod val="75000"/>
                    </a:srgbClr>
                  </a:solidFill>
                  <a:latin typeface="Arial"/>
                  <a:ea typeface="ＭＳ Ｐゴシック"/>
                  <a:cs typeface="ＭＳ Ｐゴシック"/>
                </a:rPr>
                <a:t>CYP19: aromatasa</a:t>
              </a:r>
            </a:p>
          </p:txBody>
        </p:sp>
        <p:sp>
          <p:nvSpPr>
            <p:cNvPr id="24" name="Text Box 43"/>
            <p:cNvSpPr txBox="1">
              <a:spLocks noChangeArrowheads="1"/>
            </p:cNvSpPr>
            <p:nvPr/>
          </p:nvSpPr>
          <p:spPr bwMode="auto">
            <a:xfrm>
              <a:off x="976199" y="1988978"/>
              <a:ext cx="1357657" cy="309296"/>
            </a:xfrm>
            <a:prstGeom prst="rect">
              <a:avLst/>
            </a:prstGeom>
            <a:solidFill>
              <a:schemeClr val="bg1"/>
            </a:solidFill>
            <a:ln w="9525">
              <a:noFill/>
              <a:miter lim="800000"/>
              <a:headEnd/>
              <a:tailEnd/>
            </a:ln>
          </p:spPr>
          <p:txBody>
            <a:bodyPr>
              <a:spAutoFit/>
            </a:bodyPr>
            <a:lstStyle/>
            <a:p>
              <a:pPr algn="ctr">
                <a:defRPr/>
              </a:pPr>
              <a:r>
                <a:rPr lang="en-US" sz="1400" dirty="0">
                  <a:solidFill>
                    <a:srgbClr val="BBE0E3">
                      <a:lumMod val="75000"/>
                    </a:srgbClr>
                  </a:solidFill>
                  <a:latin typeface="Arial"/>
                  <a:ea typeface="ＭＳ Ｐゴシック"/>
                  <a:cs typeface="ＭＳ Ｐゴシック"/>
                </a:rPr>
                <a:t>Desmolasa</a:t>
              </a:r>
            </a:p>
          </p:txBody>
        </p:sp>
        <p:sp>
          <p:nvSpPr>
            <p:cNvPr id="25" name="Text Box 66"/>
            <p:cNvSpPr txBox="1">
              <a:spLocks noChangeArrowheads="1"/>
            </p:cNvSpPr>
            <p:nvPr/>
          </p:nvSpPr>
          <p:spPr bwMode="auto">
            <a:xfrm>
              <a:off x="7044062" y="2356267"/>
              <a:ext cx="796959" cy="307364"/>
            </a:xfrm>
            <a:prstGeom prst="rect">
              <a:avLst/>
            </a:prstGeom>
            <a:solidFill>
              <a:schemeClr val="bg1"/>
            </a:solidFill>
            <a:ln w="9525">
              <a:noFill/>
              <a:miter lim="800000"/>
              <a:headEnd/>
              <a:tailEnd/>
            </a:ln>
          </p:spPr>
          <p:txBody>
            <a:bodyPr wrap="none">
              <a:spAutoFit/>
            </a:bodyPr>
            <a:lstStyle/>
            <a:p>
              <a:pPr eaLnBrk="0" hangingPunct="0">
                <a:defRPr/>
              </a:pPr>
              <a:r>
                <a:rPr lang="en-US" sz="1400" dirty="0">
                  <a:solidFill>
                    <a:srgbClr val="BBE0E3">
                      <a:lumMod val="75000"/>
                    </a:srgbClr>
                  </a:solidFill>
                  <a:latin typeface="Arial"/>
                  <a:ea typeface="ＭＳ Ｐゴシック"/>
                  <a:cs typeface="ＭＳ Ｐゴシック"/>
                </a:rPr>
                <a:t>Renina</a:t>
              </a:r>
            </a:p>
          </p:txBody>
        </p:sp>
        <p:cxnSp>
          <p:nvCxnSpPr>
            <p:cNvPr id="26" name="70 Conector recto de flecha"/>
            <p:cNvCxnSpPr/>
            <p:nvPr/>
          </p:nvCxnSpPr>
          <p:spPr>
            <a:xfrm>
              <a:off x="1585148" y="2847275"/>
              <a:ext cx="47418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73 Conector recto de flecha"/>
            <p:cNvCxnSpPr/>
            <p:nvPr/>
          </p:nvCxnSpPr>
          <p:spPr>
            <a:xfrm>
              <a:off x="3520142" y="2849209"/>
              <a:ext cx="307803" cy="3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76 Conector recto de flecha"/>
            <p:cNvCxnSpPr/>
            <p:nvPr/>
          </p:nvCxnSpPr>
          <p:spPr>
            <a:xfrm flipV="1">
              <a:off x="5095757" y="2843409"/>
              <a:ext cx="374354" cy="3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80 Conector recto de flecha"/>
            <p:cNvCxnSpPr>
              <a:stCxn id="12" idx="3"/>
            </p:cNvCxnSpPr>
            <p:nvPr/>
          </p:nvCxnSpPr>
          <p:spPr>
            <a:xfrm flipV="1">
              <a:off x="7243717" y="2843409"/>
              <a:ext cx="379345" cy="3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84 Conector recto de flecha"/>
            <p:cNvCxnSpPr>
              <a:endCxn id="17" idx="0"/>
            </p:cNvCxnSpPr>
            <p:nvPr/>
          </p:nvCxnSpPr>
          <p:spPr>
            <a:xfrm flipH="1">
              <a:off x="2824676" y="3003857"/>
              <a:ext cx="6655" cy="13879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97 Conector recto de flecha"/>
            <p:cNvCxnSpPr>
              <a:stCxn id="22" idx="3"/>
              <a:endCxn id="18" idx="1"/>
            </p:cNvCxnSpPr>
            <p:nvPr/>
          </p:nvCxnSpPr>
          <p:spPr>
            <a:xfrm flipV="1">
              <a:off x="5235516" y="4652792"/>
              <a:ext cx="88513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106 Conector recto de flecha"/>
            <p:cNvCxnSpPr>
              <a:stCxn id="17" idx="2"/>
              <a:endCxn id="15" idx="0"/>
            </p:cNvCxnSpPr>
            <p:nvPr/>
          </p:nvCxnSpPr>
          <p:spPr>
            <a:xfrm>
              <a:off x="2824676" y="4913761"/>
              <a:ext cx="4992" cy="6456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109 Conector recto de flecha"/>
            <p:cNvCxnSpPr/>
            <p:nvPr/>
          </p:nvCxnSpPr>
          <p:spPr>
            <a:xfrm>
              <a:off x="1095992" y="5710199"/>
              <a:ext cx="778656" cy="3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112 Conector recto de flecha"/>
            <p:cNvCxnSpPr/>
            <p:nvPr/>
          </p:nvCxnSpPr>
          <p:spPr>
            <a:xfrm flipV="1">
              <a:off x="3595014" y="5710199"/>
              <a:ext cx="314457" cy="3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124 Conector recto de flecha"/>
            <p:cNvCxnSpPr/>
            <p:nvPr/>
          </p:nvCxnSpPr>
          <p:spPr>
            <a:xfrm>
              <a:off x="5365292" y="5735328"/>
              <a:ext cx="120957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130 Conector recto de flecha"/>
            <p:cNvCxnSpPr/>
            <p:nvPr/>
          </p:nvCxnSpPr>
          <p:spPr>
            <a:xfrm flipH="1">
              <a:off x="4674816" y="3224230"/>
              <a:ext cx="3328" cy="1275847"/>
            </a:xfrm>
            <a:prstGeom prst="straightConnector1">
              <a:avLst/>
            </a:prstGeom>
            <a:ln>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37" name="Text Box 37"/>
            <p:cNvSpPr txBox="1">
              <a:spLocks noChangeArrowheads="1"/>
            </p:cNvSpPr>
            <p:nvPr/>
          </p:nvSpPr>
          <p:spPr bwMode="auto">
            <a:xfrm>
              <a:off x="3836263" y="3661111"/>
              <a:ext cx="1800227" cy="309296"/>
            </a:xfrm>
            <a:prstGeom prst="rect">
              <a:avLst/>
            </a:prstGeom>
            <a:solidFill>
              <a:schemeClr val="bg1"/>
            </a:solidFill>
            <a:ln w="9525">
              <a:noFill/>
              <a:miter lim="800000"/>
              <a:headEnd/>
              <a:tailEnd/>
            </a:ln>
          </p:spPr>
          <p:txBody>
            <a:bodyPr>
              <a:spAutoFit/>
            </a:bodyPr>
            <a:lstStyle/>
            <a:p>
              <a:pPr algn="ctr">
                <a:defRPr/>
              </a:pPr>
              <a:r>
                <a:rPr lang="en-US" sz="1400" dirty="0">
                  <a:solidFill>
                    <a:srgbClr val="BBE0E3">
                      <a:lumMod val="75000"/>
                    </a:srgbClr>
                  </a:solidFill>
                  <a:latin typeface="Arial"/>
                  <a:ea typeface="ＭＳ Ｐゴシック"/>
                  <a:cs typeface="ＭＳ Ｐゴシック"/>
                </a:rPr>
                <a:t>11β-Hydroxylase</a:t>
              </a:r>
            </a:p>
          </p:txBody>
        </p:sp>
        <p:cxnSp>
          <p:nvCxnSpPr>
            <p:cNvPr id="38" name="133 Conector recto de flecha"/>
            <p:cNvCxnSpPr/>
            <p:nvPr/>
          </p:nvCxnSpPr>
          <p:spPr>
            <a:xfrm>
              <a:off x="954569" y="3726837"/>
              <a:ext cx="1870106" cy="0"/>
            </a:xfrm>
            <a:prstGeom prst="straightConnector1">
              <a:avLst/>
            </a:prstGeom>
            <a:ln>
              <a:solidFill>
                <a:schemeClr val="accent2">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39" name="Text Box 19"/>
            <p:cNvSpPr txBox="1">
              <a:spLocks noChangeArrowheads="1"/>
            </p:cNvSpPr>
            <p:nvPr/>
          </p:nvSpPr>
          <p:spPr bwMode="auto">
            <a:xfrm>
              <a:off x="1279010" y="3355681"/>
              <a:ext cx="1196269" cy="738445"/>
            </a:xfrm>
            <a:prstGeom prst="rect">
              <a:avLst/>
            </a:prstGeom>
            <a:solidFill>
              <a:schemeClr val="bg1"/>
            </a:solidFill>
            <a:ln w="9525">
              <a:noFill/>
              <a:miter lim="800000"/>
              <a:headEnd/>
              <a:tailEnd/>
            </a:ln>
          </p:spPr>
          <p:txBody>
            <a:bodyPr>
              <a:spAutoFit/>
            </a:bodyPr>
            <a:lstStyle/>
            <a:p>
              <a:pPr algn="ctr">
                <a:defRPr/>
              </a:pPr>
              <a:r>
                <a:rPr lang="en-US" sz="1400" b="1" dirty="0">
                  <a:solidFill>
                    <a:srgbClr val="BBE0E3">
                      <a:lumMod val="75000"/>
                    </a:srgbClr>
                  </a:solidFill>
                  <a:latin typeface="Arial"/>
                  <a:ea typeface="ＭＳ Ｐゴシック"/>
                  <a:cs typeface="ＭＳ Ｐゴシック"/>
                </a:rPr>
                <a:t>CYP17</a:t>
              </a:r>
            </a:p>
            <a:p>
              <a:pPr algn="ctr">
                <a:defRPr/>
              </a:pPr>
              <a:r>
                <a:rPr lang="en-US" sz="1400" b="1" dirty="0">
                  <a:solidFill>
                    <a:srgbClr val="BBE0E3">
                      <a:lumMod val="75000"/>
                    </a:srgbClr>
                  </a:solidFill>
                  <a:latin typeface="Arial"/>
                  <a:ea typeface="ＭＳ Ｐゴシック"/>
                  <a:cs typeface="ＭＳ Ｐゴシック"/>
                </a:rPr>
                <a:t>17α-hydroxylase</a:t>
              </a:r>
            </a:p>
          </p:txBody>
        </p:sp>
        <p:cxnSp>
          <p:nvCxnSpPr>
            <p:cNvPr id="40" name="137 Conector recto de flecha"/>
            <p:cNvCxnSpPr/>
            <p:nvPr/>
          </p:nvCxnSpPr>
          <p:spPr>
            <a:xfrm>
              <a:off x="939596" y="5110937"/>
              <a:ext cx="1870106" cy="0"/>
            </a:xfrm>
            <a:prstGeom prst="straightConnector1">
              <a:avLst/>
            </a:prstGeom>
            <a:ln>
              <a:solidFill>
                <a:schemeClr val="accent2">
                  <a:lumMod val="75000"/>
                </a:schemeClr>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41" name="Text Box 19"/>
            <p:cNvSpPr txBox="1">
              <a:spLocks noChangeArrowheads="1"/>
            </p:cNvSpPr>
            <p:nvPr/>
          </p:nvSpPr>
          <p:spPr bwMode="auto">
            <a:xfrm>
              <a:off x="1342234" y="4913761"/>
              <a:ext cx="1197933" cy="523870"/>
            </a:xfrm>
            <a:prstGeom prst="rect">
              <a:avLst/>
            </a:prstGeom>
            <a:solidFill>
              <a:schemeClr val="bg1"/>
            </a:solidFill>
            <a:ln w="9525">
              <a:noFill/>
              <a:miter lim="800000"/>
              <a:headEnd/>
              <a:tailEnd/>
            </a:ln>
          </p:spPr>
          <p:txBody>
            <a:bodyPr>
              <a:spAutoFit/>
            </a:bodyPr>
            <a:lstStyle/>
            <a:p>
              <a:pPr algn="ctr">
                <a:defRPr/>
              </a:pPr>
              <a:r>
                <a:rPr lang="en-US" sz="1400" b="1" dirty="0">
                  <a:solidFill>
                    <a:srgbClr val="BBE0E3">
                      <a:lumMod val="75000"/>
                    </a:srgbClr>
                  </a:solidFill>
                  <a:latin typeface="Arial"/>
                  <a:ea typeface="ＭＳ Ｐゴシック"/>
                  <a:cs typeface="ＭＳ Ｐゴシック"/>
                </a:rPr>
                <a:t>CYP17</a:t>
              </a:r>
            </a:p>
            <a:p>
              <a:pPr algn="ctr">
                <a:defRPr/>
              </a:pPr>
              <a:r>
                <a:rPr lang="en-US" sz="1400" b="1" dirty="0">
                  <a:solidFill>
                    <a:srgbClr val="BBE0E3">
                      <a:lumMod val="75000"/>
                    </a:srgbClr>
                  </a:solidFill>
                  <a:latin typeface="Arial"/>
                  <a:ea typeface="ＭＳ Ｐゴシック"/>
                  <a:cs typeface="ＭＳ Ｐゴシック"/>
                </a:rPr>
                <a:t>C17,20-lyase</a:t>
              </a:r>
            </a:p>
          </p:txBody>
        </p:sp>
        <p:sp>
          <p:nvSpPr>
            <p:cNvPr id="42" name="Multiplier 76"/>
            <p:cNvSpPr/>
            <p:nvPr/>
          </p:nvSpPr>
          <p:spPr bwMode="auto">
            <a:xfrm>
              <a:off x="1279010" y="3230029"/>
              <a:ext cx="1134709" cy="993614"/>
            </a:xfrm>
            <a:prstGeom prst="mathMultiply">
              <a:avLst>
                <a:gd name="adj1" fmla="val 1253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BBE0E3">
                    <a:lumMod val="75000"/>
                  </a:srgbClr>
                </a:solidFill>
                <a:latin typeface="Arial"/>
                <a:cs typeface="Arial"/>
              </a:endParaRPr>
            </a:p>
          </p:txBody>
        </p:sp>
        <p:grpSp>
          <p:nvGrpSpPr>
            <p:cNvPr id="3" name="75 Grupo"/>
            <p:cNvGrpSpPr>
              <a:grpSpLocks/>
            </p:cNvGrpSpPr>
            <p:nvPr/>
          </p:nvGrpSpPr>
          <p:grpSpPr bwMode="auto">
            <a:xfrm>
              <a:off x="266311" y="4446926"/>
              <a:ext cx="6977571" cy="2196960"/>
              <a:chOff x="367438" y="4443493"/>
              <a:chExt cx="6977571" cy="2196959"/>
            </a:xfrm>
            <a:solidFill>
              <a:schemeClr val="bg1"/>
            </a:solidFill>
          </p:grpSpPr>
          <p:sp>
            <p:nvSpPr>
              <p:cNvPr id="61" name="Line 53"/>
              <p:cNvSpPr>
                <a:spLocks noChangeShapeType="1"/>
              </p:cNvSpPr>
              <p:nvPr/>
            </p:nvSpPr>
            <p:spPr bwMode="auto">
              <a:xfrm>
                <a:off x="593852" y="5497509"/>
                <a:ext cx="0" cy="441325"/>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2" name="Line 55"/>
              <p:cNvSpPr>
                <a:spLocks noChangeShapeType="1"/>
              </p:cNvSpPr>
              <p:nvPr/>
            </p:nvSpPr>
            <p:spPr bwMode="auto">
              <a:xfrm>
                <a:off x="2127868" y="5585211"/>
                <a:ext cx="0" cy="441325"/>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3" name="Line 56"/>
              <p:cNvSpPr>
                <a:spLocks noChangeShapeType="1"/>
              </p:cNvSpPr>
              <p:nvPr/>
            </p:nvSpPr>
            <p:spPr bwMode="auto">
              <a:xfrm>
                <a:off x="367438" y="4620486"/>
                <a:ext cx="0" cy="441325"/>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4" name="Line 57"/>
              <p:cNvSpPr>
                <a:spLocks noChangeShapeType="1"/>
              </p:cNvSpPr>
              <p:nvPr/>
            </p:nvSpPr>
            <p:spPr bwMode="auto">
              <a:xfrm>
                <a:off x="4129142" y="5583624"/>
                <a:ext cx="0" cy="442912"/>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5" name="Line 58"/>
              <p:cNvSpPr>
                <a:spLocks noChangeShapeType="1"/>
              </p:cNvSpPr>
              <p:nvPr/>
            </p:nvSpPr>
            <p:spPr bwMode="auto">
              <a:xfrm>
                <a:off x="7345009" y="5583624"/>
                <a:ext cx="0" cy="442912"/>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6" name="Line 58"/>
              <p:cNvSpPr>
                <a:spLocks noChangeShapeType="1"/>
              </p:cNvSpPr>
              <p:nvPr/>
            </p:nvSpPr>
            <p:spPr bwMode="auto">
              <a:xfrm>
                <a:off x="4230669" y="6199127"/>
                <a:ext cx="0" cy="441325"/>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7" name="Line 56"/>
              <p:cNvSpPr>
                <a:spLocks noChangeShapeType="1"/>
              </p:cNvSpPr>
              <p:nvPr/>
            </p:nvSpPr>
            <p:spPr bwMode="auto">
              <a:xfrm>
                <a:off x="7014260" y="4443493"/>
                <a:ext cx="0" cy="442913"/>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grpSp>
        <p:grpSp>
          <p:nvGrpSpPr>
            <p:cNvPr id="4" name="77 Grupo"/>
            <p:cNvGrpSpPr>
              <a:grpSpLocks/>
            </p:cNvGrpSpPr>
            <p:nvPr/>
          </p:nvGrpSpPr>
          <p:grpSpPr bwMode="auto">
            <a:xfrm>
              <a:off x="2241034" y="2666117"/>
              <a:ext cx="3460795" cy="381971"/>
              <a:chOff x="2170661" y="2921102"/>
              <a:chExt cx="3486143" cy="439739"/>
            </a:xfrm>
            <a:solidFill>
              <a:schemeClr val="bg1"/>
            </a:solidFill>
          </p:grpSpPr>
          <p:sp>
            <p:nvSpPr>
              <p:cNvPr id="58" name="Line 64"/>
              <p:cNvSpPr>
                <a:spLocks noChangeShapeType="1"/>
              </p:cNvSpPr>
              <p:nvPr/>
            </p:nvSpPr>
            <p:spPr bwMode="auto">
              <a:xfrm flipH="1" flipV="1">
                <a:off x="5655216" y="2921103"/>
                <a:ext cx="1588" cy="439738"/>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59" name="Line 64"/>
              <p:cNvSpPr>
                <a:spLocks noChangeShapeType="1"/>
              </p:cNvSpPr>
              <p:nvPr/>
            </p:nvSpPr>
            <p:spPr bwMode="auto">
              <a:xfrm flipH="1" flipV="1">
                <a:off x="3951782" y="2921104"/>
                <a:ext cx="1588" cy="439737"/>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60" name="Line 64"/>
              <p:cNvSpPr>
                <a:spLocks noChangeShapeType="1"/>
              </p:cNvSpPr>
              <p:nvPr/>
            </p:nvSpPr>
            <p:spPr bwMode="auto">
              <a:xfrm flipH="1" flipV="1">
                <a:off x="2170661" y="2921102"/>
                <a:ext cx="1587" cy="439737"/>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grpSp>
        <p:cxnSp>
          <p:nvCxnSpPr>
            <p:cNvPr id="45" name="67 Conector angular"/>
            <p:cNvCxnSpPr/>
            <p:nvPr/>
          </p:nvCxnSpPr>
          <p:spPr bwMode="auto">
            <a:xfrm>
              <a:off x="7064027" y="4652792"/>
              <a:ext cx="791967" cy="0"/>
            </a:xfrm>
            <a:prstGeom prst="bentConnector3">
              <a:avLst>
                <a:gd name="adj1" fmla="val 50000"/>
              </a:avLst>
            </a:prstGeom>
            <a:solidFill>
              <a:schemeClr val="bg1"/>
            </a:solidFill>
            <a:ln w="38100">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5" name="78 Grupo"/>
            <p:cNvGrpSpPr>
              <a:grpSpLocks/>
            </p:cNvGrpSpPr>
            <p:nvPr/>
          </p:nvGrpSpPr>
          <p:grpSpPr bwMode="auto">
            <a:xfrm>
              <a:off x="1654592" y="1417546"/>
              <a:ext cx="7002937" cy="3435473"/>
              <a:chOff x="1763713" y="1817730"/>
              <a:chExt cx="7002937" cy="3435473"/>
            </a:xfrm>
            <a:solidFill>
              <a:schemeClr val="bg1"/>
            </a:solidFill>
          </p:grpSpPr>
          <p:sp>
            <p:nvSpPr>
              <p:cNvPr id="54" name="Text Box 37"/>
              <p:cNvSpPr txBox="1">
                <a:spLocks noChangeArrowheads="1"/>
              </p:cNvSpPr>
              <p:nvPr/>
            </p:nvSpPr>
            <p:spPr bwMode="auto">
              <a:xfrm>
                <a:off x="7866537" y="4883871"/>
                <a:ext cx="900113" cy="369332"/>
              </a:xfrm>
              <a:prstGeom prst="rect">
                <a:avLst/>
              </a:prstGeom>
              <a:noFill/>
              <a:ln w="57150">
                <a:noFill/>
                <a:miter lim="800000"/>
                <a:headEnd/>
                <a:tailEnd/>
              </a:ln>
            </p:spPr>
            <p:txBody>
              <a:bodyPr>
                <a:spAutoFit/>
              </a:bodyPr>
              <a:lstStyle/>
              <a:p>
                <a:pPr algn="ctr">
                  <a:defRPr/>
                </a:pPr>
                <a:r>
                  <a:rPr lang="en-US" b="1" dirty="0">
                    <a:solidFill>
                      <a:srgbClr val="FFFFFF">
                        <a:lumMod val="50000"/>
                      </a:srgbClr>
                    </a:solidFill>
                    <a:latin typeface="Arial"/>
                    <a:ea typeface="ＭＳ Ｐゴシック"/>
                    <a:cs typeface="ＭＳ Ｐゴシック"/>
                  </a:rPr>
                  <a:t>ACTH</a:t>
                </a:r>
              </a:p>
            </p:txBody>
          </p:sp>
          <p:cxnSp>
            <p:nvCxnSpPr>
              <p:cNvPr id="55" name="153 Conector angular"/>
              <p:cNvCxnSpPr>
                <a:stCxn id="54" idx="3"/>
                <a:endCxn id="24" idx="0"/>
              </p:cNvCxnSpPr>
              <p:nvPr/>
            </p:nvCxnSpPr>
            <p:spPr bwMode="auto">
              <a:xfrm flipH="1" flipV="1">
                <a:off x="1763713" y="2389911"/>
                <a:ext cx="7002937" cy="2678626"/>
              </a:xfrm>
              <a:prstGeom prst="bentConnector4">
                <a:avLst>
                  <a:gd name="adj1" fmla="val -3264"/>
                  <a:gd name="adj2" fmla="val 108534"/>
                </a:avLst>
              </a:prstGeom>
              <a:grpFill/>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Line 64"/>
              <p:cNvSpPr>
                <a:spLocks noChangeShapeType="1"/>
              </p:cNvSpPr>
              <p:nvPr/>
            </p:nvSpPr>
            <p:spPr bwMode="auto">
              <a:xfrm flipH="1" flipV="1">
                <a:off x="8646690" y="4767365"/>
                <a:ext cx="1588" cy="439738"/>
              </a:xfrm>
              <a:prstGeom prst="line">
                <a:avLst/>
              </a:prstGeom>
              <a:grp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57" name="74 CuadroTexto"/>
              <p:cNvSpPr txBox="1"/>
              <p:nvPr/>
            </p:nvSpPr>
            <p:spPr bwMode="auto">
              <a:xfrm>
                <a:off x="2470211" y="1817730"/>
                <a:ext cx="1678722" cy="307777"/>
              </a:xfrm>
              <a:prstGeom prst="rect">
                <a:avLst/>
              </a:prstGeom>
              <a:grpFill/>
              <a:ln w="57150">
                <a:noFill/>
              </a:ln>
            </p:spPr>
            <p:txBody>
              <a:bodyPr>
                <a:spAutoFit/>
              </a:bodyPr>
              <a:lstStyle/>
              <a:p>
                <a:pPr>
                  <a:defRPr/>
                </a:pPr>
                <a:r>
                  <a:rPr lang="en-US" sz="1400" b="1" i="1" dirty="0">
                    <a:solidFill>
                      <a:srgbClr val="FFFFFF">
                        <a:lumMod val="50000"/>
                      </a:srgbClr>
                    </a:solidFill>
                    <a:latin typeface="Arial"/>
                    <a:ea typeface="ＭＳ Ｐゴシック"/>
                    <a:cs typeface="ＭＳ Ｐゴシック"/>
                  </a:rPr>
                  <a:t>Feedback positivo</a:t>
                </a:r>
              </a:p>
            </p:txBody>
          </p:sp>
        </p:grpSp>
        <p:grpSp>
          <p:nvGrpSpPr>
            <p:cNvPr id="6" name="79 Grupo"/>
            <p:cNvGrpSpPr>
              <a:grpSpLocks/>
            </p:cNvGrpSpPr>
            <p:nvPr/>
          </p:nvGrpSpPr>
          <p:grpSpPr bwMode="auto">
            <a:xfrm>
              <a:off x="4702058" y="1520899"/>
              <a:ext cx="2149948" cy="1116013"/>
              <a:chOff x="4728523" y="1598614"/>
              <a:chExt cx="2149948" cy="1116013"/>
            </a:xfrm>
            <a:solidFill>
              <a:schemeClr val="bg1"/>
            </a:solidFill>
          </p:grpSpPr>
          <p:sp>
            <p:nvSpPr>
              <p:cNvPr id="52" name="69 Rectángulo"/>
              <p:cNvSpPr/>
              <p:nvPr/>
            </p:nvSpPr>
            <p:spPr bwMode="auto">
              <a:xfrm>
                <a:off x="4977760" y="1598614"/>
                <a:ext cx="1900711" cy="8747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b="1" dirty="0">
                    <a:solidFill>
                      <a:srgbClr val="FFFFFF">
                        <a:lumMod val="50000"/>
                      </a:srgbClr>
                    </a:solidFill>
                    <a:latin typeface="Arial"/>
                    <a:cs typeface="Arial"/>
                  </a:rPr>
                  <a:t>Hipopotasemia</a:t>
                </a:r>
              </a:p>
              <a:p>
                <a:pPr algn="ctr">
                  <a:defRPr/>
                </a:pPr>
                <a:r>
                  <a:rPr lang="es-ES" sz="1400" b="1" dirty="0">
                    <a:solidFill>
                      <a:srgbClr val="FFFFFF">
                        <a:lumMod val="50000"/>
                      </a:srgbClr>
                    </a:solidFill>
                    <a:latin typeface="Arial"/>
                    <a:cs typeface="Arial"/>
                  </a:rPr>
                  <a:t>Hipertensión</a:t>
                </a:r>
              </a:p>
              <a:p>
                <a:pPr algn="ctr">
                  <a:defRPr/>
                </a:pPr>
                <a:r>
                  <a:rPr lang="es-ES" sz="1400" b="1" dirty="0">
                    <a:solidFill>
                      <a:srgbClr val="FFFFFF">
                        <a:lumMod val="50000"/>
                      </a:srgbClr>
                    </a:solidFill>
                    <a:latin typeface="Arial"/>
                    <a:cs typeface="Arial"/>
                  </a:rPr>
                  <a:t>Retención de líquidos</a:t>
                </a:r>
              </a:p>
            </p:txBody>
          </p:sp>
          <p:cxnSp>
            <p:nvCxnSpPr>
              <p:cNvPr id="53" name="153 Conector angular"/>
              <p:cNvCxnSpPr>
                <a:endCxn id="52" idx="1"/>
              </p:cNvCxnSpPr>
              <p:nvPr/>
            </p:nvCxnSpPr>
            <p:spPr bwMode="auto">
              <a:xfrm rot="5400000" flipH="1" flipV="1">
                <a:off x="4513813" y="2250680"/>
                <a:ext cx="678657" cy="249238"/>
              </a:xfrm>
              <a:prstGeom prst="bentConnector2">
                <a:avLst/>
              </a:prstGeom>
              <a:grpFill/>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86 Conector recto de flecha"/>
            <p:cNvCxnSpPr/>
            <p:nvPr/>
          </p:nvCxnSpPr>
          <p:spPr>
            <a:xfrm>
              <a:off x="926285" y="3079247"/>
              <a:ext cx="0" cy="1287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Multiplier 76"/>
            <p:cNvSpPr/>
            <p:nvPr/>
          </p:nvSpPr>
          <p:spPr bwMode="auto">
            <a:xfrm>
              <a:off x="1342234" y="4631528"/>
              <a:ext cx="1133044" cy="993614"/>
            </a:xfrm>
            <a:prstGeom prst="mathMultiply">
              <a:avLst>
                <a:gd name="adj1" fmla="val 1253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BBE0E3">
                    <a:lumMod val="75000"/>
                  </a:srgbClr>
                </a:solidFill>
                <a:latin typeface="Arial"/>
                <a:cs typeface="Arial"/>
              </a:endParaRPr>
            </a:p>
          </p:txBody>
        </p:sp>
        <p:cxnSp>
          <p:nvCxnSpPr>
            <p:cNvPr id="50" name="104 Conector recto de flecha"/>
            <p:cNvCxnSpPr/>
            <p:nvPr/>
          </p:nvCxnSpPr>
          <p:spPr>
            <a:xfrm>
              <a:off x="3310504" y="4631528"/>
              <a:ext cx="8535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108 Conector recto de flecha"/>
            <p:cNvCxnSpPr/>
            <p:nvPr/>
          </p:nvCxnSpPr>
          <p:spPr>
            <a:xfrm>
              <a:off x="939596" y="1801468"/>
              <a:ext cx="0" cy="7345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 Box 40"/>
          <p:cNvSpPr txBox="1">
            <a:spLocks noChangeArrowheads="1"/>
          </p:cNvSpPr>
          <p:nvPr/>
        </p:nvSpPr>
        <p:spPr bwMode="auto">
          <a:xfrm>
            <a:off x="4219575" y="6221413"/>
            <a:ext cx="798513" cy="254000"/>
          </a:xfrm>
          <a:prstGeom prst="rect">
            <a:avLst/>
          </a:prstGeom>
          <a:solidFill>
            <a:schemeClr val="bg1"/>
          </a:solidFill>
          <a:ln w="9525">
            <a:noFill/>
            <a:miter lim="800000"/>
            <a:headEnd/>
            <a:tailEnd/>
          </a:ln>
        </p:spPr>
        <p:txBody>
          <a:bodyPr wrap="none">
            <a:spAutoFit/>
          </a:bodyPr>
          <a:lstStyle/>
          <a:p>
            <a:pPr>
              <a:defRPr/>
            </a:pPr>
            <a:r>
              <a:rPr lang="en-US" sz="1400" dirty="0">
                <a:solidFill>
                  <a:srgbClr val="000000"/>
                </a:solidFill>
                <a:latin typeface="Arial"/>
                <a:ea typeface="ＭＳ Ｐゴシック"/>
                <a:cs typeface="ＭＳ Ｐゴシック"/>
              </a:rPr>
              <a:t>Estradiol</a:t>
            </a:r>
          </a:p>
        </p:txBody>
      </p:sp>
      <p:cxnSp>
        <p:nvCxnSpPr>
          <p:cNvPr id="7" name="87 Conector recto de flecha"/>
          <p:cNvCxnSpPr/>
          <p:nvPr/>
        </p:nvCxnSpPr>
        <p:spPr>
          <a:xfrm>
            <a:off x="1847850" y="4962525"/>
            <a:ext cx="5095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101 Conector recto de flecha"/>
          <p:cNvCxnSpPr/>
          <p:nvPr/>
        </p:nvCxnSpPr>
        <p:spPr>
          <a:xfrm>
            <a:off x="4700588" y="5994400"/>
            <a:ext cx="1587" cy="314325"/>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88 Conector recto de flecha"/>
          <p:cNvCxnSpPr/>
          <p:nvPr/>
        </p:nvCxnSpPr>
        <p:spPr>
          <a:xfrm>
            <a:off x="1042988" y="5300663"/>
            <a:ext cx="7937" cy="4667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Line 56"/>
          <p:cNvSpPr>
            <a:spLocks noChangeShapeType="1"/>
          </p:cNvSpPr>
          <p:nvPr/>
        </p:nvSpPr>
        <p:spPr bwMode="auto">
          <a:xfrm>
            <a:off x="2484438" y="4724400"/>
            <a:ext cx="0" cy="365125"/>
          </a:xfrm>
          <a:prstGeom prst="line">
            <a:avLst/>
          </a:prstGeom>
          <a:solidFill>
            <a:schemeClr val="bg1"/>
          </a:solid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74" name="Line 56"/>
          <p:cNvSpPr>
            <a:spLocks noChangeShapeType="1"/>
          </p:cNvSpPr>
          <p:nvPr/>
        </p:nvSpPr>
        <p:spPr bwMode="auto">
          <a:xfrm>
            <a:off x="4219575" y="4837113"/>
            <a:ext cx="0" cy="363537"/>
          </a:xfrm>
          <a:prstGeom prst="line">
            <a:avLst/>
          </a:prstGeom>
          <a:solidFill>
            <a:schemeClr val="bg1"/>
          </a:solid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75" name="Line 64"/>
          <p:cNvSpPr>
            <a:spLocks noChangeShapeType="1"/>
          </p:cNvSpPr>
          <p:nvPr/>
        </p:nvSpPr>
        <p:spPr bwMode="auto">
          <a:xfrm flipH="1" flipV="1">
            <a:off x="7594600" y="3352800"/>
            <a:ext cx="1588" cy="314325"/>
          </a:xfrm>
          <a:prstGeom prst="line">
            <a:avLst/>
          </a:prstGeom>
          <a:solidFill>
            <a:schemeClr val="bg1"/>
          </a:solidFill>
          <a:ln w="57150">
            <a:solidFill>
              <a:srgbClr val="FF0000"/>
            </a:solidFill>
            <a:round/>
            <a:headEnd/>
            <a:tailEnd type="triangle" w="med" len="med"/>
          </a:ln>
        </p:spPr>
        <p:txBody>
          <a:bodyPr/>
          <a:lstStyle/>
          <a:p>
            <a:pPr>
              <a:defRPr/>
            </a:pPr>
            <a:endParaRPr lang="en-US" dirty="0">
              <a:solidFill>
                <a:srgbClr val="000000"/>
              </a:solidFill>
              <a:latin typeface="Arial"/>
              <a:ea typeface="ＭＳ Ｐゴシック"/>
              <a:cs typeface="ＭＳ Ｐゴシック"/>
            </a:endParaRPr>
          </a:p>
        </p:txBody>
      </p:sp>
      <p:sp>
        <p:nvSpPr>
          <p:cNvPr id="76" name="75 Rectángulo redondeado"/>
          <p:cNvSpPr/>
          <p:nvPr/>
        </p:nvSpPr>
        <p:spPr>
          <a:xfrm>
            <a:off x="3707904" y="5445224"/>
            <a:ext cx="4608512"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884909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Title 1"/>
          <p:cNvSpPr>
            <a:spLocks noGrp="1"/>
          </p:cNvSpPr>
          <p:nvPr>
            <p:ph type="title" idx="4294967295"/>
          </p:nvPr>
        </p:nvSpPr>
        <p:spPr/>
        <p:txBody>
          <a:bodyPr/>
          <a:lstStyle/>
          <a:p>
            <a:endParaRPr lang="es-ES_tradnl" smtClean="0"/>
          </a:p>
        </p:txBody>
      </p:sp>
      <p:sp>
        <p:nvSpPr>
          <p:cNvPr id="1014787" name="Content Placeholder 2"/>
          <p:cNvSpPr>
            <a:spLocks noGrp="1"/>
          </p:cNvSpPr>
          <p:nvPr>
            <p:ph idx="4294967295"/>
          </p:nvPr>
        </p:nvSpPr>
        <p:spPr/>
        <p:txBody>
          <a:bodyPr/>
          <a:lstStyle/>
          <a:p>
            <a:endParaRPr lang="es-ES_tradnl" smtClean="0"/>
          </a:p>
        </p:txBody>
      </p:sp>
      <p:pic>
        <p:nvPicPr>
          <p:cNvPr id="1014788" name="Picture 2"/>
          <p:cNvPicPr>
            <a:picLocks noChangeAspect="1" noChangeArrowheads="1"/>
          </p:cNvPicPr>
          <p:nvPr/>
        </p:nvPicPr>
        <p:blipFill>
          <a:blip r:embed="rId3" cstate="print"/>
          <a:srcRect/>
          <a:stretch>
            <a:fillRect/>
          </a:stretch>
        </p:blipFill>
        <p:spPr bwMode="auto">
          <a:xfrm>
            <a:off x="0" y="0"/>
            <a:ext cx="9144000" cy="5300663"/>
          </a:xfrm>
          <a:prstGeom prst="rect">
            <a:avLst/>
          </a:prstGeom>
          <a:noFill/>
          <a:ln w="9525">
            <a:noFill/>
            <a:miter lim="800000"/>
            <a:headEnd/>
            <a:tailEnd/>
          </a:ln>
        </p:spPr>
      </p:pic>
      <p:sp>
        <p:nvSpPr>
          <p:cNvPr id="882693" name="Line 5"/>
          <p:cNvSpPr>
            <a:spLocks noChangeShapeType="1"/>
          </p:cNvSpPr>
          <p:nvPr/>
        </p:nvSpPr>
        <p:spPr bwMode="auto">
          <a:xfrm>
            <a:off x="323850" y="3068638"/>
            <a:ext cx="1511300" cy="0"/>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000000"/>
              </a:solidFill>
              <a:latin typeface="Arial"/>
              <a:cs typeface="Arial"/>
            </a:endParaRPr>
          </a:p>
        </p:txBody>
      </p:sp>
    </p:spTree>
    <p:extLst>
      <p:ext uri="{BB962C8B-B14F-4D97-AF65-F5344CB8AC3E}">
        <p14:creationId xmlns:p14="http://schemas.microsoft.com/office/powerpoint/2010/main" val="15647819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4294967295"/>
          </p:nvPr>
        </p:nvSpPr>
        <p:spPr>
          <a:xfrm>
            <a:off x="901700" y="1787525"/>
            <a:ext cx="7191375" cy="601663"/>
          </a:xfrm>
          <a:prstGeom prst="roundRect">
            <a:avLst/>
          </a:prstGeom>
          <a:solidFill>
            <a:schemeClr val="bg1"/>
          </a:solidFill>
        </p:spPr>
        <p:txBody>
          <a:bodyPr rtlCol="0">
            <a:normAutofit fontScale="85000" lnSpcReduction="10000"/>
          </a:bodyPr>
          <a:lstStyle/>
          <a:p>
            <a:pPr eaLnBrk="1" fontAlgn="auto" hangingPunct="1">
              <a:spcBef>
                <a:spcPts val="0"/>
              </a:spcBef>
              <a:spcAft>
                <a:spcPts val="0"/>
              </a:spcAft>
              <a:buFont typeface="Arial" pitchFamily="34" charset="0"/>
              <a:buNone/>
              <a:defRPr/>
            </a:pPr>
            <a:r>
              <a:rPr lang="en-US" sz="1600" i="1" dirty="0" smtClean="0"/>
              <a:t>Mediana de seguimiento: </a:t>
            </a:r>
            <a:r>
              <a:rPr lang="en-US" sz="1600" b="1" dirty="0" smtClean="0">
                <a:solidFill>
                  <a:srgbClr val="008000"/>
                </a:solidFill>
              </a:rPr>
              <a:t>20.2 meses</a:t>
            </a:r>
          </a:p>
          <a:p>
            <a:pPr eaLnBrk="1" fontAlgn="auto" hangingPunct="1">
              <a:spcBef>
                <a:spcPts val="0"/>
              </a:spcBef>
              <a:spcAft>
                <a:spcPts val="0"/>
              </a:spcAft>
              <a:buFont typeface="Arial" pitchFamily="34" charset="0"/>
              <a:buNone/>
              <a:defRPr/>
            </a:pPr>
            <a:r>
              <a:rPr lang="en-US" sz="1600" i="1" dirty="0" smtClean="0"/>
              <a:t>Mediana de duración de tratamiento: </a:t>
            </a:r>
            <a:r>
              <a:rPr lang="en-US" sz="1600" b="1" dirty="0" smtClean="0">
                <a:solidFill>
                  <a:srgbClr val="008000"/>
                </a:solidFill>
              </a:rPr>
              <a:t>8 meses (Abiraterona) vs. 4 meses (control)</a:t>
            </a:r>
          </a:p>
        </p:txBody>
      </p:sp>
      <p:pic>
        <p:nvPicPr>
          <p:cNvPr id="22531" name="Picture 54"/>
          <p:cNvPicPr>
            <a:picLocks noChangeAspect="1" noChangeArrowheads="1"/>
          </p:cNvPicPr>
          <p:nvPr/>
        </p:nvPicPr>
        <p:blipFill>
          <a:blip r:embed="rId3" cstate="print"/>
          <a:srcRect/>
          <a:stretch>
            <a:fillRect/>
          </a:stretch>
        </p:blipFill>
        <p:spPr bwMode="auto">
          <a:xfrm>
            <a:off x="847725" y="2559291"/>
            <a:ext cx="7604125" cy="37703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15812" name="2 Título"/>
          <p:cNvSpPr txBox="1">
            <a:spLocks/>
          </p:cNvSpPr>
          <p:nvPr/>
        </p:nvSpPr>
        <p:spPr bwMode="auto">
          <a:xfrm>
            <a:off x="273050" y="314325"/>
            <a:ext cx="8640763" cy="930275"/>
          </a:xfrm>
          <a:prstGeom prst="rect">
            <a:avLst/>
          </a:prstGeom>
          <a:noFill/>
          <a:ln w="9525">
            <a:noFill/>
            <a:miter lim="800000"/>
            <a:headEnd/>
            <a:tailEnd/>
          </a:ln>
        </p:spPr>
        <p:txBody>
          <a:bodyPr anchor="ctr"/>
          <a:lstStyle/>
          <a:p>
            <a:pPr algn="ctr" eaLnBrk="0" fontAlgn="base" hangingPunct="0">
              <a:spcBef>
                <a:spcPct val="0"/>
              </a:spcBef>
              <a:spcAft>
                <a:spcPct val="0"/>
              </a:spcAft>
            </a:pPr>
            <a:r>
              <a:rPr lang="es-ES" sz="3600">
                <a:solidFill>
                  <a:srgbClr val="008000"/>
                </a:solidFill>
                <a:latin typeface="Calibri" pitchFamily="34" charset="0"/>
                <a:cs typeface="Arial"/>
              </a:rPr>
              <a:t>COU-AA-301:</a:t>
            </a:r>
            <a:br>
              <a:rPr lang="es-ES" sz="3600">
                <a:solidFill>
                  <a:srgbClr val="008000"/>
                </a:solidFill>
                <a:latin typeface="Calibri" pitchFamily="34" charset="0"/>
                <a:cs typeface="Arial"/>
              </a:rPr>
            </a:br>
            <a:r>
              <a:rPr lang="es-ES" sz="3600">
                <a:solidFill>
                  <a:srgbClr val="008000"/>
                </a:solidFill>
                <a:latin typeface="Calibri" pitchFamily="34" charset="0"/>
                <a:cs typeface="Arial"/>
              </a:rPr>
              <a:t>Supervivencia global (análisis final)</a:t>
            </a:r>
          </a:p>
        </p:txBody>
      </p:sp>
      <p:sp>
        <p:nvSpPr>
          <p:cNvPr id="1015813" name="TextBox 20"/>
          <p:cNvSpPr txBox="1">
            <a:spLocks noChangeArrowheads="1"/>
          </p:cNvSpPr>
          <p:nvPr/>
        </p:nvSpPr>
        <p:spPr bwMode="auto">
          <a:xfrm>
            <a:off x="222250" y="6538913"/>
            <a:ext cx="8748713" cy="277812"/>
          </a:xfrm>
          <a:prstGeom prst="rect">
            <a:avLst/>
          </a:prstGeom>
          <a:noFill/>
          <a:ln w="9525">
            <a:noFill/>
            <a:miter lim="800000"/>
            <a:headEnd/>
            <a:tailEnd/>
          </a:ln>
        </p:spPr>
        <p:txBody>
          <a:bodyPr>
            <a:spAutoFit/>
          </a:bodyPr>
          <a:lstStyle/>
          <a:p>
            <a:pPr fontAlgn="base">
              <a:spcBef>
                <a:spcPct val="0"/>
              </a:spcBef>
              <a:spcAft>
                <a:spcPct val="0"/>
              </a:spcAft>
            </a:pPr>
            <a:r>
              <a:rPr lang="en-GB" sz="600">
                <a:solidFill>
                  <a:srgbClr val="000000"/>
                </a:solidFill>
                <a:latin typeface="Verdana" pitchFamily="34" charset="0"/>
                <a:cs typeface="Arial"/>
              </a:rPr>
              <a:t>Fizazi et al. Final  Overall Survival (OS) Analysis of COU-AA-301, a Phase 3 Study of Abiraterone Acetate Plus Prednisone in Patients With Metastatic Castration-Resistant Prostate Cancer (mCRPC) Pretreated With Docetaxel. Communicationin the 2011 European Multidisciplinary Cancer Congress, European Cancer Organization, Stockholm, Sweden. Datos  públicos en </a:t>
            </a:r>
            <a:r>
              <a:rPr lang="en-GB" sz="600">
                <a:solidFill>
                  <a:srgbClr val="000000"/>
                </a:solidFill>
                <a:latin typeface="Verdana" pitchFamily="34" charset="0"/>
                <a:cs typeface="Arial"/>
                <a:hlinkClick r:id="rId4"/>
              </a:rPr>
              <a:t>http://futurecast.tv/mediapool/BOPA-ECCO-ESMO-2011.pdf</a:t>
            </a:r>
            <a:r>
              <a:rPr lang="en-GB" sz="600">
                <a:solidFill>
                  <a:srgbClr val="000000"/>
                </a:solidFill>
                <a:latin typeface="Verdana" pitchFamily="34" charset="0"/>
                <a:cs typeface="Arial"/>
              </a:rPr>
              <a:t>. </a:t>
            </a:r>
            <a:endParaRPr lang="en-GB" sz="800">
              <a:solidFill>
                <a:srgbClr val="000000"/>
              </a:solidFill>
              <a:latin typeface="Verdana" pitchFamily="34" charset="0"/>
              <a:cs typeface="Arial"/>
            </a:endParaRPr>
          </a:p>
        </p:txBody>
      </p:sp>
      <p:grpSp>
        <p:nvGrpSpPr>
          <p:cNvPr id="2" name="8 Grupo"/>
          <p:cNvGrpSpPr>
            <a:grpSpLocks/>
          </p:cNvGrpSpPr>
          <p:nvPr/>
        </p:nvGrpSpPr>
        <p:grpSpPr bwMode="auto">
          <a:xfrm>
            <a:off x="5502275" y="4062413"/>
            <a:ext cx="2536825" cy="461962"/>
            <a:chOff x="3698875" y="3124200"/>
            <a:chExt cx="2536825" cy="461665"/>
          </a:xfrm>
        </p:grpSpPr>
        <p:sp>
          <p:nvSpPr>
            <p:cNvPr id="7" name="6 Elipse"/>
            <p:cNvSpPr/>
            <p:nvPr/>
          </p:nvSpPr>
          <p:spPr>
            <a:xfrm>
              <a:off x="4089400" y="3124200"/>
              <a:ext cx="1879600" cy="46166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Arial"/>
                <a:cs typeface="Arial"/>
              </a:endParaRPr>
            </a:p>
          </p:txBody>
        </p:sp>
        <p:sp>
          <p:nvSpPr>
            <p:cNvPr id="1015816" name="49 CuadroTexto"/>
            <p:cNvSpPr txBox="1">
              <a:spLocks noChangeArrowheads="1"/>
            </p:cNvSpPr>
            <p:nvPr/>
          </p:nvSpPr>
          <p:spPr bwMode="auto">
            <a:xfrm>
              <a:off x="3698875" y="3124200"/>
              <a:ext cx="2536825" cy="461665"/>
            </a:xfrm>
            <a:prstGeom prst="rect">
              <a:avLst/>
            </a:prstGeom>
            <a:noFill/>
            <a:ln w="9525">
              <a:noFill/>
              <a:miter lim="800000"/>
              <a:headEnd/>
              <a:tailEnd/>
            </a:ln>
          </p:spPr>
          <p:txBody>
            <a:bodyPr>
              <a:spAutoFit/>
            </a:bodyPr>
            <a:lstStyle/>
            <a:p>
              <a:pPr algn="ctr" fontAlgn="base">
                <a:spcBef>
                  <a:spcPct val="0"/>
                </a:spcBef>
                <a:spcAft>
                  <a:spcPct val="0"/>
                </a:spcAft>
              </a:pPr>
              <a:r>
                <a:rPr lang="es-ES_tradnl" sz="2400">
                  <a:solidFill>
                    <a:srgbClr val="000000"/>
                  </a:solidFill>
                  <a:latin typeface="Calibri" pitchFamily="34" charset="0"/>
                  <a:cs typeface="Arial"/>
                </a:rPr>
                <a:t>+4,6 meses</a:t>
              </a:r>
              <a:endParaRPr lang="en-US" sz="2400">
                <a:solidFill>
                  <a:srgbClr val="000000"/>
                </a:solidFill>
                <a:latin typeface="Calibri" pitchFamily="34" charset="0"/>
                <a:cs typeface="Arial"/>
              </a:endParaRPr>
            </a:p>
          </p:txBody>
        </p:sp>
      </p:grpSp>
    </p:spTree>
    <p:extLst>
      <p:ext uri="{BB962C8B-B14F-4D97-AF65-F5344CB8AC3E}">
        <p14:creationId xmlns:p14="http://schemas.microsoft.com/office/powerpoint/2010/main" val="241891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11560" y="0"/>
            <a:ext cx="8229600" cy="1143000"/>
          </a:xfrm>
        </p:spPr>
        <p:txBody>
          <a:bodyPr>
            <a:normAutofit/>
          </a:bodyPr>
          <a:lstStyle/>
          <a:p>
            <a:r>
              <a:rPr lang="es-ES" sz="2800" b="1" dirty="0" smtClean="0">
                <a:solidFill>
                  <a:srgbClr val="0066FF"/>
                </a:solidFill>
              </a:rPr>
              <a:t>Nuevos agentes </a:t>
            </a:r>
            <a:endParaRPr lang="en-US" sz="2800" b="1" dirty="0">
              <a:solidFill>
                <a:srgbClr val="0066FF"/>
              </a:solidFill>
            </a:endParaRPr>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cs typeface="Arial"/>
              </a:rPr>
              <a:pPr/>
              <a:t>59</a:t>
            </a:fld>
            <a:endParaRPr lang="en-GB" dirty="0">
              <a:solidFill>
                <a:prstClr val="black">
                  <a:tint val="75000"/>
                </a:prstClr>
              </a:solidFill>
              <a:latin typeface="Calibri"/>
              <a:cs typeface="Arial"/>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cs typeface="Arial"/>
              </a:rPr>
              <a:t>Tiempo</a:t>
            </a:r>
            <a:endParaRPr lang="en-US" sz="1400" b="1" dirty="0">
              <a:solidFill>
                <a:srgbClr val="000000"/>
              </a:solidFill>
              <a:latin typeface="Calibri"/>
              <a:cs typeface="Arial"/>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cs typeface="Arial"/>
              </a:rPr>
              <a:t>Muerte</a:t>
            </a:r>
            <a:endParaRPr lang="en-US" sz="1600" dirty="0">
              <a:solidFill>
                <a:srgbClr val="000000"/>
              </a:solidFill>
              <a:latin typeface="Calibri"/>
              <a:cs typeface="Arial"/>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cs typeface="Arial"/>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cs typeface="Arial"/>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cs typeface="Arial"/>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Asintomático</a:t>
            </a:r>
            <a:endParaRPr lang="en-US" sz="1400" b="1" dirty="0">
              <a:solidFill>
                <a:srgbClr val="FFFFFF"/>
              </a:solidFill>
              <a:latin typeface="Arial"/>
              <a:cs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cs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cs typeface="Arial"/>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Sintomático</a:t>
            </a:r>
            <a:endParaRPr lang="en-US" sz="1400" b="1" dirty="0">
              <a:solidFill>
                <a:srgbClr val="FFFFFF"/>
              </a:solidFill>
              <a:latin typeface="Arial"/>
              <a:cs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cs typeface="Arial"/>
              </a:rPr>
              <a:t>No </a:t>
            </a:r>
            <a:r>
              <a:rPr lang="en-US" sz="1400" b="1" dirty="0" err="1" smtClean="0">
                <a:solidFill>
                  <a:srgbClr val="FFFFFF"/>
                </a:solidFill>
                <a:latin typeface="Arial"/>
                <a:cs typeface="Arial"/>
              </a:rPr>
              <a:t>metástasico</a:t>
            </a:r>
            <a:endParaRPr lang="en-US" sz="1400" b="1" dirty="0">
              <a:solidFill>
                <a:srgbClr val="FFFFFF"/>
              </a:solidFill>
              <a:latin typeface="Arial"/>
              <a:cs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Metástasico</a:t>
            </a:r>
            <a:endParaRPr lang="en-US" sz="1400" b="1" dirty="0">
              <a:solidFill>
                <a:srgbClr val="FFFFFF"/>
              </a:solidFill>
              <a:latin typeface="Arial"/>
              <a:cs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Hormono</a:t>
            </a:r>
            <a:r>
              <a:rPr lang="en-US" sz="1400" b="1" dirty="0" smtClean="0">
                <a:solidFill>
                  <a:srgbClr val="FFFFFF"/>
                </a:solidFill>
                <a:latin typeface="Arial"/>
                <a:cs typeface="Arial"/>
              </a:rPr>
              <a:t>-sensible</a:t>
            </a:r>
            <a:endParaRPr lang="en-US" sz="1400" b="1" dirty="0">
              <a:solidFill>
                <a:srgbClr val="FFFFFF"/>
              </a:solidFill>
              <a:latin typeface="Arial"/>
              <a:cs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cs typeface="Arial"/>
              </a:rPr>
              <a:t>Resistente a castración</a:t>
            </a:r>
            <a:endParaRPr lang="en-US" sz="1400" b="1" dirty="0">
              <a:solidFill>
                <a:srgbClr val="FFFFFF"/>
              </a:solidFill>
              <a:latin typeface="Arial"/>
              <a:cs typeface="Arial"/>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cs typeface="Arial"/>
              </a:rPr>
              <a:t>Docetaxel</a:t>
            </a:r>
            <a:endParaRPr lang="es-ES" sz="1400" b="1" dirty="0">
              <a:solidFill>
                <a:srgbClr val="0000FF"/>
              </a:solidFill>
              <a:latin typeface="Calibri"/>
              <a:cs typeface="Arial"/>
            </a:endParaRPr>
          </a:p>
        </p:txBody>
      </p:sp>
      <p:sp>
        <p:nvSpPr>
          <p:cNvPr id="4" name="CuadroTexto 3"/>
          <p:cNvSpPr txBox="1"/>
          <p:nvPr/>
        </p:nvSpPr>
        <p:spPr>
          <a:xfrm>
            <a:off x="6660232" y="800418"/>
            <a:ext cx="1097100" cy="523220"/>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cs typeface="Arial"/>
              </a:rPr>
              <a:t>Cabazitaxel</a:t>
            </a:r>
            <a:endParaRPr lang="es-ES" sz="1400" b="1" dirty="0" smtClean="0">
              <a:solidFill>
                <a:srgbClr val="0000FF"/>
              </a:solidFill>
              <a:latin typeface="Calibri"/>
              <a:cs typeface="Arial"/>
            </a:endParaRPr>
          </a:p>
          <a:p>
            <a:r>
              <a:rPr lang="es-ES" sz="1400" b="1" dirty="0" err="1" smtClean="0">
                <a:solidFill>
                  <a:srgbClr val="FF0000"/>
                </a:solidFill>
                <a:latin typeface="Calibri"/>
                <a:cs typeface="Arial"/>
              </a:rPr>
              <a:t>Abiraterona</a:t>
            </a:r>
            <a:endParaRPr lang="es-ES" sz="1400" b="1" dirty="0" smtClean="0">
              <a:solidFill>
                <a:srgbClr val="FF0000"/>
              </a:solidFill>
              <a:latin typeface="Calibri"/>
              <a:cs typeface="Arial"/>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5" name="Elipse 4"/>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cs typeface="Arial"/>
            </a:endParaRPr>
          </a:p>
        </p:txBody>
      </p:sp>
    </p:spTree>
    <p:extLst>
      <p:ext uri="{BB962C8B-B14F-4D97-AF65-F5344CB8AC3E}">
        <p14:creationId xmlns:p14="http://schemas.microsoft.com/office/powerpoint/2010/main" val="164298628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srcRect/>
          <a:stretch>
            <a:fillRect/>
          </a:stretch>
        </p:blipFill>
        <p:spPr bwMode="auto">
          <a:xfrm>
            <a:off x="107504" y="0"/>
            <a:ext cx="6299597" cy="6419508"/>
          </a:xfrm>
          <a:prstGeom prst="rect">
            <a:avLst/>
          </a:prstGeom>
          <a:noFill/>
          <a:ln w="9525">
            <a:noFill/>
            <a:miter lim="800000"/>
            <a:headEnd/>
            <a:tailEnd/>
          </a:ln>
        </p:spPr>
      </p:pic>
      <p:sp>
        <p:nvSpPr>
          <p:cNvPr id="3" name="2 CuadroTexto"/>
          <p:cNvSpPr txBox="1"/>
          <p:nvPr/>
        </p:nvSpPr>
        <p:spPr>
          <a:xfrm>
            <a:off x="5940152" y="1268760"/>
            <a:ext cx="3096344" cy="923330"/>
          </a:xfrm>
          <a:prstGeom prst="rect">
            <a:avLst/>
          </a:prstGeom>
          <a:noFill/>
        </p:spPr>
        <p:txBody>
          <a:bodyPr wrap="square" rtlCol="0">
            <a:spAutoFit/>
          </a:bodyPr>
          <a:lstStyle/>
          <a:p>
            <a:r>
              <a:rPr lang="es-ES" dirty="0" smtClean="0">
                <a:solidFill>
                  <a:srgbClr val="000000"/>
                </a:solidFill>
                <a:latin typeface="Times New Roman"/>
              </a:rPr>
              <a:t>PREVALENCIA de </a:t>
            </a:r>
          </a:p>
          <a:p>
            <a:r>
              <a:rPr lang="es-ES" dirty="0" smtClean="0">
                <a:solidFill>
                  <a:srgbClr val="000000"/>
                </a:solidFill>
                <a:latin typeface="Times New Roman"/>
              </a:rPr>
              <a:t>TUMORES en ESPAÑA-2012</a:t>
            </a:r>
          </a:p>
          <a:p>
            <a:r>
              <a:rPr lang="es-ES" b="1" dirty="0" smtClean="0">
                <a:solidFill>
                  <a:srgbClr val="000000"/>
                </a:solidFill>
                <a:latin typeface="Times New Roman"/>
              </a:rPr>
              <a:t>POBLACIÓN GENERAL  </a:t>
            </a:r>
            <a:endParaRPr lang="es-ES" b="1" dirty="0">
              <a:solidFill>
                <a:srgbClr val="000000"/>
              </a:solidFill>
              <a:latin typeface="Times New Roman"/>
            </a:endParaRPr>
          </a:p>
        </p:txBody>
      </p:sp>
      <p:sp>
        <p:nvSpPr>
          <p:cNvPr id="4" name="3 Flecha derecha"/>
          <p:cNvSpPr/>
          <p:nvPr/>
        </p:nvSpPr>
        <p:spPr bwMode="auto">
          <a:xfrm>
            <a:off x="1115616" y="620688"/>
            <a:ext cx="504056" cy="26860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ES" b="1" u="sng" smtClean="0">
              <a:solidFill>
                <a:srgbClr val="000000"/>
              </a:solidFill>
              <a:latin typeface="Arial" charset="0"/>
            </a:endParaRPr>
          </a:p>
        </p:txBody>
      </p:sp>
      <p:sp>
        <p:nvSpPr>
          <p:cNvPr id="2" name="Rectángulo 1"/>
          <p:cNvSpPr/>
          <p:nvPr/>
        </p:nvSpPr>
        <p:spPr bwMode="auto">
          <a:xfrm>
            <a:off x="5868144" y="1196752"/>
            <a:ext cx="3168352" cy="11521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78076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0" name="Picture 2"/>
          <p:cNvPicPr>
            <a:picLocks noChangeAspect="1" noChangeArrowheads="1"/>
          </p:cNvPicPr>
          <p:nvPr/>
        </p:nvPicPr>
        <p:blipFill>
          <a:blip r:embed="rId2" cstate="print"/>
          <a:srcRect/>
          <a:stretch>
            <a:fillRect/>
          </a:stretch>
        </p:blipFill>
        <p:spPr bwMode="auto">
          <a:xfrm>
            <a:off x="338138" y="300038"/>
            <a:ext cx="8467725" cy="6257925"/>
          </a:xfrm>
          <a:prstGeom prst="rect">
            <a:avLst/>
          </a:prstGeom>
          <a:noFill/>
          <a:ln w="9525">
            <a:noFill/>
            <a:miter lim="800000"/>
            <a:headEnd/>
            <a:tailEnd/>
          </a:ln>
        </p:spPr>
      </p:pic>
      <p:sp>
        <p:nvSpPr>
          <p:cNvPr id="1026051" name="1 CuadroTexto"/>
          <p:cNvSpPr txBox="1">
            <a:spLocks noChangeArrowheads="1"/>
          </p:cNvSpPr>
          <p:nvPr/>
        </p:nvSpPr>
        <p:spPr bwMode="auto">
          <a:xfrm>
            <a:off x="1619250" y="6353175"/>
            <a:ext cx="5360988" cy="369888"/>
          </a:xfrm>
          <a:prstGeom prst="rect">
            <a:avLst/>
          </a:prstGeom>
          <a:noFill/>
          <a:ln w="9525">
            <a:noFill/>
            <a:miter lim="800000"/>
            <a:headEnd/>
            <a:tailEnd/>
          </a:ln>
        </p:spPr>
        <p:txBody>
          <a:bodyPr>
            <a:spAutoFit/>
          </a:bodyPr>
          <a:lstStyle/>
          <a:p>
            <a:pPr fontAlgn="base">
              <a:spcBef>
                <a:spcPct val="0"/>
              </a:spcBef>
              <a:spcAft>
                <a:spcPct val="0"/>
              </a:spcAft>
            </a:pPr>
            <a:r>
              <a:rPr lang="es-ES">
                <a:solidFill>
                  <a:srgbClr val="FF0000"/>
                </a:solidFill>
                <a:latin typeface="Calibri" pitchFamily="34" charset="0"/>
                <a:cs typeface="Arial"/>
              </a:rPr>
              <a:t>10 de Enero de 2013</a:t>
            </a:r>
          </a:p>
        </p:txBody>
      </p:sp>
      <p:sp>
        <p:nvSpPr>
          <p:cNvPr id="1026052" name="2 CuadroTexto"/>
          <p:cNvSpPr txBox="1">
            <a:spLocks noChangeArrowheads="1"/>
          </p:cNvSpPr>
          <p:nvPr/>
        </p:nvSpPr>
        <p:spPr bwMode="auto">
          <a:xfrm>
            <a:off x="5724525" y="6383338"/>
            <a:ext cx="1363663" cy="368300"/>
          </a:xfrm>
          <a:prstGeom prst="rect">
            <a:avLst/>
          </a:prstGeom>
          <a:solidFill>
            <a:srgbClr val="FF0000"/>
          </a:solidFill>
          <a:ln w="9525">
            <a:noFill/>
            <a:miter lim="800000"/>
            <a:headEnd/>
            <a:tailEnd/>
          </a:ln>
        </p:spPr>
        <p:txBody>
          <a:bodyPr wrap="none">
            <a:spAutoFit/>
          </a:bodyPr>
          <a:lstStyle/>
          <a:p>
            <a:pPr fontAlgn="base">
              <a:spcBef>
                <a:spcPct val="0"/>
              </a:spcBef>
              <a:spcAft>
                <a:spcPct val="0"/>
              </a:spcAft>
            </a:pPr>
            <a:r>
              <a:rPr lang="es-ES">
                <a:solidFill>
                  <a:srgbClr val="FFFFFF"/>
                </a:solidFill>
                <a:latin typeface="Calibri" pitchFamily="34" charset="0"/>
                <a:cs typeface="Arial"/>
              </a:rPr>
              <a:t>COU-AA-302</a:t>
            </a:r>
          </a:p>
        </p:txBody>
      </p:sp>
      <p:sp>
        <p:nvSpPr>
          <p:cNvPr id="4" name="3 Rectángulo"/>
          <p:cNvSpPr/>
          <p:nvPr/>
        </p:nvSpPr>
        <p:spPr>
          <a:xfrm>
            <a:off x="5724525" y="6353175"/>
            <a:ext cx="1368425" cy="398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latin typeface="Arial"/>
              <a:cs typeface="Arial"/>
            </a:endParaRPr>
          </a:p>
        </p:txBody>
      </p:sp>
      <p:sp>
        <p:nvSpPr>
          <p:cNvPr id="5" name="4 Rectángulo"/>
          <p:cNvSpPr/>
          <p:nvPr/>
        </p:nvSpPr>
        <p:spPr>
          <a:xfrm>
            <a:off x="1619250" y="6383338"/>
            <a:ext cx="2305050" cy="36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latin typeface="Arial"/>
              <a:cs typeface="Arial"/>
            </a:endParaRPr>
          </a:p>
        </p:txBody>
      </p:sp>
    </p:spTree>
    <p:extLst>
      <p:ext uri="{BB962C8B-B14F-4D97-AF65-F5344CB8AC3E}">
        <p14:creationId xmlns:p14="http://schemas.microsoft.com/office/powerpoint/2010/main" val="303497670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508000"/>
            <a:ext cx="9144000" cy="5818909"/>
          </a:xfrm>
          <a:prstGeom prst="rect">
            <a:avLst/>
          </a:prstGeom>
          <a:ln>
            <a:solidFill>
              <a:srgbClr val="00B050"/>
            </a:solidFill>
          </a:ln>
        </p:spPr>
      </p:pic>
      <p:sp>
        <p:nvSpPr>
          <p:cNvPr id="3" name="2 CuadroTexto"/>
          <p:cNvSpPr txBox="1"/>
          <p:nvPr/>
        </p:nvSpPr>
        <p:spPr>
          <a:xfrm>
            <a:off x="5868144" y="2132856"/>
            <a:ext cx="954107" cy="369332"/>
          </a:xfrm>
          <a:prstGeom prst="rect">
            <a:avLst/>
          </a:prstGeom>
          <a:noFill/>
        </p:spPr>
        <p:txBody>
          <a:bodyPr wrap="none" rtlCol="0">
            <a:spAutoFit/>
          </a:bodyPr>
          <a:lstStyle/>
          <a:p>
            <a:r>
              <a:rPr lang="es-ES" dirty="0" smtClean="0"/>
              <a:t>34, 7 m</a:t>
            </a:r>
            <a:endParaRPr lang="es-ES" dirty="0"/>
          </a:p>
        </p:txBody>
      </p:sp>
      <p:sp>
        <p:nvSpPr>
          <p:cNvPr id="4" name="3 Rectángulo"/>
          <p:cNvSpPr/>
          <p:nvPr/>
        </p:nvSpPr>
        <p:spPr>
          <a:xfrm>
            <a:off x="4572000" y="3068960"/>
            <a:ext cx="954107" cy="369332"/>
          </a:xfrm>
          <a:prstGeom prst="rect">
            <a:avLst/>
          </a:prstGeom>
        </p:spPr>
        <p:txBody>
          <a:bodyPr wrap="none">
            <a:spAutoFit/>
          </a:bodyPr>
          <a:lstStyle/>
          <a:p>
            <a:r>
              <a:rPr lang="es-ES" dirty="0" smtClean="0"/>
              <a:t>30, 3 m</a:t>
            </a:r>
            <a:endParaRPr lang="es-ES" dirty="0"/>
          </a:p>
        </p:txBody>
      </p:sp>
      <p:sp>
        <p:nvSpPr>
          <p:cNvPr id="5" name="4 Rectángulo"/>
          <p:cNvSpPr/>
          <p:nvPr/>
        </p:nvSpPr>
        <p:spPr>
          <a:xfrm>
            <a:off x="5652120" y="2060848"/>
            <a:ext cx="115212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4572000" y="3068960"/>
            <a:ext cx="100811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de flecha"/>
          <p:cNvCxnSpPr/>
          <p:nvPr/>
        </p:nvCxnSpPr>
        <p:spPr>
          <a:xfrm flipV="1">
            <a:off x="4932040" y="2636912"/>
            <a:ext cx="360040" cy="43204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H="1">
            <a:off x="6012160" y="2492896"/>
            <a:ext cx="540060" cy="14401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648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243408"/>
            <a:ext cx="8229600" cy="1143000"/>
          </a:xfrm>
        </p:spPr>
        <p:txBody>
          <a:bodyPr>
            <a:normAutofit/>
          </a:bodyPr>
          <a:lstStyle/>
          <a:p>
            <a:r>
              <a:rPr lang="en-US" sz="3600" b="1" dirty="0" err="1" smtClean="0"/>
              <a:t>Nuevos</a:t>
            </a:r>
            <a:r>
              <a:rPr lang="en-US" sz="3600" b="1" dirty="0" smtClean="0"/>
              <a:t> </a:t>
            </a:r>
            <a:r>
              <a:rPr lang="en-US" sz="3600" b="1" dirty="0" err="1" smtClean="0"/>
              <a:t>agentes</a:t>
            </a:r>
            <a:endParaRPr lang="en-US" sz="3600"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62</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86" name="Down Arrow 85"/>
          <p:cNvSpPr/>
          <p:nvPr/>
        </p:nvSpPr>
        <p:spPr>
          <a:xfrm>
            <a:off x="4947113" y="2497475"/>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Docetaxel</a:t>
            </a:r>
            <a:endParaRPr lang="es-ES" sz="1400" b="1" dirty="0">
              <a:solidFill>
                <a:srgbClr val="0000FF"/>
              </a:solidFill>
              <a:latin typeface="Calibri"/>
            </a:endParaRPr>
          </a:p>
        </p:txBody>
      </p:sp>
      <p:sp>
        <p:nvSpPr>
          <p:cNvPr id="3" name="CuadroTexto 2"/>
          <p:cNvSpPr txBox="1"/>
          <p:nvPr/>
        </p:nvSpPr>
        <p:spPr>
          <a:xfrm>
            <a:off x="4427984" y="1844243"/>
            <a:ext cx="1073948" cy="307777"/>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0000"/>
                </a:solidFill>
                <a:latin typeface="Calibri"/>
              </a:rPr>
              <a:t>Abiraterona</a:t>
            </a:r>
            <a:endParaRPr lang="es-ES" sz="1400" b="1" dirty="0" smtClean="0">
              <a:solidFill>
                <a:srgbClr val="FF0000"/>
              </a:solidFill>
              <a:latin typeface="Calibri"/>
            </a:endParaRPr>
          </a:p>
        </p:txBody>
      </p:sp>
      <p:sp>
        <p:nvSpPr>
          <p:cNvPr id="4" name="CuadroTexto 3"/>
          <p:cNvSpPr txBox="1"/>
          <p:nvPr/>
        </p:nvSpPr>
        <p:spPr>
          <a:xfrm>
            <a:off x="6660232" y="836131"/>
            <a:ext cx="1097100" cy="523220"/>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Cabazitaxel</a:t>
            </a:r>
            <a:endParaRPr lang="es-ES" sz="1400" b="1" dirty="0" smtClean="0">
              <a:solidFill>
                <a:srgbClr val="0000FF"/>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0872379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ca-ES" b="1" dirty="0" smtClean="0"/>
              <a:t> ¿</a:t>
            </a:r>
            <a:r>
              <a:rPr lang="ca-ES" b="1" dirty="0" err="1" smtClean="0"/>
              <a:t>Cómo</a:t>
            </a:r>
            <a:r>
              <a:rPr lang="ca-ES" b="1" dirty="0" smtClean="0"/>
              <a:t> </a:t>
            </a:r>
            <a:r>
              <a:rPr lang="ca-ES" b="1" dirty="0" err="1" smtClean="0"/>
              <a:t>inhibimos</a:t>
            </a:r>
            <a:r>
              <a:rPr lang="ca-ES" b="1" dirty="0" smtClean="0"/>
              <a:t> el Receptor </a:t>
            </a:r>
            <a:r>
              <a:rPr lang="ca-ES" b="1" dirty="0" err="1" smtClean="0"/>
              <a:t>androgénico</a:t>
            </a:r>
            <a:r>
              <a:rPr lang="ca-ES" b="1" dirty="0" smtClean="0"/>
              <a:t> (RA)?</a:t>
            </a:r>
            <a:endParaRPr lang="ca-ES" b="1" dirty="0"/>
          </a:p>
        </p:txBody>
      </p:sp>
      <p:pic>
        <p:nvPicPr>
          <p:cNvPr id="4" name="Marcador de contenido 3"/>
          <p:cNvPicPr>
            <a:picLocks noGrp="1" noChangeAspect="1"/>
          </p:cNvPicPr>
          <p:nvPr>
            <p:ph idx="1"/>
          </p:nvPr>
        </p:nvPicPr>
        <p:blipFill>
          <a:blip r:embed="rId3" cstate="print"/>
          <a:srcRect t="-3923" b="-3923"/>
          <a:stretch>
            <a:fillRect/>
          </a:stretch>
        </p:blipFill>
        <p:spPr/>
      </p:pic>
      <p:sp>
        <p:nvSpPr>
          <p:cNvPr id="5" name="Rectángulo 4"/>
          <p:cNvSpPr/>
          <p:nvPr/>
        </p:nvSpPr>
        <p:spPr>
          <a:xfrm>
            <a:off x="611560" y="2564904"/>
            <a:ext cx="216024" cy="21602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solidFill>
                <a:prstClr val="white"/>
              </a:solidFill>
              <a:latin typeface="Arial"/>
              <a:cs typeface="Arial"/>
            </a:endParaRPr>
          </a:p>
        </p:txBody>
      </p:sp>
      <p:sp>
        <p:nvSpPr>
          <p:cNvPr id="6" name="CuadroTexto 5"/>
          <p:cNvSpPr txBox="1"/>
          <p:nvPr/>
        </p:nvSpPr>
        <p:spPr>
          <a:xfrm>
            <a:off x="-36512" y="6577607"/>
            <a:ext cx="3923896" cy="307777"/>
          </a:xfrm>
          <a:prstGeom prst="rect">
            <a:avLst/>
          </a:prstGeom>
          <a:noFill/>
        </p:spPr>
        <p:txBody>
          <a:bodyPr wrap="none" rtlCol="0">
            <a:spAutoFit/>
          </a:bodyPr>
          <a:lstStyle/>
          <a:p>
            <a:r>
              <a:rPr lang="ca-ES" sz="1400" dirty="0" smtClean="0">
                <a:solidFill>
                  <a:srgbClr val="333333"/>
                </a:solidFill>
                <a:latin typeface="Arial"/>
                <a:cs typeface="Arial"/>
              </a:rPr>
              <a:t>Nelson PS. </a:t>
            </a:r>
            <a:r>
              <a:rPr lang="ca-ES" sz="1400" dirty="0" err="1" smtClean="0">
                <a:solidFill>
                  <a:srgbClr val="333333"/>
                </a:solidFill>
                <a:latin typeface="Arial"/>
                <a:cs typeface="Arial"/>
              </a:rPr>
              <a:t>N</a:t>
            </a:r>
            <a:r>
              <a:rPr lang="ca-ES" sz="1400" dirty="0" smtClean="0">
                <a:solidFill>
                  <a:srgbClr val="333333"/>
                </a:solidFill>
                <a:latin typeface="Arial"/>
                <a:cs typeface="Arial"/>
              </a:rPr>
              <a:t> </a:t>
            </a:r>
            <a:r>
              <a:rPr lang="ca-ES" sz="1400" dirty="0" err="1" smtClean="0">
                <a:solidFill>
                  <a:srgbClr val="333333"/>
                </a:solidFill>
                <a:latin typeface="Arial"/>
                <a:cs typeface="Arial"/>
              </a:rPr>
              <a:t>Engl</a:t>
            </a:r>
            <a:r>
              <a:rPr lang="ca-ES" sz="1400" dirty="0" smtClean="0">
                <a:solidFill>
                  <a:srgbClr val="333333"/>
                </a:solidFill>
                <a:latin typeface="Arial"/>
                <a:cs typeface="Arial"/>
              </a:rPr>
              <a:t> </a:t>
            </a:r>
            <a:r>
              <a:rPr lang="ca-ES" sz="1400" dirty="0" err="1" smtClean="0">
                <a:solidFill>
                  <a:srgbClr val="333333"/>
                </a:solidFill>
                <a:latin typeface="Arial"/>
                <a:cs typeface="Arial"/>
              </a:rPr>
              <a:t>J</a:t>
            </a:r>
            <a:r>
              <a:rPr lang="ca-ES" sz="1400" dirty="0" smtClean="0">
                <a:solidFill>
                  <a:srgbClr val="333333"/>
                </a:solidFill>
                <a:latin typeface="Arial"/>
                <a:cs typeface="Arial"/>
              </a:rPr>
              <a:t> </a:t>
            </a:r>
            <a:r>
              <a:rPr lang="ca-ES" sz="1400" dirty="0" err="1" smtClean="0">
                <a:solidFill>
                  <a:srgbClr val="333333"/>
                </a:solidFill>
                <a:latin typeface="Arial"/>
                <a:cs typeface="Arial"/>
              </a:rPr>
              <a:t>Med</a:t>
            </a:r>
            <a:r>
              <a:rPr lang="ca-ES" sz="1400" dirty="0" smtClean="0">
                <a:solidFill>
                  <a:srgbClr val="333333"/>
                </a:solidFill>
                <a:latin typeface="Arial"/>
                <a:cs typeface="Arial"/>
              </a:rPr>
              <a:t> 2014;371(11):1067-9</a:t>
            </a:r>
            <a:endParaRPr lang="ca-ES" sz="1400" dirty="0">
              <a:solidFill>
                <a:srgbClr val="333333"/>
              </a:solidFill>
              <a:latin typeface="Arial"/>
              <a:cs typeface="Arial"/>
            </a:endParaRPr>
          </a:p>
        </p:txBody>
      </p:sp>
      <p:sp>
        <p:nvSpPr>
          <p:cNvPr id="7" name="6 CuadroTexto"/>
          <p:cNvSpPr txBox="1"/>
          <p:nvPr/>
        </p:nvSpPr>
        <p:spPr>
          <a:xfrm>
            <a:off x="8460432" y="6525344"/>
            <a:ext cx="301686" cy="369332"/>
          </a:xfrm>
          <a:prstGeom prst="rect">
            <a:avLst/>
          </a:prstGeom>
          <a:noFill/>
        </p:spPr>
        <p:txBody>
          <a:bodyPr wrap="none" rtlCol="0">
            <a:spAutoFit/>
          </a:bodyPr>
          <a:lstStyle/>
          <a:p>
            <a:r>
              <a:rPr lang="es-ES" dirty="0" smtClean="0">
                <a:solidFill>
                  <a:prstClr val="black"/>
                </a:solidFill>
                <a:latin typeface="Arial"/>
                <a:cs typeface="Arial"/>
              </a:rPr>
              <a:t>3</a:t>
            </a:r>
            <a:endParaRPr lang="es-ES" dirty="0">
              <a:solidFill>
                <a:prstClr val="black"/>
              </a:solidFill>
              <a:latin typeface="Arial"/>
              <a:cs typeface="Arial"/>
            </a:endParaRPr>
          </a:p>
        </p:txBody>
      </p:sp>
      <p:cxnSp>
        <p:nvCxnSpPr>
          <p:cNvPr id="10" name="9 Conector recto de flecha"/>
          <p:cNvCxnSpPr/>
          <p:nvPr/>
        </p:nvCxnSpPr>
        <p:spPr>
          <a:xfrm>
            <a:off x="2627784" y="4005064"/>
            <a:ext cx="648072" cy="1440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H="1">
            <a:off x="5580112" y="3573016"/>
            <a:ext cx="648072" cy="50405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3563888" y="5949280"/>
            <a:ext cx="7200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Elipse"/>
          <p:cNvSpPr/>
          <p:nvPr/>
        </p:nvSpPr>
        <p:spPr>
          <a:xfrm>
            <a:off x="6444208" y="2564904"/>
            <a:ext cx="2088232" cy="2376264"/>
          </a:xfrm>
          <a:prstGeom prst="ellipse">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Arial"/>
              <a:cs typeface="Arial"/>
            </a:endParaRPr>
          </a:p>
        </p:txBody>
      </p:sp>
    </p:spTree>
    <p:extLst>
      <p:ext uri="{BB962C8B-B14F-4D97-AF65-F5344CB8AC3E}">
        <p14:creationId xmlns:p14="http://schemas.microsoft.com/office/powerpoint/2010/main" val="3289502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noChangeAspect="1"/>
          </p:cNvGrpSpPr>
          <p:nvPr/>
        </p:nvGrpSpPr>
        <p:grpSpPr bwMode="auto">
          <a:xfrm>
            <a:off x="185738" y="1477963"/>
            <a:ext cx="7288212" cy="4094162"/>
            <a:chOff x="579956" y="1794709"/>
            <a:chExt cx="8181457" cy="4442603"/>
          </a:xfrm>
        </p:grpSpPr>
        <p:pic>
          <p:nvPicPr>
            <p:cNvPr id="30" name="Picture 28" descr="nuec.png"/>
            <p:cNvPicPr>
              <a:picLocks noChangeAspect="1"/>
            </p:cNvPicPr>
            <p:nvPr/>
          </p:nvPicPr>
          <p:blipFill>
            <a:blip r:embed="rId2" cstate="print"/>
            <a:srcRect l="19048" t="15656"/>
            <a:stretch>
              <a:fillRect/>
            </a:stretch>
          </p:blipFill>
          <p:spPr bwMode="auto">
            <a:xfrm>
              <a:off x="758162" y="1794709"/>
              <a:ext cx="8003251" cy="4442603"/>
            </a:xfrm>
            <a:prstGeom prst="rect">
              <a:avLst/>
            </a:prstGeom>
            <a:noFill/>
            <a:ln w="9525">
              <a:solidFill>
                <a:srgbClr val="BFBFBF"/>
              </a:solidFill>
              <a:miter lim="800000"/>
              <a:headEnd/>
              <a:tailEnd/>
            </a:ln>
            <a:effectLst>
              <a:outerShdw dist="38100" dir="2700000" algn="tl" rotWithShape="0">
                <a:srgbClr val="808080">
                  <a:alpha val="39998"/>
                </a:srgbClr>
              </a:outerShdw>
            </a:effectLst>
          </p:spPr>
        </p:pic>
        <p:sp>
          <p:nvSpPr>
            <p:cNvPr id="31" name="TextBox 83"/>
            <p:cNvSpPr txBox="1">
              <a:spLocks noChangeArrowheads="1"/>
            </p:cNvSpPr>
            <p:nvPr/>
          </p:nvSpPr>
          <p:spPr bwMode="auto">
            <a:xfrm>
              <a:off x="5523403" y="5844558"/>
              <a:ext cx="992609" cy="366916"/>
            </a:xfrm>
            <a:prstGeom prst="rect">
              <a:avLst/>
            </a:prstGeom>
            <a:noFill/>
            <a:ln w="9525">
              <a:noFill/>
              <a:miter lim="800000"/>
              <a:headEnd/>
              <a:tailEnd/>
            </a:ln>
          </p:spPr>
          <p:txBody>
            <a:bodyPr wrap="none">
              <a:spAutoFit/>
            </a:bodyPr>
            <a:lstStyle/>
            <a:p>
              <a:pPr algn="ctr">
                <a:defRPr/>
              </a:pPr>
              <a:r>
                <a:rPr lang="en-GB" sz="1600" b="1" dirty="0">
                  <a:solidFill>
                    <a:srgbClr val="FFFFFF"/>
                  </a:solidFill>
                  <a:effectLst>
                    <a:outerShdw blurRad="38100" dist="38100" dir="2700000" algn="tl">
                      <a:srgbClr val="000000">
                        <a:alpha val="43137"/>
                      </a:srgbClr>
                    </a:outerShdw>
                  </a:effectLst>
                </a:rPr>
                <a:t>NÚCLEO</a:t>
              </a:r>
            </a:p>
          </p:txBody>
        </p:sp>
        <p:sp>
          <p:nvSpPr>
            <p:cNvPr id="32" name="TextBox 84"/>
            <p:cNvSpPr txBox="1">
              <a:spLocks noChangeArrowheads="1"/>
            </p:cNvSpPr>
            <p:nvPr/>
          </p:nvSpPr>
          <p:spPr bwMode="auto">
            <a:xfrm>
              <a:off x="4644844" y="2430350"/>
              <a:ext cx="1466640" cy="366916"/>
            </a:xfrm>
            <a:prstGeom prst="rect">
              <a:avLst/>
            </a:prstGeom>
            <a:noFill/>
            <a:ln w="9525">
              <a:noFill/>
              <a:miter lim="800000"/>
              <a:headEnd/>
              <a:tailEnd/>
            </a:ln>
          </p:spPr>
          <p:txBody>
            <a:bodyPr wrap="none">
              <a:spAutoFit/>
            </a:bodyPr>
            <a:lstStyle/>
            <a:p>
              <a:pPr algn="ctr">
                <a:defRPr/>
              </a:pPr>
              <a:r>
                <a:rPr lang="en-GB" sz="1600" b="1" dirty="0">
                  <a:solidFill>
                    <a:srgbClr val="FFFFFF"/>
                  </a:solidFill>
                  <a:effectLst>
                    <a:outerShdw blurRad="38100" dist="38100" dir="2700000" algn="tl">
                      <a:srgbClr val="000000">
                        <a:alpha val="43137"/>
                      </a:srgbClr>
                    </a:outerShdw>
                  </a:effectLst>
                </a:rPr>
                <a:t>CITOPLASMA</a:t>
              </a:r>
            </a:p>
          </p:txBody>
        </p:sp>
        <p:pic>
          <p:nvPicPr>
            <p:cNvPr id="171033" name="Picture 25" descr="dna.png"/>
            <p:cNvPicPr>
              <a:picLocks noChangeAspect="1"/>
            </p:cNvPicPr>
            <p:nvPr/>
          </p:nvPicPr>
          <p:blipFill>
            <a:blip r:embed="rId3" cstate="print"/>
            <a:srcRect/>
            <a:stretch>
              <a:fillRect/>
            </a:stretch>
          </p:blipFill>
          <p:spPr bwMode="auto">
            <a:xfrm>
              <a:off x="6225321" y="5513788"/>
              <a:ext cx="2110573" cy="494834"/>
            </a:xfrm>
            <a:prstGeom prst="rect">
              <a:avLst/>
            </a:prstGeom>
            <a:noFill/>
            <a:ln w="9525">
              <a:noFill/>
              <a:miter lim="800000"/>
              <a:headEnd/>
              <a:tailEnd/>
            </a:ln>
          </p:spPr>
        </p:pic>
        <p:pic>
          <p:nvPicPr>
            <p:cNvPr id="171034" name="Picture 26" descr="white.png"/>
            <p:cNvPicPr>
              <a:picLocks noChangeAspect="1"/>
            </p:cNvPicPr>
            <p:nvPr/>
          </p:nvPicPr>
          <p:blipFill>
            <a:blip r:embed="rId4" cstate="print"/>
            <a:srcRect/>
            <a:stretch>
              <a:fillRect/>
            </a:stretch>
          </p:blipFill>
          <p:spPr bwMode="auto">
            <a:xfrm>
              <a:off x="6352974" y="4389691"/>
              <a:ext cx="774445" cy="559683"/>
            </a:xfrm>
            <a:prstGeom prst="rect">
              <a:avLst/>
            </a:prstGeom>
            <a:noFill/>
            <a:ln w="9525">
              <a:noFill/>
              <a:miter lim="800000"/>
              <a:headEnd/>
              <a:tailEnd/>
            </a:ln>
          </p:spPr>
        </p:pic>
        <p:pic>
          <p:nvPicPr>
            <p:cNvPr id="171035" name="Picture 27" descr="white.png"/>
            <p:cNvPicPr>
              <a:picLocks noChangeAspect="1"/>
            </p:cNvPicPr>
            <p:nvPr/>
          </p:nvPicPr>
          <p:blipFill>
            <a:blip r:embed="rId4" cstate="print"/>
            <a:srcRect/>
            <a:stretch>
              <a:fillRect/>
            </a:stretch>
          </p:blipFill>
          <p:spPr bwMode="auto">
            <a:xfrm flipH="1">
              <a:off x="7127419" y="4536648"/>
              <a:ext cx="771607" cy="519443"/>
            </a:xfrm>
            <a:prstGeom prst="rect">
              <a:avLst/>
            </a:prstGeom>
            <a:noFill/>
            <a:ln w="9525">
              <a:noFill/>
              <a:miter lim="800000"/>
              <a:headEnd/>
              <a:tailEnd/>
            </a:ln>
          </p:spPr>
        </p:pic>
        <p:sp>
          <p:nvSpPr>
            <p:cNvPr id="36" name="Oval 16"/>
            <p:cNvSpPr/>
            <p:nvPr/>
          </p:nvSpPr>
          <p:spPr bwMode="auto">
            <a:xfrm>
              <a:off x="8077100" y="5324330"/>
              <a:ext cx="194246" cy="148144"/>
            </a:xfrm>
            <a:prstGeom prst="ellipse">
              <a:avLst/>
            </a:prstGeom>
            <a:solidFill>
              <a:schemeClr val="bg1">
                <a:lumMod val="8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charset="0"/>
              </a:endParaRPr>
            </a:p>
          </p:txBody>
        </p:sp>
        <p:sp>
          <p:nvSpPr>
            <p:cNvPr id="37" name="Oval 17"/>
            <p:cNvSpPr/>
            <p:nvPr/>
          </p:nvSpPr>
          <p:spPr bwMode="auto">
            <a:xfrm>
              <a:off x="8205409" y="5126231"/>
              <a:ext cx="192463" cy="148144"/>
            </a:xfrm>
            <a:prstGeom prst="ellipse">
              <a:avLst/>
            </a:prstGeom>
            <a:solidFill>
              <a:srgbClr val="FF505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charset="0"/>
              </a:endParaRPr>
            </a:p>
          </p:txBody>
        </p:sp>
        <p:sp>
          <p:nvSpPr>
            <p:cNvPr id="38" name="Oval 18"/>
            <p:cNvSpPr/>
            <p:nvPr/>
          </p:nvSpPr>
          <p:spPr bwMode="auto">
            <a:xfrm>
              <a:off x="8335500" y="5324330"/>
              <a:ext cx="192463" cy="148144"/>
            </a:xfrm>
            <a:prstGeom prst="ellipse">
              <a:avLst/>
            </a:prstGeom>
            <a:solidFill>
              <a:schemeClr val="tx1">
                <a:lumMod val="85000"/>
                <a:lumOff val="1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a:solidFill>
                  <a:srgbClr val="000000"/>
                </a:solidFill>
                <a:latin typeface="Arial" charset="0"/>
              </a:endParaRPr>
            </a:p>
          </p:txBody>
        </p:sp>
        <p:pic>
          <p:nvPicPr>
            <p:cNvPr id="171039" name="Picture 6" descr="white.png"/>
            <p:cNvPicPr>
              <a:picLocks noChangeAspect="1"/>
            </p:cNvPicPr>
            <p:nvPr/>
          </p:nvPicPr>
          <p:blipFill>
            <a:blip r:embed="rId5" cstate="print"/>
            <a:srcRect/>
            <a:stretch>
              <a:fillRect/>
            </a:stretch>
          </p:blipFill>
          <p:spPr bwMode="auto">
            <a:xfrm>
              <a:off x="3066990" y="4402843"/>
              <a:ext cx="841375" cy="701675"/>
            </a:xfrm>
            <a:prstGeom prst="rect">
              <a:avLst/>
            </a:prstGeom>
            <a:noFill/>
            <a:ln w="9525">
              <a:noFill/>
              <a:miter lim="800000"/>
              <a:headEnd/>
              <a:tailEnd/>
            </a:ln>
          </p:spPr>
        </p:pic>
        <p:pic>
          <p:nvPicPr>
            <p:cNvPr id="171040" name="Picture 104" descr="grey arrow.png"/>
            <p:cNvPicPr>
              <a:picLocks noChangeAspect="1"/>
            </p:cNvPicPr>
            <p:nvPr/>
          </p:nvPicPr>
          <p:blipFill>
            <a:blip r:embed="rId6" cstate="print"/>
            <a:srcRect/>
            <a:stretch>
              <a:fillRect/>
            </a:stretch>
          </p:blipFill>
          <p:spPr bwMode="auto">
            <a:xfrm rot="1982027">
              <a:off x="2300552" y="3909897"/>
              <a:ext cx="1135063" cy="365071"/>
            </a:xfrm>
            <a:prstGeom prst="rect">
              <a:avLst/>
            </a:prstGeom>
            <a:noFill/>
            <a:ln w="9525">
              <a:noFill/>
              <a:miter lim="800000"/>
              <a:headEnd/>
              <a:tailEnd/>
            </a:ln>
          </p:spPr>
        </p:pic>
        <p:pic>
          <p:nvPicPr>
            <p:cNvPr id="171041" name="Picture 98" descr="grey arrow.png"/>
            <p:cNvPicPr>
              <a:picLocks noChangeAspect="1"/>
            </p:cNvPicPr>
            <p:nvPr/>
          </p:nvPicPr>
          <p:blipFill>
            <a:blip r:embed="rId6" cstate="print"/>
            <a:srcRect/>
            <a:stretch>
              <a:fillRect/>
            </a:stretch>
          </p:blipFill>
          <p:spPr bwMode="auto">
            <a:xfrm rot="1436664">
              <a:off x="4989506" y="4119972"/>
              <a:ext cx="1135494" cy="365566"/>
            </a:xfrm>
            <a:prstGeom prst="rect">
              <a:avLst/>
            </a:prstGeom>
            <a:noFill/>
            <a:ln w="9525">
              <a:noFill/>
              <a:miter lim="800000"/>
              <a:headEnd/>
              <a:tailEnd/>
            </a:ln>
          </p:spPr>
        </p:pic>
        <p:pic>
          <p:nvPicPr>
            <p:cNvPr id="171042" name="Picture 6" descr="white.png"/>
            <p:cNvPicPr>
              <a:picLocks noChangeAspect="1"/>
            </p:cNvPicPr>
            <p:nvPr/>
          </p:nvPicPr>
          <p:blipFill>
            <a:blip r:embed="rId5" cstate="print"/>
            <a:srcRect/>
            <a:stretch>
              <a:fillRect/>
            </a:stretch>
          </p:blipFill>
          <p:spPr bwMode="auto">
            <a:xfrm>
              <a:off x="4078025" y="3823956"/>
              <a:ext cx="841375" cy="701675"/>
            </a:xfrm>
            <a:prstGeom prst="rect">
              <a:avLst/>
            </a:prstGeom>
            <a:noFill/>
            <a:ln w="9525">
              <a:noFill/>
              <a:miter lim="800000"/>
              <a:headEnd/>
              <a:tailEnd/>
            </a:ln>
          </p:spPr>
        </p:pic>
        <p:pic>
          <p:nvPicPr>
            <p:cNvPr id="171043" name="Picture 10" descr="ball.png"/>
            <p:cNvPicPr>
              <a:picLocks noChangeAspect="1"/>
            </p:cNvPicPr>
            <p:nvPr/>
          </p:nvPicPr>
          <p:blipFill>
            <a:blip r:embed="rId7" cstate="print"/>
            <a:srcRect/>
            <a:stretch>
              <a:fillRect/>
            </a:stretch>
          </p:blipFill>
          <p:spPr bwMode="auto">
            <a:xfrm>
              <a:off x="2121169" y="3621667"/>
              <a:ext cx="465534" cy="458885"/>
            </a:xfrm>
            <a:prstGeom prst="rect">
              <a:avLst/>
            </a:prstGeom>
            <a:noFill/>
            <a:ln w="9525">
              <a:noFill/>
              <a:miter lim="800000"/>
              <a:headEnd/>
              <a:tailEnd/>
            </a:ln>
          </p:spPr>
        </p:pic>
        <p:pic>
          <p:nvPicPr>
            <p:cNvPr id="171044" name="Picture 98" descr="grey arrow.png"/>
            <p:cNvPicPr>
              <a:picLocks noChangeAspect="1"/>
            </p:cNvPicPr>
            <p:nvPr/>
          </p:nvPicPr>
          <p:blipFill>
            <a:blip r:embed="rId8" cstate="print"/>
            <a:srcRect/>
            <a:stretch>
              <a:fillRect/>
            </a:stretch>
          </p:blipFill>
          <p:spPr bwMode="auto">
            <a:xfrm rot="1436664">
              <a:off x="6873869" y="5075566"/>
              <a:ext cx="965168" cy="310731"/>
            </a:xfrm>
            <a:prstGeom prst="rect">
              <a:avLst/>
            </a:prstGeom>
            <a:noFill/>
            <a:ln w="9525">
              <a:noFill/>
              <a:miter lim="800000"/>
              <a:headEnd/>
              <a:tailEnd/>
            </a:ln>
          </p:spPr>
        </p:pic>
        <p:grpSp>
          <p:nvGrpSpPr>
            <p:cNvPr id="3" name="Group 65"/>
            <p:cNvGrpSpPr>
              <a:grpSpLocks noChangeAspect="1"/>
            </p:cNvGrpSpPr>
            <p:nvPr/>
          </p:nvGrpSpPr>
          <p:grpSpPr bwMode="auto">
            <a:xfrm>
              <a:off x="579956" y="1879389"/>
              <a:ext cx="1870974" cy="1706782"/>
              <a:chOff x="554241" y="1982486"/>
              <a:chExt cx="2145121" cy="1956870"/>
            </a:xfrm>
          </p:grpSpPr>
          <p:sp>
            <p:nvSpPr>
              <p:cNvPr id="46" name="Rectangle 55"/>
              <p:cNvSpPr/>
              <p:nvPr/>
            </p:nvSpPr>
            <p:spPr bwMode="auto">
              <a:xfrm>
                <a:off x="554241" y="3317283"/>
                <a:ext cx="1460875" cy="306128"/>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0" hangingPunct="0">
                  <a:defRPr/>
                </a:pPr>
                <a:r>
                  <a:rPr lang="en-GB" sz="1000" b="1" dirty="0" err="1">
                    <a:solidFill>
                      <a:srgbClr val="4B4B4B"/>
                    </a:solidFill>
                    <a:latin typeface="Arial" charset="0"/>
                    <a:cs typeface="Arial" charset="0"/>
                  </a:rPr>
                  <a:t>Testosterona</a:t>
                </a:r>
                <a:endParaRPr lang="en-GB" sz="1000" b="1" dirty="0">
                  <a:solidFill>
                    <a:srgbClr val="4B4B4B"/>
                  </a:solidFill>
                  <a:latin typeface="Arial" charset="0"/>
                  <a:cs typeface="Arial" charset="0"/>
                </a:endParaRPr>
              </a:p>
            </p:txBody>
          </p:sp>
          <p:pic>
            <p:nvPicPr>
              <p:cNvPr id="171047" name="Picture 24" descr="brain.png"/>
              <p:cNvPicPr>
                <a:picLocks noChangeAspect="1"/>
              </p:cNvPicPr>
              <p:nvPr/>
            </p:nvPicPr>
            <p:blipFill>
              <a:blip r:embed="rId9" cstate="print"/>
              <a:srcRect/>
              <a:stretch>
                <a:fillRect/>
              </a:stretch>
            </p:blipFill>
            <p:spPr bwMode="auto">
              <a:xfrm>
                <a:off x="1505109" y="1982486"/>
                <a:ext cx="627239" cy="692501"/>
              </a:xfrm>
              <a:prstGeom prst="rect">
                <a:avLst/>
              </a:prstGeom>
              <a:noFill/>
              <a:ln w="9525">
                <a:noFill/>
                <a:miter lim="800000"/>
                <a:headEnd/>
                <a:tailEnd/>
              </a:ln>
            </p:spPr>
          </p:pic>
          <p:pic>
            <p:nvPicPr>
              <p:cNvPr id="171048" name="Picture 26" descr="adren.png"/>
              <p:cNvPicPr>
                <a:picLocks noChangeAspect="1"/>
              </p:cNvPicPr>
              <p:nvPr/>
            </p:nvPicPr>
            <p:blipFill>
              <a:blip r:embed="rId10" cstate="print"/>
              <a:srcRect/>
              <a:stretch>
                <a:fillRect/>
              </a:stretch>
            </p:blipFill>
            <p:spPr bwMode="auto">
              <a:xfrm>
                <a:off x="2179181" y="2531406"/>
                <a:ext cx="493164" cy="470503"/>
              </a:xfrm>
              <a:prstGeom prst="rect">
                <a:avLst/>
              </a:prstGeom>
              <a:noFill/>
              <a:ln w="9525">
                <a:noFill/>
                <a:miter lim="800000"/>
                <a:headEnd/>
                <a:tailEnd/>
              </a:ln>
            </p:spPr>
          </p:pic>
          <p:pic>
            <p:nvPicPr>
              <p:cNvPr id="171049" name="Picture 31" descr="arrow.png"/>
              <p:cNvPicPr>
                <a:picLocks noChangeAspect="1"/>
              </p:cNvPicPr>
              <p:nvPr/>
            </p:nvPicPr>
            <p:blipFill>
              <a:blip r:embed="rId11" cstate="print"/>
              <a:srcRect/>
              <a:stretch>
                <a:fillRect/>
              </a:stretch>
            </p:blipFill>
            <p:spPr bwMode="auto">
              <a:xfrm>
                <a:off x="1393309" y="2413781"/>
                <a:ext cx="220717" cy="235252"/>
              </a:xfrm>
              <a:prstGeom prst="rect">
                <a:avLst/>
              </a:prstGeom>
              <a:noFill/>
              <a:ln w="9525">
                <a:noFill/>
                <a:miter lim="800000"/>
                <a:headEnd/>
                <a:tailEnd/>
              </a:ln>
            </p:spPr>
          </p:pic>
          <p:pic>
            <p:nvPicPr>
              <p:cNvPr id="171050" name="Picture 32" descr="arrow.png"/>
              <p:cNvPicPr>
                <a:picLocks noChangeAspect="1"/>
              </p:cNvPicPr>
              <p:nvPr/>
            </p:nvPicPr>
            <p:blipFill>
              <a:blip r:embed="rId11" cstate="print"/>
              <a:srcRect/>
              <a:stretch>
                <a:fillRect/>
              </a:stretch>
            </p:blipFill>
            <p:spPr bwMode="auto">
              <a:xfrm flipH="1">
                <a:off x="2101039" y="2426478"/>
                <a:ext cx="220717" cy="235252"/>
              </a:xfrm>
              <a:prstGeom prst="rect">
                <a:avLst/>
              </a:prstGeom>
              <a:noFill/>
              <a:ln w="9525">
                <a:noFill/>
                <a:miter lim="800000"/>
                <a:headEnd/>
                <a:tailEnd/>
              </a:ln>
            </p:spPr>
          </p:pic>
          <p:pic>
            <p:nvPicPr>
              <p:cNvPr id="171051" name="Picture 29" descr="arrow2.png"/>
              <p:cNvPicPr>
                <a:picLocks noChangeAspect="1"/>
              </p:cNvPicPr>
              <p:nvPr/>
            </p:nvPicPr>
            <p:blipFill>
              <a:blip r:embed="rId12" cstate="print"/>
              <a:srcRect t="32133"/>
              <a:stretch>
                <a:fillRect/>
              </a:stretch>
            </p:blipFill>
            <p:spPr bwMode="auto">
              <a:xfrm>
                <a:off x="1029106" y="2955048"/>
                <a:ext cx="703650" cy="426801"/>
              </a:xfrm>
              <a:prstGeom prst="rect">
                <a:avLst/>
              </a:prstGeom>
              <a:noFill/>
              <a:ln w="9525">
                <a:noFill/>
                <a:miter lim="800000"/>
                <a:headEnd/>
                <a:tailEnd/>
              </a:ln>
            </p:spPr>
          </p:pic>
          <p:pic>
            <p:nvPicPr>
              <p:cNvPr id="171052" name="Picture 30" descr="arrow2.png"/>
              <p:cNvPicPr>
                <a:picLocks noChangeAspect="1"/>
              </p:cNvPicPr>
              <p:nvPr/>
            </p:nvPicPr>
            <p:blipFill>
              <a:blip r:embed="rId13" cstate="print"/>
              <a:srcRect/>
              <a:stretch>
                <a:fillRect/>
              </a:stretch>
            </p:blipFill>
            <p:spPr bwMode="auto">
              <a:xfrm flipH="1">
                <a:off x="1946542" y="2937308"/>
                <a:ext cx="448363" cy="382311"/>
              </a:xfrm>
              <a:prstGeom prst="rect">
                <a:avLst/>
              </a:prstGeom>
              <a:noFill/>
              <a:ln w="9525">
                <a:noFill/>
                <a:miter lim="800000"/>
                <a:headEnd/>
                <a:tailEnd/>
              </a:ln>
            </p:spPr>
          </p:pic>
          <p:pic>
            <p:nvPicPr>
              <p:cNvPr id="171053" name="Picture 2" descr="arrow3.png"/>
              <p:cNvPicPr>
                <a:picLocks noChangeAspect="1"/>
              </p:cNvPicPr>
              <p:nvPr/>
            </p:nvPicPr>
            <p:blipFill>
              <a:blip r:embed="rId14" cstate="print"/>
              <a:srcRect/>
              <a:stretch>
                <a:fillRect/>
              </a:stretch>
            </p:blipFill>
            <p:spPr bwMode="auto">
              <a:xfrm rot="-1680000">
                <a:off x="1853423" y="3238462"/>
                <a:ext cx="220641" cy="700894"/>
              </a:xfrm>
              <a:prstGeom prst="rect">
                <a:avLst/>
              </a:prstGeom>
              <a:noFill/>
              <a:ln w="9525">
                <a:noFill/>
                <a:miter lim="800000"/>
                <a:headEnd/>
                <a:tailEnd/>
              </a:ln>
            </p:spPr>
          </p:pic>
          <p:sp>
            <p:nvSpPr>
              <p:cNvPr id="171054" name="Rectangle 54"/>
              <p:cNvSpPr>
                <a:spLocks noChangeArrowheads="1"/>
              </p:cNvSpPr>
              <p:nvPr/>
            </p:nvSpPr>
            <p:spPr bwMode="auto">
              <a:xfrm>
                <a:off x="2075883" y="3234902"/>
                <a:ext cx="623479" cy="306324"/>
              </a:xfrm>
              <a:prstGeom prst="rect">
                <a:avLst/>
              </a:prstGeom>
              <a:noFill/>
              <a:ln w="9525">
                <a:noFill/>
                <a:miter lim="800000"/>
                <a:headEnd/>
                <a:tailEnd/>
              </a:ln>
            </p:spPr>
            <p:txBody>
              <a:bodyPr wrap="none">
                <a:spAutoFit/>
              </a:bodyPr>
              <a:lstStyle/>
              <a:p>
                <a:pPr algn="ctr" eaLnBrk="0" hangingPunct="0"/>
                <a:r>
                  <a:rPr lang="en-GB" sz="1000" b="1">
                    <a:solidFill>
                      <a:srgbClr val="4B4B4B"/>
                    </a:solidFill>
                    <a:ea typeface="MS PGothic" pitchFamily="34" charset="-128"/>
                  </a:rPr>
                  <a:t>DHEA</a:t>
                </a:r>
              </a:p>
            </p:txBody>
          </p:sp>
          <p:pic>
            <p:nvPicPr>
              <p:cNvPr id="171055" name="Picture 25" descr="TESTI.png"/>
              <p:cNvPicPr>
                <a:picLocks noChangeAspect="1"/>
              </p:cNvPicPr>
              <p:nvPr/>
            </p:nvPicPr>
            <p:blipFill>
              <a:blip r:embed="rId15" cstate="print"/>
              <a:srcRect/>
              <a:stretch>
                <a:fillRect/>
              </a:stretch>
            </p:blipFill>
            <p:spPr bwMode="auto">
              <a:xfrm>
                <a:off x="916531" y="2256946"/>
                <a:ext cx="540317" cy="907828"/>
              </a:xfrm>
              <a:prstGeom prst="rect">
                <a:avLst/>
              </a:prstGeom>
              <a:noFill/>
              <a:ln w="9525">
                <a:noFill/>
                <a:miter lim="800000"/>
                <a:headEnd/>
                <a:tailEnd/>
              </a:ln>
            </p:spPr>
          </p:pic>
        </p:grpSp>
      </p:grpSp>
      <p:sp>
        <p:nvSpPr>
          <p:cNvPr id="5" name="Title 1"/>
          <p:cNvSpPr txBox="1">
            <a:spLocks/>
          </p:cNvSpPr>
          <p:nvPr/>
        </p:nvSpPr>
        <p:spPr bwMode="auto">
          <a:xfrm>
            <a:off x="538163" y="421373"/>
            <a:ext cx="7453312" cy="646331"/>
          </a:xfrm>
          <a:prstGeom prst="rect">
            <a:avLst/>
          </a:prstGeom>
          <a:solidFill>
            <a:srgbClr val="FFFF00"/>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tabLst>
                <a:tab pos="457008" algn="r"/>
                <a:tab pos="2635726" algn="ctr"/>
                <a:tab pos="5271455" algn="r"/>
              </a:tabLst>
              <a:defRPr/>
            </a:pPr>
            <a:r>
              <a:rPr lang="es-ES_tradnl" sz="3200" b="1" dirty="0">
                <a:solidFill>
                  <a:srgbClr val="C00000"/>
                </a:solidFill>
              </a:rPr>
              <a:t>		    </a:t>
            </a:r>
            <a:r>
              <a:rPr lang="es" sz="3600" dirty="0">
                <a:solidFill>
                  <a:srgbClr val="000000"/>
                </a:solidFill>
              </a:rPr>
              <a:t>Mecanismo de Acción: </a:t>
            </a:r>
            <a:r>
              <a:rPr lang="es-ES_tradnl" sz="3600" dirty="0" smtClean="0">
                <a:solidFill>
                  <a:srgbClr val="000000"/>
                </a:solidFill>
              </a:rPr>
              <a:t>d</a:t>
            </a:r>
            <a:r>
              <a:rPr lang="es" sz="3600" dirty="0" smtClean="0">
                <a:solidFill>
                  <a:srgbClr val="000000"/>
                </a:solidFill>
              </a:rPr>
              <a:t>iferencias</a:t>
            </a:r>
            <a:endParaRPr lang="es" sz="3600" dirty="0">
              <a:solidFill>
                <a:srgbClr val="000000"/>
              </a:solidFill>
            </a:endParaRPr>
          </a:p>
        </p:txBody>
      </p:sp>
      <p:sp>
        <p:nvSpPr>
          <p:cNvPr id="6" name="CuadroTexto 13"/>
          <p:cNvSpPr txBox="1"/>
          <p:nvPr/>
        </p:nvSpPr>
        <p:spPr>
          <a:xfrm>
            <a:off x="7196138" y="1687513"/>
            <a:ext cx="1657350" cy="369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s-ES" b="1" dirty="0">
                <a:solidFill>
                  <a:prstClr val="white"/>
                </a:solidFill>
                <a:effectLst>
                  <a:outerShdw blurRad="38100" dist="38100" dir="2700000" algn="tl">
                    <a:srgbClr val="000000">
                      <a:alpha val="43137"/>
                    </a:srgbClr>
                  </a:outerShdw>
                </a:effectLst>
              </a:rPr>
              <a:t>BICALUTAMIDA</a:t>
            </a:r>
          </a:p>
        </p:txBody>
      </p:sp>
      <p:sp>
        <p:nvSpPr>
          <p:cNvPr id="8" name="CuadroTexto 54"/>
          <p:cNvSpPr txBox="1"/>
          <p:nvPr/>
        </p:nvSpPr>
        <p:spPr>
          <a:xfrm>
            <a:off x="7199313" y="2863850"/>
            <a:ext cx="1717675" cy="369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es-ES" b="1" dirty="0">
                <a:solidFill>
                  <a:prstClr val="white"/>
                </a:solidFill>
                <a:effectLst>
                  <a:outerShdw blurRad="38100" dist="38100" dir="2700000" algn="tl">
                    <a:srgbClr val="000000">
                      <a:alpha val="43137"/>
                    </a:srgbClr>
                  </a:outerShdw>
                </a:effectLst>
              </a:rPr>
              <a:t>ENZALUTAMIDA</a:t>
            </a:r>
          </a:p>
        </p:txBody>
      </p:sp>
      <p:cxnSp>
        <p:nvCxnSpPr>
          <p:cNvPr id="9" name="Conector recto 15"/>
          <p:cNvCxnSpPr/>
          <p:nvPr/>
        </p:nvCxnSpPr>
        <p:spPr>
          <a:xfrm>
            <a:off x="2111375" y="3786188"/>
            <a:ext cx="746125" cy="89535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10" name="Conector recto 66"/>
          <p:cNvCxnSpPr/>
          <p:nvPr/>
        </p:nvCxnSpPr>
        <p:spPr>
          <a:xfrm flipV="1">
            <a:off x="2111375" y="3786188"/>
            <a:ext cx="746125" cy="895350"/>
          </a:xfrm>
          <a:prstGeom prst="line">
            <a:avLst/>
          </a:prstGeom>
          <a:ln w="127000"/>
        </p:spPr>
        <p:style>
          <a:lnRef idx="2">
            <a:schemeClr val="accent1"/>
          </a:lnRef>
          <a:fillRef idx="0">
            <a:schemeClr val="accent1"/>
          </a:fillRef>
          <a:effectRef idx="1">
            <a:schemeClr val="accent1"/>
          </a:effectRef>
          <a:fontRef idx="minor">
            <a:schemeClr val="tx1"/>
          </a:fontRef>
        </p:style>
      </p:cxnSp>
      <p:pic>
        <p:nvPicPr>
          <p:cNvPr id="171016" name="Picture 10" descr="ball.png"/>
          <p:cNvPicPr>
            <a:picLocks noChangeAspect="1"/>
          </p:cNvPicPr>
          <p:nvPr/>
        </p:nvPicPr>
        <p:blipFill>
          <a:blip r:embed="rId7" cstate="print"/>
          <a:srcRect/>
          <a:stretch>
            <a:fillRect/>
          </a:stretch>
        </p:blipFill>
        <p:spPr bwMode="auto">
          <a:xfrm>
            <a:off x="2744788" y="2332038"/>
            <a:ext cx="414337" cy="422275"/>
          </a:xfrm>
          <a:prstGeom prst="rect">
            <a:avLst/>
          </a:prstGeom>
          <a:noFill/>
          <a:ln w="9525">
            <a:noFill/>
            <a:miter lim="800000"/>
            <a:headEnd/>
            <a:tailEnd/>
          </a:ln>
        </p:spPr>
      </p:pic>
      <p:pic>
        <p:nvPicPr>
          <p:cNvPr id="171017" name="Picture 10" descr="ball.png"/>
          <p:cNvPicPr>
            <a:picLocks noChangeAspect="1"/>
          </p:cNvPicPr>
          <p:nvPr/>
        </p:nvPicPr>
        <p:blipFill>
          <a:blip r:embed="rId7" cstate="print"/>
          <a:srcRect/>
          <a:stretch>
            <a:fillRect/>
          </a:stretch>
        </p:blipFill>
        <p:spPr bwMode="auto">
          <a:xfrm>
            <a:off x="3082925" y="2763838"/>
            <a:ext cx="415925" cy="423862"/>
          </a:xfrm>
          <a:prstGeom prst="rect">
            <a:avLst/>
          </a:prstGeom>
          <a:noFill/>
          <a:ln w="9525">
            <a:noFill/>
            <a:miter lim="800000"/>
            <a:headEnd/>
            <a:tailEnd/>
          </a:ln>
        </p:spPr>
      </p:pic>
      <p:pic>
        <p:nvPicPr>
          <p:cNvPr id="171018" name="Picture 10" descr="ball.png"/>
          <p:cNvPicPr>
            <a:picLocks noChangeAspect="1"/>
          </p:cNvPicPr>
          <p:nvPr/>
        </p:nvPicPr>
        <p:blipFill>
          <a:blip r:embed="rId7" cstate="print"/>
          <a:srcRect/>
          <a:stretch>
            <a:fillRect/>
          </a:stretch>
        </p:blipFill>
        <p:spPr bwMode="auto">
          <a:xfrm>
            <a:off x="2546350" y="2868613"/>
            <a:ext cx="415925" cy="423862"/>
          </a:xfrm>
          <a:prstGeom prst="rect">
            <a:avLst/>
          </a:prstGeom>
          <a:noFill/>
          <a:ln w="9525">
            <a:noFill/>
            <a:miter lim="800000"/>
            <a:headEnd/>
            <a:tailEnd/>
          </a:ln>
        </p:spPr>
      </p:pic>
      <p:pic>
        <p:nvPicPr>
          <p:cNvPr id="171019" name="Picture 10" descr="ball.png"/>
          <p:cNvPicPr>
            <a:picLocks noChangeAspect="1"/>
          </p:cNvPicPr>
          <p:nvPr/>
        </p:nvPicPr>
        <p:blipFill>
          <a:blip r:embed="rId7" cstate="print"/>
          <a:srcRect/>
          <a:stretch>
            <a:fillRect/>
          </a:stretch>
        </p:blipFill>
        <p:spPr bwMode="auto">
          <a:xfrm>
            <a:off x="3278188" y="2241550"/>
            <a:ext cx="415925" cy="422275"/>
          </a:xfrm>
          <a:prstGeom prst="rect">
            <a:avLst/>
          </a:prstGeom>
          <a:noFill/>
          <a:ln w="9525">
            <a:noFill/>
            <a:miter lim="800000"/>
            <a:headEnd/>
            <a:tailEnd/>
          </a:ln>
        </p:spPr>
      </p:pic>
      <p:cxnSp>
        <p:nvCxnSpPr>
          <p:cNvPr id="19" name="Conector recto 75"/>
          <p:cNvCxnSpPr/>
          <p:nvPr/>
        </p:nvCxnSpPr>
        <p:spPr>
          <a:xfrm>
            <a:off x="2303463" y="3783013"/>
            <a:ext cx="744537"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ector recto 76"/>
          <p:cNvCxnSpPr/>
          <p:nvPr/>
        </p:nvCxnSpPr>
        <p:spPr>
          <a:xfrm flipV="1">
            <a:off x="2303463" y="3783013"/>
            <a:ext cx="744537"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Conector recto 77"/>
          <p:cNvCxnSpPr/>
          <p:nvPr/>
        </p:nvCxnSpPr>
        <p:spPr>
          <a:xfrm>
            <a:off x="3971925" y="3252788"/>
            <a:ext cx="746125"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Conector recto 78"/>
          <p:cNvCxnSpPr/>
          <p:nvPr/>
        </p:nvCxnSpPr>
        <p:spPr>
          <a:xfrm flipV="1">
            <a:off x="3971925" y="3252788"/>
            <a:ext cx="746125"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Conector recto 79"/>
          <p:cNvCxnSpPr/>
          <p:nvPr/>
        </p:nvCxnSpPr>
        <p:spPr>
          <a:xfrm>
            <a:off x="5691188" y="3935413"/>
            <a:ext cx="744537"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4" name="Conector recto 80"/>
          <p:cNvCxnSpPr/>
          <p:nvPr/>
        </p:nvCxnSpPr>
        <p:spPr>
          <a:xfrm flipV="1">
            <a:off x="5691188" y="3935413"/>
            <a:ext cx="744537" cy="89535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CuadroTexto 25"/>
          <p:cNvSpPr txBox="1"/>
          <p:nvPr/>
        </p:nvSpPr>
        <p:spPr>
          <a:xfrm>
            <a:off x="1250950" y="4819650"/>
            <a:ext cx="1493838" cy="5238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sz="1400" b="1" dirty="0">
                <a:solidFill>
                  <a:prstClr val="black"/>
                </a:solidFill>
              </a:rPr>
              <a:t>1. Bloquea unión Andrógeno-RA</a:t>
            </a:r>
          </a:p>
        </p:txBody>
      </p:sp>
      <p:sp>
        <p:nvSpPr>
          <p:cNvPr id="26" name="CuadroTexto 81"/>
          <p:cNvSpPr txBox="1"/>
          <p:nvPr/>
        </p:nvSpPr>
        <p:spPr>
          <a:xfrm>
            <a:off x="3394075" y="4344988"/>
            <a:ext cx="1227138" cy="5238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sz="1400" b="1" dirty="0">
                <a:solidFill>
                  <a:prstClr val="black"/>
                </a:solidFill>
              </a:rPr>
              <a:t>2. Impide la Translocación</a:t>
            </a:r>
          </a:p>
        </p:txBody>
      </p:sp>
      <p:sp>
        <p:nvSpPr>
          <p:cNvPr id="27" name="CuadroTexto 82"/>
          <p:cNvSpPr txBox="1"/>
          <p:nvPr/>
        </p:nvSpPr>
        <p:spPr>
          <a:xfrm>
            <a:off x="5494338" y="3190875"/>
            <a:ext cx="1227137" cy="5238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s-ES" sz="1400" b="1" dirty="0">
                <a:solidFill>
                  <a:prstClr val="black"/>
                </a:solidFill>
              </a:rPr>
              <a:t>3. Inhibe Transcripción</a:t>
            </a:r>
          </a:p>
        </p:txBody>
      </p:sp>
      <p:sp>
        <p:nvSpPr>
          <p:cNvPr id="28" name="Text Placeholder 3"/>
          <p:cNvSpPr txBox="1">
            <a:spLocks/>
          </p:cNvSpPr>
          <p:nvPr/>
        </p:nvSpPr>
        <p:spPr>
          <a:xfrm>
            <a:off x="220663" y="5845175"/>
            <a:ext cx="7429500" cy="889000"/>
          </a:xfrm>
          <a:prstGeom prst="rect">
            <a:avLst/>
          </a:prstGeom>
        </p:spPr>
        <p:txBody>
          <a:bodyPr/>
          <a:lstStyle/>
          <a:p>
            <a:pPr marL="342900" indent="-342900">
              <a:spcBef>
                <a:spcPct val="20000"/>
              </a:spcBef>
              <a:defRPr/>
            </a:pPr>
            <a:r>
              <a:rPr lang="en-GB" sz="1000" dirty="0">
                <a:solidFill>
                  <a:srgbClr val="525252"/>
                </a:solidFill>
              </a:rPr>
              <a:t>AR=androgen receptor; DHEA=</a:t>
            </a:r>
            <a:r>
              <a:rPr lang="en-GB" sz="1000" dirty="0" err="1">
                <a:solidFill>
                  <a:srgbClr val="525252"/>
                </a:solidFill>
              </a:rPr>
              <a:t>dehydroepiandrosterone</a:t>
            </a:r>
            <a:r>
              <a:rPr lang="en-GB" sz="1000" dirty="0">
                <a:solidFill>
                  <a:srgbClr val="525252"/>
                </a:solidFill>
              </a:rPr>
              <a:t>.</a:t>
            </a:r>
          </a:p>
          <a:p>
            <a:pPr marL="228600" indent="-228600">
              <a:spcBef>
                <a:spcPct val="20000"/>
              </a:spcBef>
              <a:buFont typeface="Arial"/>
              <a:buAutoNum type="arabicPeriod"/>
              <a:defRPr/>
            </a:pPr>
            <a:r>
              <a:rPr lang="en-GB" sz="1000" dirty="0">
                <a:solidFill>
                  <a:srgbClr val="525252"/>
                </a:solidFill>
              </a:rPr>
              <a:t>Tran C, </a:t>
            </a:r>
            <a:r>
              <a:rPr lang="en-GB" sz="1000" i="1" dirty="0">
                <a:solidFill>
                  <a:srgbClr val="525252"/>
                </a:solidFill>
              </a:rPr>
              <a:t>et al</a:t>
            </a:r>
            <a:r>
              <a:rPr lang="en-GB" sz="1000" dirty="0">
                <a:solidFill>
                  <a:srgbClr val="525252"/>
                </a:solidFill>
              </a:rPr>
              <a:t>. </a:t>
            </a:r>
            <a:r>
              <a:rPr lang="en-GB" sz="1000" i="1" dirty="0">
                <a:solidFill>
                  <a:srgbClr val="525252"/>
                </a:solidFill>
              </a:rPr>
              <a:t>Science </a:t>
            </a:r>
            <a:r>
              <a:rPr lang="en-GB" sz="1000" dirty="0">
                <a:solidFill>
                  <a:srgbClr val="525252"/>
                </a:solidFill>
              </a:rPr>
              <a:t>2009; 324:787–90; </a:t>
            </a:r>
          </a:p>
          <a:p>
            <a:pPr marL="228600" indent="-228600">
              <a:spcBef>
                <a:spcPct val="20000"/>
              </a:spcBef>
              <a:buFont typeface="Arial"/>
              <a:buAutoNum type="arabicPeriod"/>
              <a:defRPr/>
            </a:pPr>
            <a:r>
              <a:rPr lang="en-GB" sz="1000" dirty="0" err="1">
                <a:solidFill>
                  <a:srgbClr val="525252"/>
                </a:solidFill>
              </a:rPr>
              <a:t>Hu</a:t>
            </a:r>
            <a:r>
              <a:rPr lang="en-GB" sz="1000" dirty="0">
                <a:solidFill>
                  <a:srgbClr val="525252"/>
                </a:solidFill>
              </a:rPr>
              <a:t> R, </a:t>
            </a:r>
            <a:r>
              <a:rPr lang="en-GB" sz="1000" i="1" dirty="0">
                <a:solidFill>
                  <a:srgbClr val="525252"/>
                </a:solidFill>
              </a:rPr>
              <a:t>et al</a:t>
            </a:r>
            <a:r>
              <a:rPr lang="en-GB" sz="1000" dirty="0">
                <a:solidFill>
                  <a:srgbClr val="525252"/>
                </a:solidFill>
              </a:rPr>
              <a:t>. </a:t>
            </a:r>
            <a:r>
              <a:rPr lang="en-GB" sz="1000" i="1" dirty="0">
                <a:solidFill>
                  <a:srgbClr val="525252"/>
                </a:solidFill>
              </a:rPr>
              <a:t>Expert Rev </a:t>
            </a:r>
            <a:r>
              <a:rPr lang="en-GB" sz="1000" i="1" dirty="0" err="1">
                <a:solidFill>
                  <a:srgbClr val="525252"/>
                </a:solidFill>
              </a:rPr>
              <a:t>Endocrinol</a:t>
            </a:r>
            <a:r>
              <a:rPr lang="en-GB" sz="1000" i="1" dirty="0">
                <a:solidFill>
                  <a:srgbClr val="525252"/>
                </a:solidFill>
              </a:rPr>
              <a:t> </a:t>
            </a:r>
            <a:r>
              <a:rPr lang="en-GB" sz="1000" i="1" dirty="0" err="1">
                <a:solidFill>
                  <a:srgbClr val="525252"/>
                </a:solidFill>
              </a:rPr>
              <a:t>Metab</a:t>
            </a:r>
            <a:r>
              <a:rPr lang="en-GB" sz="1000" dirty="0">
                <a:solidFill>
                  <a:srgbClr val="525252"/>
                </a:solidFill>
              </a:rPr>
              <a:t> 2010; 5:753–64.</a:t>
            </a:r>
          </a:p>
        </p:txBody>
      </p:sp>
    </p:spTree>
    <p:extLst>
      <p:ext uri="{BB962C8B-B14F-4D97-AF65-F5344CB8AC3E}">
        <p14:creationId xmlns:p14="http://schemas.microsoft.com/office/powerpoint/2010/main" val="9948127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29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299"/>
                                          </p:stCondLst>
                                        </p:cTn>
                                        <p:tgtEl>
                                          <p:spTgt spid="20"/>
                                        </p:tgtEl>
                                        <p:attrNameLst>
                                          <p:attrName>style.visibility</p:attrName>
                                        </p:attrNameLst>
                                      </p:cBhvr>
                                      <p:to>
                                        <p:strVal val="visible"/>
                                      </p:to>
                                    </p:se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3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5"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3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309"/>
                                          </p:stCondLst>
                                        </p:cTn>
                                        <p:tgtEl>
                                          <p:spTgt spid="24"/>
                                        </p:tgtEl>
                                        <p:attrNameLst>
                                          <p:attrName>style.visibility</p:attrName>
                                        </p:attrNameLst>
                                      </p:cBhvr>
                                      <p:to>
                                        <p:strVal val="visible"/>
                                      </p:to>
                                    </p:set>
                                  </p:childTnLst>
                                </p:cTn>
                              </p:par>
                              <p:par>
                                <p:cTn id="45" presetID="3" presetClass="entr" presetSubtype="1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5" grpId="0" animBg="1"/>
      <p:bldP spid="26" grpId="0" animBg="1"/>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83"/>
          <p:cNvSpPr txBox="1">
            <a:spLocks noChangeArrowheads="1"/>
          </p:cNvSpPr>
          <p:nvPr/>
        </p:nvSpPr>
        <p:spPr bwMode="auto">
          <a:xfrm>
            <a:off x="6012160" y="5373216"/>
            <a:ext cx="782587" cy="26161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s" sz="1100" b="1" dirty="0">
                <a:solidFill>
                  <a:srgbClr val="FFFFFF"/>
                </a:solidFill>
                <a:latin typeface="Calibri"/>
                <a:ea typeface="MS PGothic" pitchFamily="34" charset="-128"/>
                <a:cs typeface="Arial"/>
              </a:rPr>
              <a:t>NÚCLEO</a:t>
            </a:r>
          </a:p>
        </p:txBody>
      </p:sp>
      <p:pic>
        <p:nvPicPr>
          <p:cNvPr id="27658" name="Picture 9" descr="wo.png"/>
          <p:cNvPicPr>
            <a:picLocks noChangeAspect="1"/>
          </p:cNvPicPr>
          <p:nvPr/>
        </p:nvPicPr>
        <p:blipFill>
          <a:blip r:embed="rId3" cstate="print"/>
          <a:srcRect/>
          <a:stretch>
            <a:fillRect/>
          </a:stretch>
        </p:blipFill>
        <p:spPr bwMode="auto">
          <a:xfrm rot="4620000">
            <a:off x="6049863" y="4715668"/>
            <a:ext cx="508000" cy="169863"/>
          </a:xfrm>
          <a:prstGeom prst="rect">
            <a:avLst/>
          </a:prstGeom>
          <a:noFill/>
          <a:ln w="9525">
            <a:noFill/>
            <a:miter lim="800000"/>
            <a:headEnd/>
            <a:tailEnd/>
          </a:ln>
        </p:spPr>
      </p:pic>
      <p:pic>
        <p:nvPicPr>
          <p:cNvPr id="27662" name="Picture 54" descr="wo.png"/>
          <p:cNvPicPr>
            <a:picLocks noChangeAspect="1"/>
          </p:cNvPicPr>
          <p:nvPr/>
        </p:nvPicPr>
        <p:blipFill>
          <a:blip r:embed="rId4" cstate="print"/>
          <a:srcRect/>
          <a:stretch>
            <a:fillRect/>
          </a:stretch>
        </p:blipFill>
        <p:spPr bwMode="auto">
          <a:xfrm rot="2160000">
            <a:off x="3501131" y="4287838"/>
            <a:ext cx="647700" cy="217487"/>
          </a:xfrm>
          <a:prstGeom prst="rect">
            <a:avLst/>
          </a:prstGeom>
          <a:noFill/>
          <a:ln w="9525">
            <a:noFill/>
            <a:miter lim="800000"/>
            <a:headEnd/>
            <a:tailEnd/>
          </a:ln>
        </p:spPr>
      </p:pic>
      <p:sp>
        <p:nvSpPr>
          <p:cNvPr id="27674" name="Title 1"/>
          <p:cNvSpPr txBox="1">
            <a:spLocks/>
          </p:cNvSpPr>
          <p:nvPr/>
        </p:nvSpPr>
        <p:spPr bwMode="auto">
          <a:xfrm>
            <a:off x="288032" y="-133944"/>
            <a:ext cx="8676456" cy="1077218"/>
          </a:xfrm>
          <a:prstGeom prst="rect">
            <a:avLst/>
          </a:prstGeom>
          <a:noFill/>
          <a:ln w="9525">
            <a:noFill/>
            <a:miter lim="800000"/>
            <a:headEnd/>
            <a:tailEnd/>
          </a:ln>
        </p:spPr>
        <p:txBody>
          <a:bodyPr wrap="square" anchor="ctr">
            <a:spAutoFit/>
          </a:bodyPr>
          <a:lstStyle/>
          <a:p>
            <a:pPr defTabSz="457200" fontAlgn="base">
              <a:spcBef>
                <a:spcPct val="0"/>
              </a:spcBef>
              <a:spcAft>
                <a:spcPct val="0"/>
              </a:spcAft>
              <a:tabLst>
                <a:tab pos="457008" algn="r"/>
                <a:tab pos="2635726" algn="ctr"/>
                <a:tab pos="5271455" algn="r"/>
              </a:tabLst>
            </a:pPr>
            <a:r>
              <a:rPr lang="es" sz="3200" b="1" dirty="0">
                <a:solidFill>
                  <a:srgbClr val="0066FF"/>
                </a:solidFill>
                <a:latin typeface="Calibri"/>
                <a:cs typeface="Arial"/>
              </a:rPr>
              <a:t>Mecanismo de Acción </a:t>
            </a:r>
            <a:r>
              <a:rPr lang="es" sz="3200" b="1" dirty="0" smtClean="0">
                <a:solidFill>
                  <a:srgbClr val="0066FF"/>
                </a:solidFill>
                <a:latin typeface="Calibri"/>
                <a:cs typeface="Arial"/>
              </a:rPr>
              <a:t>Enzalutamida</a:t>
            </a:r>
            <a:r>
              <a:rPr lang="es-ES_tradnl" sz="3200" b="1" dirty="0" smtClean="0">
                <a:solidFill>
                  <a:srgbClr val="0066FF"/>
                </a:solidFill>
                <a:latin typeface="Calibri"/>
                <a:cs typeface="Arial"/>
              </a:rPr>
              <a:t>: </a:t>
            </a:r>
            <a:r>
              <a:rPr lang="es-ES_tradnl" sz="3200" b="1" u="sng" dirty="0" smtClean="0">
                <a:solidFill>
                  <a:srgbClr val="0066FF"/>
                </a:solidFill>
                <a:latin typeface="Calibri"/>
                <a:cs typeface="Arial"/>
              </a:rPr>
              <a:t>Triple inhibición </a:t>
            </a:r>
            <a:r>
              <a:rPr lang="es-ES_tradnl" sz="3200" b="1" dirty="0" smtClean="0">
                <a:solidFill>
                  <a:srgbClr val="0066FF"/>
                </a:solidFill>
                <a:latin typeface="Calibri"/>
                <a:cs typeface="Arial"/>
              </a:rPr>
              <a:t>del RA</a:t>
            </a:r>
            <a:r>
              <a:rPr lang="es" sz="3200" b="1" dirty="0" smtClean="0">
                <a:solidFill>
                  <a:srgbClr val="0066FF"/>
                </a:solidFill>
                <a:latin typeface="Calibri"/>
                <a:ea typeface="ＭＳ Ｐゴシック" pitchFamily="34" charset="-128"/>
                <a:cs typeface="Arial"/>
              </a:rPr>
              <a:t> </a:t>
            </a:r>
            <a:endParaRPr lang="es" sz="3200" b="1" dirty="0">
              <a:solidFill>
                <a:srgbClr val="0066FF"/>
              </a:solidFill>
              <a:latin typeface="Calibri"/>
              <a:ea typeface="ＭＳ Ｐゴシック" pitchFamily="34" charset="-128"/>
              <a:cs typeface="Arial"/>
            </a:endParaRPr>
          </a:p>
        </p:txBody>
      </p:sp>
      <p:sp>
        <p:nvSpPr>
          <p:cNvPr id="27675" name="TextBox 15"/>
          <p:cNvSpPr txBox="1">
            <a:spLocks noChangeArrowheads="1"/>
          </p:cNvSpPr>
          <p:nvPr/>
        </p:nvSpPr>
        <p:spPr bwMode="auto">
          <a:xfrm>
            <a:off x="179512" y="6597352"/>
            <a:ext cx="7488832" cy="26161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 sz="1100" dirty="0">
                <a:solidFill>
                  <a:prstClr val="black"/>
                </a:solidFill>
                <a:latin typeface="Calibri"/>
                <a:ea typeface="MS PGothic" pitchFamily="34" charset="-128"/>
                <a:cs typeface="Arial" pitchFamily="34" charset="0"/>
              </a:rPr>
              <a:t>RA, receptor androgénico; DHEA, dehidroepiandrosterona; DHT, dihidrotestosterona; T, testosterona</a:t>
            </a:r>
          </a:p>
        </p:txBody>
      </p:sp>
      <p:pic>
        <p:nvPicPr>
          <p:cNvPr id="1028" name="Picture 4"/>
          <p:cNvPicPr>
            <a:picLocks noChangeAspect="1" noChangeArrowheads="1"/>
          </p:cNvPicPr>
          <p:nvPr/>
        </p:nvPicPr>
        <p:blipFill>
          <a:blip r:embed="rId5" cstate="print"/>
          <a:srcRect/>
          <a:stretch>
            <a:fillRect/>
          </a:stretch>
        </p:blipFill>
        <p:spPr bwMode="auto">
          <a:xfrm>
            <a:off x="179512" y="944293"/>
            <a:ext cx="6192688" cy="4302455"/>
          </a:xfrm>
          <a:prstGeom prst="rect">
            <a:avLst/>
          </a:prstGeom>
          <a:solidFill>
            <a:srgbClr val="FFFFFF"/>
          </a:solidFill>
          <a:ln w="9525">
            <a:noFill/>
            <a:miter lim="800000"/>
            <a:headEnd/>
            <a:tailEnd/>
          </a:ln>
        </p:spPr>
      </p:pic>
      <p:sp>
        <p:nvSpPr>
          <p:cNvPr id="47" name="46 CuadroTexto"/>
          <p:cNvSpPr txBox="1"/>
          <p:nvPr/>
        </p:nvSpPr>
        <p:spPr>
          <a:xfrm>
            <a:off x="251520" y="5301208"/>
            <a:ext cx="6120680" cy="1295739"/>
          </a:xfrm>
          <a:prstGeom prst="rect">
            <a:avLst/>
          </a:prstGeom>
          <a:solidFill>
            <a:srgbClr val="FFFFFF"/>
          </a:solidFill>
          <a:ln w="38100" algn="ctr">
            <a:solidFill>
              <a:srgbClr val="FF0000"/>
            </a:solidFill>
            <a:round/>
            <a:headEnd/>
            <a:tailEnd/>
          </a:ln>
        </p:spPr>
        <p:txBody>
          <a:bodyPr wrap="square" rtlCol="0" anchor="ctr">
            <a:spAutoFit/>
          </a:bodyPr>
          <a:lstStyle/>
          <a:p>
            <a:pPr marL="342900" indent="-342900" defTabSz="457200" fontAlgn="base">
              <a:spcBef>
                <a:spcPts val="600"/>
              </a:spcBef>
              <a:spcAft>
                <a:spcPct val="0"/>
              </a:spcAft>
            </a:pPr>
            <a:r>
              <a:rPr lang="en-GB" sz="1700" b="1" dirty="0" err="1">
                <a:solidFill>
                  <a:srgbClr val="333333"/>
                </a:solidFill>
                <a:latin typeface="Calibri"/>
                <a:cs typeface="Arial"/>
              </a:rPr>
              <a:t>Enzalutamida</a:t>
            </a:r>
            <a:r>
              <a:rPr lang="en-GB" sz="1700" b="1" dirty="0">
                <a:solidFill>
                  <a:srgbClr val="333333"/>
                </a:solidFill>
                <a:latin typeface="Calibri"/>
                <a:cs typeface="Arial"/>
              </a:rPr>
              <a:t> </a:t>
            </a:r>
            <a:r>
              <a:rPr lang="en-GB" sz="1700" b="1" dirty="0" err="1">
                <a:solidFill>
                  <a:srgbClr val="333333"/>
                </a:solidFill>
                <a:latin typeface="Calibri"/>
                <a:cs typeface="Arial"/>
              </a:rPr>
              <a:t>inhibe</a:t>
            </a:r>
            <a:r>
              <a:rPr lang="en-GB" sz="1700" b="1" dirty="0">
                <a:solidFill>
                  <a:srgbClr val="333333"/>
                </a:solidFill>
                <a:latin typeface="Calibri"/>
                <a:cs typeface="Arial"/>
              </a:rPr>
              <a:t> la </a:t>
            </a:r>
            <a:r>
              <a:rPr lang="en-GB" sz="1700" b="1" dirty="0" err="1">
                <a:solidFill>
                  <a:srgbClr val="333333"/>
                </a:solidFill>
                <a:latin typeface="Calibri"/>
                <a:cs typeface="Arial"/>
              </a:rPr>
              <a:t>señalización</a:t>
            </a:r>
            <a:r>
              <a:rPr lang="en-GB" sz="1700" b="1" dirty="0">
                <a:solidFill>
                  <a:srgbClr val="333333"/>
                </a:solidFill>
                <a:latin typeface="Calibri"/>
                <a:cs typeface="Arial"/>
              </a:rPr>
              <a:t> del RA en 3 </a:t>
            </a:r>
            <a:r>
              <a:rPr lang="en-GB" sz="1700" b="1" dirty="0" err="1">
                <a:solidFill>
                  <a:srgbClr val="333333"/>
                </a:solidFill>
                <a:latin typeface="Calibri"/>
                <a:cs typeface="Arial"/>
              </a:rPr>
              <a:t>puntos</a:t>
            </a:r>
            <a:r>
              <a:rPr lang="en-GB" sz="1700" b="1" dirty="0">
                <a:solidFill>
                  <a:srgbClr val="333333"/>
                </a:solidFill>
                <a:latin typeface="Calibri"/>
                <a:cs typeface="Arial"/>
              </a:rPr>
              <a:t>:</a:t>
            </a:r>
            <a:endParaRPr lang="en-GB" sz="1700" b="1" baseline="30000" dirty="0">
              <a:solidFill>
                <a:srgbClr val="333333"/>
              </a:solidFill>
              <a:latin typeface="Calibri"/>
              <a:cs typeface="Arial"/>
            </a:endParaRPr>
          </a:p>
          <a:p>
            <a:pPr marL="742950" lvl="1" indent="-285750" defTabSz="457200" fontAlgn="base">
              <a:spcBef>
                <a:spcPct val="20000"/>
              </a:spcBef>
              <a:spcAft>
                <a:spcPct val="0"/>
              </a:spcAft>
              <a:buFont typeface="Arial" pitchFamily="34" charset="0"/>
              <a:buChar char="–"/>
            </a:pPr>
            <a:r>
              <a:rPr lang="en-GB" sz="1700" i="1" dirty="0" smtClean="0">
                <a:solidFill>
                  <a:srgbClr val="333333"/>
                </a:solidFill>
                <a:latin typeface="Calibri"/>
                <a:cs typeface="Arial"/>
              </a:rPr>
              <a:t>(1) </a:t>
            </a:r>
            <a:r>
              <a:rPr lang="en-GB" sz="1700" b="1" i="1" dirty="0" err="1" smtClean="0">
                <a:solidFill>
                  <a:srgbClr val="333333"/>
                </a:solidFill>
                <a:latin typeface="Calibri"/>
                <a:cs typeface="Arial"/>
              </a:rPr>
              <a:t>Bloquea</a:t>
            </a:r>
            <a:r>
              <a:rPr lang="en-GB" sz="1700" b="1" i="1" dirty="0" smtClean="0">
                <a:solidFill>
                  <a:srgbClr val="333333"/>
                </a:solidFill>
                <a:latin typeface="Calibri"/>
                <a:cs typeface="Arial"/>
              </a:rPr>
              <a:t> </a:t>
            </a:r>
            <a:r>
              <a:rPr lang="en-GB" sz="1700" b="1" i="1" dirty="0">
                <a:solidFill>
                  <a:srgbClr val="333333"/>
                </a:solidFill>
                <a:latin typeface="Calibri"/>
                <a:cs typeface="Arial"/>
              </a:rPr>
              <a:t>la </a:t>
            </a:r>
            <a:r>
              <a:rPr lang="en-GB" sz="1700" b="1" i="1" dirty="0" err="1">
                <a:solidFill>
                  <a:srgbClr val="333333"/>
                </a:solidFill>
                <a:latin typeface="Calibri"/>
                <a:cs typeface="Arial"/>
              </a:rPr>
              <a:t>unión</a:t>
            </a:r>
            <a:r>
              <a:rPr lang="en-GB" sz="1700" b="1" i="1" dirty="0">
                <a:solidFill>
                  <a:srgbClr val="333333"/>
                </a:solidFill>
                <a:latin typeface="Calibri"/>
                <a:cs typeface="Arial"/>
              </a:rPr>
              <a:t> del </a:t>
            </a:r>
            <a:r>
              <a:rPr lang="en-GB" sz="1700" b="1" i="1" dirty="0" err="1">
                <a:solidFill>
                  <a:srgbClr val="333333"/>
                </a:solidFill>
                <a:latin typeface="Calibri"/>
                <a:cs typeface="Arial"/>
              </a:rPr>
              <a:t>andrógeno</a:t>
            </a:r>
            <a:r>
              <a:rPr lang="en-GB" sz="1700" b="1" i="1" dirty="0">
                <a:solidFill>
                  <a:srgbClr val="333333"/>
                </a:solidFill>
                <a:latin typeface="Calibri"/>
                <a:cs typeface="Arial"/>
              </a:rPr>
              <a:t> al receptor</a:t>
            </a:r>
          </a:p>
          <a:p>
            <a:pPr marL="742950" lvl="1" indent="-285750" defTabSz="457200" fontAlgn="base">
              <a:spcBef>
                <a:spcPct val="20000"/>
              </a:spcBef>
              <a:spcAft>
                <a:spcPct val="0"/>
              </a:spcAft>
              <a:buFont typeface="Arial" pitchFamily="34" charset="0"/>
              <a:buChar char="–"/>
            </a:pPr>
            <a:r>
              <a:rPr lang="en-GB" sz="1700" i="1" dirty="0" smtClean="0">
                <a:solidFill>
                  <a:srgbClr val="333333"/>
                </a:solidFill>
                <a:latin typeface="Calibri"/>
                <a:cs typeface="Arial"/>
              </a:rPr>
              <a:t>(2) </a:t>
            </a:r>
            <a:r>
              <a:rPr lang="en-GB" sz="1700" b="1" i="1" dirty="0" err="1" smtClean="0">
                <a:solidFill>
                  <a:srgbClr val="333333"/>
                </a:solidFill>
                <a:latin typeface="Calibri"/>
                <a:cs typeface="Arial"/>
              </a:rPr>
              <a:t>Impide</a:t>
            </a:r>
            <a:r>
              <a:rPr lang="en-GB" sz="1700" b="1" i="1" dirty="0" smtClean="0">
                <a:solidFill>
                  <a:srgbClr val="333333"/>
                </a:solidFill>
                <a:latin typeface="Calibri"/>
                <a:cs typeface="Arial"/>
              </a:rPr>
              <a:t> </a:t>
            </a:r>
            <a:r>
              <a:rPr lang="en-GB" sz="1700" b="1" i="1" dirty="0">
                <a:solidFill>
                  <a:srgbClr val="333333"/>
                </a:solidFill>
                <a:latin typeface="Calibri"/>
                <a:cs typeface="Arial"/>
              </a:rPr>
              <a:t>la </a:t>
            </a:r>
            <a:r>
              <a:rPr lang="en-GB" sz="1700" b="1" i="1" dirty="0" err="1">
                <a:solidFill>
                  <a:srgbClr val="333333"/>
                </a:solidFill>
                <a:latin typeface="Calibri"/>
                <a:cs typeface="Arial"/>
              </a:rPr>
              <a:t>translocación</a:t>
            </a:r>
            <a:r>
              <a:rPr lang="en-GB" sz="1700" b="1" i="1" dirty="0">
                <a:solidFill>
                  <a:srgbClr val="333333"/>
                </a:solidFill>
                <a:latin typeface="Calibri"/>
                <a:cs typeface="Arial"/>
              </a:rPr>
              <a:t> nuclear</a:t>
            </a:r>
          </a:p>
          <a:p>
            <a:pPr marL="742950" lvl="1" indent="-285750" defTabSz="457200" fontAlgn="base">
              <a:spcBef>
                <a:spcPct val="20000"/>
              </a:spcBef>
              <a:spcAft>
                <a:spcPts val="1200"/>
              </a:spcAft>
              <a:buFont typeface="Arial" pitchFamily="34" charset="0"/>
              <a:buChar char="–"/>
            </a:pPr>
            <a:r>
              <a:rPr lang="en-GB" sz="1700" i="1" dirty="0" smtClean="0">
                <a:solidFill>
                  <a:srgbClr val="333333"/>
                </a:solidFill>
                <a:latin typeface="Calibri"/>
                <a:cs typeface="Arial"/>
              </a:rPr>
              <a:t>(3) </a:t>
            </a:r>
            <a:r>
              <a:rPr lang="en-GB" sz="1700" b="1" i="1" dirty="0" err="1" smtClean="0">
                <a:solidFill>
                  <a:srgbClr val="333333"/>
                </a:solidFill>
                <a:latin typeface="Calibri"/>
                <a:cs typeface="Arial"/>
              </a:rPr>
              <a:t>Bloquea</a:t>
            </a:r>
            <a:r>
              <a:rPr lang="en-GB" sz="1700" b="1" i="1" dirty="0" smtClean="0">
                <a:solidFill>
                  <a:srgbClr val="333333"/>
                </a:solidFill>
                <a:latin typeface="Calibri"/>
                <a:cs typeface="Arial"/>
              </a:rPr>
              <a:t> </a:t>
            </a:r>
            <a:r>
              <a:rPr lang="en-GB" sz="1700" b="1" i="1" dirty="0">
                <a:solidFill>
                  <a:srgbClr val="333333"/>
                </a:solidFill>
                <a:latin typeface="Calibri"/>
                <a:cs typeface="Arial"/>
              </a:rPr>
              <a:t>la </a:t>
            </a:r>
            <a:r>
              <a:rPr lang="en-GB" sz="1700" b="1" i="1" dirty="0" err="1">
                <a:solidFill>
                  <a:srgbClr val="333333"/>
                </a:solidFill>
                <a:latin typeface="Calibri"/>
                <a:cs typeface="Arial"/>
              </a:rPr>
              <a:t>unión</a:t>
            </a:r>
            <a:r>
              <a:rPr lang="en-GB" sz="1700" b="1" i="1" dirty="0">
                <a:solidFill>
                  <a:srgbClr val="333333"/>
                </a:solidFill>
                <a:latin typeface="Calibri"/>
                <a:cs typeface="Arial"/>
              </a:rPr>
              <a:t> y </a:t>
            </a:r>
            <a:r>
              <a:rPr lang="en-GB" sz="1700" b="1" i="1" dirty="0" err="1">
                <a:solidFill>
                  <a:srgbClr val="333333"/>
                </a:solidFill>
                <a:latin typeface="Calibri"/>
                <a:cs typeface="Arial"/>
              </a:rPr>
              <a:t>activación</a:t>
            </a:r>
            <a:r>
              <a:rPr lang="en-GB" sz="1700" b="1" i="1" dirty="0">
                <a:solidFill>
                  <a:srgbClr val="333333"/>
                </a:solidFill>
                <a:latin typeface="Calibri"/>
                <a:cs typeface="Arial"/>
              </a:rPr>
              <a:t> al DNA</a:t>
            </a:r>
          </a:p>
        </p:txBody>
      </p:sp>
      <p:sp>
        <p:nvSpPr>
          <p:cNvPr id="10" name="9 CuadroTexto"/>
          <p:cNvSpPr txBox="1"/>
          <p:nvPr/>
        </p:nvSpPr>
        <p:spPr>
          <a:xfrm>
            <a:off x="1979712" y="4005064"/>
            <a:ext cx="284052"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1400" dirty="0" smtClean="0">
                <a:solidFill>
                  <a:srgbClr val="333333"/>
                </a:solidFill>
                <a:latin typeface="Calibri"/>
                <a:cs typeface="Arial"/>
              </a:rPr>
              <a:t>1</a:t>
            </a:r>
            <a:endParaRPr lang="es-ES" sz="1400" dirty="0">
              <a:solidFill>
                <a:srgbClr val="333333"/>
              </a:solidFill>
              <a:latin typeface="Calibri"/>
              <a:cs typeface="Arial"/>
            </a:endParaRPr>
          </a:p>
        </p:txBody>
      </p:sp>
      <p:sp>
        <p:nvSpPr>
          <p:cNvPr id="11" name="10 CuadroTexto"/>
          <p:cNvSpPr txBox="1"/>
          <p:nvPr/>
        </p:nvSpPr>
        <p:spPr>
          <a:xfrm>
            <a:off x="3635896" y="3212976"/>
            <a:ext cx="284052"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1400" dirty="0" smtClean="0">
                <a:solidFill>
                  <a:srgbClr val="333333"/>
                </a:solidFill>
                <a:latin typeface="Calibri"/>
                <a:cs typeface="Arial"/>
              </a:rPr>
              <a:t>2</a:t>
            </a:r>
            <a:endParaRPr lang="es-ES" sz="1400" dirty="0">
              <a:solidFill>
                <a:srgbClr val="333333"/>
              </a:solidFill>
              <a:latin typeface="Calibri"/>
              <a:cs typeface="Arial"/>
            </a:endParaRPr>
          </a:p>
        </p:txBody>
      </p:sp>
      <p:sp>
        <p:nvSpPr>
          <p:cNvPr id="12" name="11 CuadroTexto"/>
          <p:cNvSpPr txBox="1"/>
          <p:nvPr/>
        </p:nvSpPr>
        <p:spPr>
          <a:xfrm>
            <a:off x="5220072" y="3068960"/>
            <a:ext cx="284052"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1400" dirty="0" smtClean="0">
                <a:solidFill>
                  <a:srgbClr val="333333"/>
                </a:solidFill>
                <a:latin typeface="Calibri"/>
                <a:cs typeface="Arial"/>
              </a:rPr>
              <a:t>3</a:t>
            </a:r>
            <a:endParaRPr lang="es-ES" sz="1400" dirty="0">
              <a:solidFill>
                <a:srgbClr val="333333"/>
              </a:solidFill>
              <a:latin typeface="Calibri"/>
              <a:cs typeface="Arial"/>
            </a:endParaRPr>
          </a:p>
        </p:txBody>
      </p:sp>
      <p:sp>
        <p:nvSpPr>
          <p:cNvPr id="2" name="CuadroTexto 1"/>
          <p:cNvSpPr txBox="1"/>
          <p:nvPr/>
        </p:nvSpPr>
        <p:spPr>
          <a:xfrm>
            <a:off x="5004048" y="1340768"/>
            <a:ext cx="3555717" cy="646331"/>
          </a:xfrm>
          <a:prstGeom prst="rect">
            <a:avLst/>
          </a:prstGeom>
          <a:solidFill>
            <a:srgbClr val="FFFF00"/>
          </a:solidFill>
          <a:ln w="6350">
            <a:solidFill>
              <a:schemeClr val="tx1"/>
            </a:solidFill>
          </a:ln>
        </p:spPr>
        <p:txBody>
          <a:bodyPr wrap="none" rtlCol="0">
            <a:spAutoFit/>
          </a:bodyPr>
          <a:lstStyle/>
          <a:p>
            <a:r>
              <a:rPr lang="es-ES" b="1" u="sng" dirty="0" smtClean="0">
                <a:solidFill>
                  <a:prstClr val="black"/>
                </a:solidFill>
                <a:latin typeface="Calibri"/>
                <a:cs typeface="Arial"/>
              </a:rPr>
              <a:t>ENZALUTAMIDA</a:t>
            </a:r>
            <a:r>
              <a:rPr lang="es-ES" u="sng" dirty="0" smtClean="0">
                <a:solidFill>
                  <a:prstClr val="black"/>
                </a:solidFill>
                <a:latin typeface="Calibri"/>
                <a:cs typeface="Arial"/>
              </a:rPr>
              <a:t>:</a:t>
            </a:r>
            <a:r>
              <a:rPr lang="es-ES" dirty="0" smtClean="0">
                <a:solidFill>
                  <a:prstClr val="black"/>
                </a:solidFill>
                <a:latin typeface="Calibri"/>
                <a:cs typeface="Arial"/>
              </a:rPr>
              <a:t> </a:t>
            </a:r>
            <a:r>
              <a:rPr lang="es-ES" dirty="0" err="1" smtClean="0">
                <a:solidFill>
                  <a:prstClr val="black"/>
                </a:solidFill>
                <a:latin typeface="Calibri"/>
                <a:cs typeface="Arial"/>
              </a:rPr>
              <a:t>antiandrógeno</a:t>
            </a:r>
            <a:r>
              <a:rPr lang="es-ES" dirty="0" smtClean="0">
                <a:solidFill>
                  <a:prstClr val="black"/>
                </a:solidFill>
                <a:latin typeface="Calibri"/>
                <a:cs typeface="Arial"/>
              </a:rPr>
              <a:t> de </a:t>
            </a:r>
          </a:p>
          <a:p>
            <a:r>
              <a:rPr lang="es-ES" dirty="0">
                <a:solidFill>
                  <a:prstClr val="black"/>
                </a:solidFill>
                <a:latin typeface="Calibri"/>
                <a:cs typeface="Arial"/>
              </a:rPr>
              <a:t>s</a:t>
            </a:r>
            <a:r>
              <a:rPr lang="es-ES" dirty="0" smtClean="0">
                <a:solidFill>
                  <a:prstClr val="black"/>
                </a:solidFill>
                <a:latin typeface="Calibri"/>
                <a:cs typeface="Arial"/>
              </a:rPr>
              <a:t>egunda generación </a:t>
            </a:r>
            <a:endParaRPr lang="es-ES" dirty="0">
              <a:solidFill>
                <a:prstClr val="black"/>
              </a:solidFill>
              <a:latin typeface="Calibri"/>
              <a:cs typeface="Arial"/>
            </a:endParaRPr>
          </a:p>
        </p:txBody>
      </p:sp>
      <p:cxnSp>
        <p:nvCxnSpPr>
          <p:cNvPr id="14" name="13 Conector recto de flecha"/>
          <p:cNvCxnSpPr/>
          <p:nvPr/>
        </p:nvCxnSpPr>
        <p:spPr>
          <a:xfrm flipH="1">
            <a:off x="2987824" y="1700808"/>
            <a:ext cx="1944216" cy="13681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H="1">
            <a:off x="4139952" y="1988840"/>
            <a:ext cx="936104" cy="108012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H="1">
            <a:off x="5436096" y="1988840"/>
            <a:ext cx="144016" cy="5040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8244408" y="6309320"/>
            <a:ext cx="301686" cy="369332"/>
          </a:xfrm>
          <a:prstGeom prst="rect">
            <a:avLst/>
          </a:prstGeom>
          <a:noFill/>
        </p:spPr>
        <p:txBody>
          <a:bodyPr wrap="none" rtlCol="0">
            <a:spAutoFit/>
          </a:bodyPr>
          <a:lstStyle/>
          <a:p>
            <a:r>
              <a:rPr lang="es-ES" dirty="0" smtClean="0">
                <a:solidFill>
                  <a:srgbClr val="000000"/>
                </a:solidFill>
                <a:latin typeface="Arial"/>
                <a:cs typeface="Arial"/>
              </a:rPr>
              <a:t>7</a:t>
            </a:r>
            <a:endParaRPr lang="es-ES" dirty="0">
              <a:solidFill>
                <a:srgbClr val="000000"/>
              </a:solidFill>
              <a:latin typeface="Arial"/>
              <a:cs typeface="Arial"/>
            </a:endParaRPr>
          </a:p>
        </p:txBody>
      </p:sp>
    </p:spTree>
    <p:extLst>
      <p:ext uri="{BB962C8B-B14F-4D97-AF65-F5344CB8AC3E}">
        <p14:creationId xmlns:p14="http://schemas.microsoft.com/office/powerpoint/2010/main" val="298256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r="9886"/>
          <a:stretch>
            <a:fillRect/>
          </a:stretch>
        </p:blipFill>
        <p:spPr bwMode="auto">
          <a:xfrm>
            <a:off x="138113" y="260350"/>
            <a:ext cx="9005887" cy="6192838"/>
          </a:xfrm>
          <a:prstGeom prst="rect">
            <a:avLst/>
          </a:prstGeom>
          <a:noFill/>
          <a:ln w="9525">
            <a:noFill/>
            <a:miter lim="800000"/>
            <a:headEnd/>
            <a:tailEnd/>
          </a:ln>
        </p:spPr>
      </p:pic>
      <p:sp>
        <p:nvSpPr>
          <p:cNvPr id="6" name="8 Título"/>
          <p:cNvSpPr txBox="1">
            <a:spLocks/>
          </p:cNvSpPr>
          <p:nvPr/>
        </p:nvSpPr>
        <p:spPr>
          <a:xfrm>
            <a:off x="323850" y="260350"/>
            <a:ext cx="3332163" cy="576263"/>
          </a:xfrm>
          <a:prstGeom prst="rect">
            <a:avLst/>
          </a:prstGeom>
        </p:spPr>
        <p:txBody>
          <a:bodyPr/>
          <a:lstStyle/>
          <a:p>
            <a:pPr eaLnBrk="0" hangingPunct="0">
              <a:lnSpc>
                <a:spcPct val="85000"/>
              </a:lnSpc>
              <a:spcBef>
                <a:spcPct val="0"/>
              </a:spcBef>
              <a:defRPr/>
            </a:pPr>
            <a:endParaRPr lang="es-ES" sz="3200" b="1" i="1" kern="0" dirty="0">
              <a:solidFill>
                <a:srgbClr val="C00000"/>
              </a:solidFill>
              <a:effectLst>
                <a:outerShdw blurRad="38100" dist="38100" dir="2700000" algn="tl">
                  <a:srgbClr val="000000">
                    <a:alpha val="43137"/>
                  </a:srgbClr>
                </a:outerShdw>
              </a:effectLst>
              <a:latin typeface="Arial"/>
              <a:cs typeface="Arial"/>
            </a:endParaRPr>
          </a:p>
        </p:txBody>
      </p:sp>
      <p:sp>
        <p:nvSpPr>
          <p:cNvPr id="180228" name="6 CuadroTexto"/>
          <p:cNvSpPr txBox="1">
            <a:spLocks noChangeArrowheads="1"/>
          </p:cNvSpPr>
          <p:nvPr/>
        </p:nvSpPr>
        <p:spPr bwMode="auto">
          <a:xfrm>
            <a:off x="6732588" y="620713"/>
            <a:ext cx="2062162" cy="369887"/>
          </a:xfrm>
          <a:prstGeom prst="rect">
            <a:avLst/>
          </a:prstGeom>
          <a:solidFill>
            <a:srgbClr val="FF0000"/>
          </a:solidFill>
          <a:ln w="9525">
            <a:noFill/>
            <a:miter lim="800000"/>
            <a:headEnd/>
            <a:tailEnd/>
          </a:ln>
        </p:spPr>
        <p:txBody>
          <a:bodyPr wrap="none">
            <a:spAutoFit/>
          </a:bodyPr>
          <a:lstStyle/>
          <a:p>
            <a:pPr fontAlgn="base">
              <a:spcBef>
                <a:spcPct val="0"/>
              </a:spcBef>
              <a:spcAft>
                <a:spcPct val="0"/>
              </a:spcAft>
            </a:pPr>
            <a:r>
              <a:rPr lang="es-ES" b="1">
                <a:solidFill>
                  <a:srgbClr val="FFFFFF"/>
                </a:solidFill>
                <a:latin typeface="Calibri" pitchFamily="34" charset="0"/>
                <a:cs typeface="Arial"/>
              </a:rPr>
              <a:t>27 septiembre 2012</a:t>
            </a:r>
          </a:p>
        </p:txBody>
      </p:sp>
      <p:cxnSp>
        <p:nvCxnSpPr>
          <p:cNvPr id="3" name="2 Conector recto"/>
          <p:cNvCxnSpPr/>
          <p:nvPr/>
        </p:nvCxnSpPr>
        <p:spPr>
          <a:xfrm>
            <a:off x="5148263" y="2997200"/>
            <a:ext cx="2016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46215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Straight Connector 100"/>
          <p:cNvCxnSpPr/>
          <p:nvPr/>
        </p:nvCxnSpPr>
        <p:spPr>
          <a:xfrm>
            <a:off x="1624013" y="3641725"/>
            <a:ext cx="5368925" cy="0"/>
          </a:xfrm>
          <a:prstGeom prst="line">
            <a:avLst/>
          </a:prstGeom>
          <a:ln w="28575" cap="sq">
            <a:solidFill>
              <a:srgbClr val="DDDDDD"/>
            </a:solidFill>
            <a:prstDash val="sysDash"/>
            <a:miter lim="800000"/>
          </a:ln>
          <a:effectLst/>
        </p:spPr>
        <p:style>
          <a:lnRef idx="2">
            <a:schemeClr val="accent1"/>
          </a:lnRef>
          <a:fillRef idx="0">
            <a:schemeClr val="accent1"/>
          </a:fillRef>
          <a:effectRef idx="1">
            <a:schemeClr val="accent1"/>
          </a:effectRef>
          <a:fontRef idx="minor">
            <a:schemeClr val="tx1"/>
          </a:fontRef>
        </p:style>
      </p:cxnSp>
      <p:grpSp>
        <p:nvGrpSpPr>
          <p:cNvPr id="2" name="Group 20"/>
          <p:cNvGrpSpPr>
            <a:grpSpLocks/>
          </p:cNvGrpSpPr>
          <p:nvPr/>
        </p:nvGrpSpPr>
        <p:grpSpPr bwMode="auto">
          <a:xfrm>
            <a:off x="1633538" y="1938338"/>
            <a:ext cx="5487987" cy="2366962"/>
            <a:chOff x="1012031" y="-2152650"/>
            <a:chExt cx="10491788" cy="4498182"/>
          </a:xfrm>
        </p:grpSpPr>
        <p:sp>
          <p:nvSpPr>
            <p:cNvPr id="103" name="Freeform 102"/>
            <p:cNvSpPr/>
            <p:nvPr/>
          </p:nvSpPr>
          <p:spPr>
            <a:xfrm>
              <a:off x="1012031" y="-2152650"/>
              <a:ext cx="2239786" cy="965405"/>
            </a:xfrm>
            <a:custGeom>
              <a:avLst/>
              <a:gdLst>
                <a:gd name="connsiteX0" fmla="*/ 0 w 2238375"/>
                <a:gd name="connsiteY0" fmla="*/ 2381 h 966787"/>
                <a:gd name="connsiteX1" fmla="*/ 78582 w 2238375"/>
                <a:gd name="connsiteY1" fmla="*/ 0 h 966787"/>
                <a:gd name="connsiteX2" fmla="*/ 88107 w 2238375"/>
                <a:gd name="connsiteY2" fmla="*/ 38100 h 966787"/>
                <a:gd name="connsiteX3" fmla="*/ 228600 w 2238375"/>
                <a:gd name="connsiteY3" fmla="*/ 26194 h 966787"/>
                <a:gd name="connsiteX4" fmla="*/ 271463 w 2238375"/>
                <a:gd name="connsiteY4" fmla="*/ 35719 h 966787"/>
                <a:gd name="connsiteX5" fmla="*/ 504825 w 2238375"/>
                <a:gd name="connsiteY5" fmla="*/ 28575 h 966787"/>
                <a:gd name="connsiteX6" fmla="*/ 514350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14312 w 2238375"/>
                <a:gd name="connsiteY3" fmla="*/ 33337 h 966787"/>
                <a:gd name="connsiteX4" fmla="*/ 271463 w 2238375"/>
                <a:gd name="connsiteY4" fmla="*/ 35719 h 966787"/>
                <a:gd name="connsiteX5" fmla="*/ 504825 w 2238375"/>
                <a:gd name="connsiteY5" fmla="*/ 28575 h 966787"/>
                <a:gd name="connsiteX6" fmla="*/ 514350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11931 w 2238375"/>
                <a:gd name="connsiteY3" fmla="*/ 21431 h 966787"/>
                <a:gd name="connsiteX4" fmla="*/ 271463 w 2238375"/>
                <a:gd name="connsiteY4" fmla="*/ 35719 h 966787"/>
                <a:gd name="connsiteX5" fmla="*/ 504825 w 2238375"/>
                <a:gd name="connsiteY5" fmla="*/ 28575 h 966787"/>
                <a:gd name="connsiteX6" fmla="*/ 514350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504825 w 2238375"/>
                <a:gd name="connsiteY5" fmla="*/ 28575 h 966787"/>
                <a:gd name="connsiteX6" fmla="*/ 514350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504825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88194 w 2238375"/>
                <a:gd name="connsiteY9" fmla="*/ 71437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23925 w 2238375"/>
                <a:gd name="connsiteY13" fmla="*/ 128587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16781 w 2238375"/>
                <a:gd name="connsiteY13" fmla="*/ 135731 h 966787"/>
                <a:gd name="connsiteX14" fmla="*/ 938213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16781 w 2238375"/>
                <a:gd name="connsiteY13" fmla="*/ 135731 h 966787"/>
                <a:gd name="connsiteX14" fmla="*/ 921545 w 2238375"/>
                <a:gd name="connsiteY14" fmla="*/ 166687 h 966787"/>
                <a:gd name="connsiteX15" fmla="*/ 966788 w 2238375"/>
                <a:gd name="connsiteY15" fmla="*/ 166687 h 966787"/>
                <a:gd name="connsiteX16" fmla="*/ 976313 w 2238375"/>
                <a:gd name="connsiteY16" fmla="*/ 183356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16781 w 2238375"/>
                <a:gd name="connsiteY13" fmla="*/ 135731 h 966787"/>
                <a:gd name="connsiteX14" fmla="*/ 921545 w 2238375"/>
                <a:gd name="connsiteY14" fmla="*/ 166687 h 966787"/>
                <a:gd name="connsiteX15" fmla="*/ 966788 w 2238375"/>
                <a:gd name="connsiteY15" fmla="*/ 166687 h 966787"/>
                <a:gd name="connsiteX16" fmla="*/ 969170 w 2238375"/>
                <a:gd name="connsiteY16" fmla="*/ 190500 h 966787"/>
                <a:gd name="connsiteX17" fmla="*/ 1116807 w 2238375"/>
                <a:gd name="connsiteY17" fmla="*/ 178594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16781 w 2238375"/>
                <a:gd name="connsiteY13" fmla="*/ 135731 h 966787"/>
                <a:gd name="connsiteX14" fmla="*/ 921545 w 2238375"/>
                <a:gd name="connsiteY14" fmla="*/ 166687 h 966787"/>
                <a:gd name="connsiteX15" fmla="*/ 966788 w 2238375"/>
                <a:gd name="connsiteY15" fmla="*/ 166687 h 966787"/>
                <a:gd name="connsiteX16" fmla="*/ 969170 w 2238375"/>
                <a:gd name="connsiteY16" fmla="*/ 190500 h 966787"/>
                <a:gd name="connsiteX17" fmla="*/ 1119189 w 2238375"/>
                <a:gd name="connsiteY17" fmla="*/ 192881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 name="connsiteX0" fmla="*/ 0 w 2238375"/>
                <a:gd name="connsiteY0" fmla="*/ 2381 h 966787"/>
                <a:gd name="connsiteX1" fmla="*/ 78582 w 2238375"/>
                <a:gd name="connsiteY1" fmla="*/ 0 h 966787"/>
                <a:gd name="connsiteX2" fmla="*/ 88107 w 2238375"/>
                <a:gd name="connsiteY2" fmla="*/ 38100 h 966787"/>
                <a:gd name="connsiteX3" fmla="*/ 202406 w 2238375"/>
                <a:gd name="connsiteY3" fmla="*/ 33337 h 966787"/>
                <a:gd name="connsiteX4" fmla="*/ 271463 w 2238375"/>
                <a:gd name="connsiteY4" fmla="*/ 35719 h 966787"/>
                <a:gd name="connsiteX5" fmla="*/ 492918 w 2238375"/>
                <a:gd name="connsiteY5" fmla="*/ 28575 h 966787"/>
                <a:gd name="connsiteX6" fmla="*/ 502444 w 2238375"/>
                <a:gd name="connsiteY6" fmla="*/ 57150 h 966787"/>
                <a:gd name="connsiteX7" fmla="*/ 583407 w 2238375"/>
                <a:gd name="connsiteY7" fmla="*/ 57150 h 966787"/>
                <a:gd name="connsiteX8" fmla="*/ 590550 w 2238375"/>
                <a:gd name="connsiteY8" fmla="*/ 76200 h 966787"/>
                <a:gd name="connsiteX9" fmla="*/ 764382 w 2238375"/>
                <a:gd name="connsiteY9" fmla="*/ 69056 h 966787"/>
                <a:gd name="connsiteX10" fmla="*/ 788194 w 2238375"/>
                <a:gd name="connsiteY10" fmla="*/ 109537 h 966787"/>
                <a:gd name="connsiteX11" fmla="*/ 845344 w 2238375"/>
                <a:gd name="connsiteY11" fmla="*/ 111919 h 966787"/>
                <a:gd name="connsiteX12" fmla="*/ 854869 w 2238375"/>
                <a:gd name="connsiteY12" fmla="*/ 133350 h 966787"/>
                <a:gd name="connsiteX13" fmla="*/ 916781 w 2238375"/>
                <a:gd name="connsiteY13" fmla="*/ 135731 h 966787"/>
                <a:gd name="connsiteX14" fmla="*/ 921545 w 2238375"/>
                <a:gd name="connsiteY14" fmla="*/ 166687 h 966787"/>
                <a:gd name="connsiteX15" fmla="*/ 966788 w 2238375"/>
                <a:gd name="connsiteY15" fmla="*/ 166687 h 966787"/>
                <a:gd name="connsiteX16" fmla="*/ 969170 w 2238375"/>
                <a:gd name="connsiteY16" fmla="*/ 190500 h 966787"/>
                <a:gd name="connsiteX17" fmla="*/ 1121570 w 2238375"/>
                <a:gd name="connsiteY17" fmla="*/ 183356 h 966787"/>
                <a:gd name="connsiteX18" fmla="*/ 1143000 w 2238375"/>
                <a:gd name="connsiteY18" fmla="*/ 211931 h 966787"/>
                <a:gd name="connsiteX19" fmla="*/ 1173957 w 2238375"/>
                <a:gd name="connsiteY19" fmla="*/ 207169 h 966787"/>
                <a:gd name="connsiteX20" fmla="*/ 1166813 w 2238375"/>
                <a:gd name="connsiteY20" fmla="*/ 230981 h 966787"/>
                <a:gd name="connsiteX21" fmla="*/ 1181100 w 2238375"/>
                <a:gd name="connsiteY21" fmla="*/ 233362 h 966787"/>
                <a:gd name="connsiteX22" fmla="*/ 1176338 w 2238375"/>
                <a:gd name="connsiteY22" fmla="*/ 252412 h 966787"/>
                <a:gd name="connsiteX23" fmla="*/ 1190625 w 2238375"/>
                <a:gd name="connsiteY23" fmla="*/ 259556 h 966787"/>
                <a:gd name="connsiteX24" fmla="*/ 1193007 w 2238375"/>
                <a:gd name="connsiteY24" fmla="*/ 278606 h 966787"/>
                <a:gd name="connsiteX25" fmla="*/ 1212057 w 2238375"/>
                <a:gd name="connsiteY25" fmla="*/ 280987 h 966787"/>
                <a:gd name="connsiteX26" fmla="*/ 1209675 w 2238375"/>
                <a:gd name="connsiteY26" fmla="*/ 295275 h 966787"/>
                <a:gd name="connsiteX27" fmla="*/ 1231107 w 2238375"/>
                <a:gd name="connsiteY27" fmla="*/ 295275 h 966787"/>
                <a:gd name="connsiteX28" fmla="*/ 1223963 w 2238375"/>
                <a:gd name="connsiteY28" fmla="*/ 347662 h 966787"/>
                <a:gd name="connsiteX29" fmla="*/ 1240632 w 2238375"/>
                <a:gd name="connsiteY29" fmla="*/ 361950 h 966787"/>
                <a:gd name="connsiteX30" fmla="*/ 1357313 w 2238375"/>
                <a:gd name="connsiteY30" fmla="*/ 352425 h 966787"/>
                <a:gd name="connsiteX31" fmla="*/ 1371600 w 2238375"/>
                <a:gd name="connsiteY31" fmla="*/ 378619 h 966787"/>
                <a:gd name="connsiteX32" fmla="*/ 1400175 w 2238375"/>
                <a:gd name="connsiteY32" fmla="*/ 371475 h 966787"/>
                <a:gd name="connsiteX33" fmla="*/ 1414463 w 2238375"/>
                <a:gd name="connsiteY33" fmla="*/ 404812 h 966787"/>
                <a:gd name="connsiteX34" fmla="*/ 1476375 w 2238375"/>
                <a:gd name="connsiteY34" fmla="*/ 397669 h 966787"/>
                <a:gd name="connsiteX35" fmla="*/ 1495425 w 2238375"/>
                <a:gd name="connsiteY35" fmla="*/ 421481 h 966787"/>
                <a:gd name="connsiteX36" fmla="*/ 1519238 w 2238375"/>
                <a:gd name="connsiteY36" fmla="*/ 419100 h 966787"/>
                <a:gd name="connsiteX37" fmla="*/ 1521619 w 2238375"/>
                <a:gd name="connsiteY37" fmla="*/ 442912 h 966787"/>
                <a:gd name="connsiteX38" fmla="*/ 1550194 w 2238375"/>
                <a:gd name="connsiteY38" fmla="*/ 435769 h 966787"/>
                <a:gd name="connsiteX39" fmla="*/ 1557338 w 2238375"/>
                <a:gd name="connsiteY39" fmla="*/ 469106 h 966787"/>
                <a:gd name="connsiteX40" fmla="*/ 1581150 w 2238375"/>
                <a:gd name="connsiteY40" fmla="*/ 464344 h 966787"/>
                <a:gd name="connsiteX41" fmla="*/ 1583532 w 2238375"/>
                <a:gd name="connsiteY41" fmla="*/ 481012 h 966787"/>
                <a:gd name="connsiteX42" fmla="*/ 1595438 w 2238375"/>
                <a:gd name="connsiteY42" fmla="*/ 483394 h 966787"/>
                <a:gd name="connsiteX43" fmla="*/ 1607344 w 2238375"/>
                <a:gd name="connsiteY43" fmla="*/ 523875 h 966787"/>
                <a:gd name="connsiteX44" fmla="*/ 1681163 w 2238375"/>
                <a:gd name="connsiteY44" fmla="*/ 511969 h 966787"/>
                <a:gd name="connsiteX45" fmla="*/ 1693069 w 2238375"/>
                <a:gd name="connsiteY45" fmla="*/ 538162 h 966787"/>
                <a:gd name="connsiteX46" fmla="*/ 1735932 w 2238375"/>
                <a:gd name="connsiteY46" fmla="*/ 531019 h 966787"/>
                <a:gd name="connsiteX47" fmla="*/ 1762125 w 2238375"/>
                <a:gd name="connsiteY47" fmla="*/ 557212 h 966787"/>
                <a:gd name="connsiteX48" fmla="*/ 1752600 w 2238375"/>
                <a:gd name="connsiteY48" fmla="*/ 590550 h 966787"/>
                <a:gd name="connsiteX49" fmla="*/ 1769269 w 2238375"/>
                <a:gd name="connsiteY49" fmla="*/ 597694 h 966787"/>
                <a:gd name="connsiteX50" fmla="*/ 1783557 w 2238375"/>
                <a:gd name="connsiteY50" fmla="*/ 616744 h 966787"/>
                <a:gd name="connsiteX51" fmla="*/ 1802607 w 2238375"/>
                <a:gd name="connsiteY51" fmla="*/ 611981 h 966787"/>
                <a:gd name="connsiteX52" fmla="*/ 1804988 w 2238375"/>
                <a:gd name="connsiteY52" fmla="*/ 635794 h 966787"/>
                <a:gd name="connsiteX53" fmla="*/ 1804988 w 2238375"/>
                <a:gd name="connsiteY53" fmla="*/ 635794 h 966787"/>
                <a:gd name="connsiteX54" fmla="*/ 1826419 w 2238375"/>
                <a:gd name="connsiteY54" fmla="*/ 652462 h 966787"/>
                <a:gd name="connsiteX55" fmla="*/ 1843088 w 2238375"/>
                <a:gd name="connsiteY55" fmla="*/ 664369 h 966787"/>
                <a:gd name="connsiteX56" fmla="*/ 1871663 w 2238375"/>
                <a:gd name="connsiteY56" fmla="*/ 700087 h 966787"/>
                <a:gd name="connsiteX57" fmla="*/ 1959769 w 2238375"/>
                <a:gd name="connsiteY57" fmla="*/ 692944 h 966787"/>
                <a:gd name="connsiteX58" fmla="*/ 1988344 w 2238375"/>
                <a:gd name="connsiteY58" fmla="*/ 740569 h 966787"/>
                <a:gd name="connsiteX59" fmla="*/ 2026444 w 2238375"/>
                <a:gd name="connsiteY59" fmla="*/ 731044 h 966787"/>
                <a:gd name="connsiteX60" fmla="*/ 2043113 w 2238375"/>
                <a:gd name="connsiteY60" fmla="*/ 742950 h 966787"/>
                <a:gd name="connsiteX61" fmla="*/ 2050257 w 2238375"/>
                <a:gd name="connsiteY61" fmla="*/ 757237 h 966787"/>
                <a:gd name="connsiteX62" fmla="*/ 2040732 w 2238375"/>
                <a:gd name="connsiteY62" fmla="*/ 795337 h 966787"/>
                <a:gd name="connsiteX63" fmla="*/ 2088357 w 2238375"/>
                <a:gd name="connsiteY63" fmla="*/ 819150 h 966787"/>
                <a:gd name="connsiteX64" fmla="*/ 2076450 w 2238375"/>
                <a:gd name="connsiteY64" fmla="*/ 859631 h 966787"/>
                <a:gd name="connsiteX65" fmla="*/ 2100263 w 2238375"/>
                <a:gd name="connsiteY65" fmla="*/ 866775 h 966787"/>
                <a:gd name="connsiteX66" fmla="*/ 2107407 w 2238375"/>
                <a:gd name="connsiteY66" fmla="*/ 883444 h 966787"/>
                <a:gd name="connsiteX67" fmla="*/ 2128838 w 2238375"/>
                <a:gd name="connsiteY67" fmla="*/ 890587 h 966787"/>
                <a:gd name="connsiteX68" fmla="*/ 2128838 w 2238375"/>
                <a:gd name="connsiteY68" fmla="*/ 890587 h 966787"/>
                <a:gd name="connsiteX69" fmla="*/ 2150269 w 2238375"/>
                <a:gd name="connsiteY69" fmla="*/ 912019 h 966787"/>
                <a:gd name="connsiteX70" fmla="*/ 2174082 w 2238375"/>
                <a:gd name="connsiteY70" fmla="*/ 914400 h 966787"/>
                <a:gd name="connsiteX71" fmla="*/ 2193132 w 2238375"/>
                <a:gd name="connsiteY71" fmla="*/ 912019 h 966787"/>
                <a:gd name="connsiteX72" fmla="*/ 2202657 w 2238375"/>
                <a:gd name="connsiteY72" fmla="*/ 947737 h 966787"/>
                <a:gd name="connsiteX73" fmla="*/ 2224088 w 2238375"/>
                <a:gd name="connsiteY73" fmla="*/ 952500 h 966787"/>
                <a:gd name="connsiteX74" fmla="*/ 2238375 w 2238375"/>
                <a:gd name="connsiteY74" fmla="*/ 966787 h 9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38375" h="966787">
                  <a:moveTo>
                    <a:pt x="0" y="2381"/>
                  </a:moveTo>
                  <a:lnTo>
                    <a:pt x="78582" y="0"/>
                  </a:lnTo>
                  <a:lnTo>
                    <a:pt x="88107" y="38100"/>
                  </a:lnTo>
                  <a:lnTo>
                    <a:pt x="202406" y="33337"/>
                  </a:lnTo>
                  <a:lnTo>
                    <a:pt x="271463" y="35719"/>
                  </a:lnTo>
                  <a:lnTo>
                    <a:pt x="492918" y="28575"/>
                  </a:lnTo>
                  <a:lnTo>
                    <a:pt x="502444" y="57150"/>
                  </a:lnTo>
                  <a:lnTo>
                    <a:pt x="583407" y="57150"/>
                  </a:lnTo>
                  <a:lnTo>
                    <a:pt x="590550" y="76200"/>
                  </a:lnTo>
                  <a:lnTo>
                    <a:pt x="764382" y="69056"/>
                  </a:lnTo>
                  <a:lnTo>
                    <a:pt x="788194" y="109537"/>
                  </a:lnTo>
                  <a:lnTo>
                    <a:pt x="845344" y="111919"/>
                  </a:lnTo>
                  <a:lnTo>
                    <a:pt x="854869" y="133350"/>
                  </a:lnTo>
                  <a:lnTo>
                    <a:pt x="916781" y="135731"/>
                  </a:lnTo>
                  <a:lnTo>
                    <a:pt x="921545" y="166687"/>
                  </a:lnTo>
                  <a:lnTo>
                    <a:pt x="966788" y="166687"/>
                  </a:lnTo>
                  <a:lnTo>
                    <a:pt x="969170" y="190500"/>
                  </a:lnTo>
                  <a:lnTo>
                    <a:pt x="1121570" y="183356"/>
                  </a:lnTo>
                  <a:lnTo>
                    <a:pt x="1143000" y="211931"/>
                  </a:lnTo>
                  <a:lnTo>
                    <a:pt x="1173957" y="207169"/>
                  </a:lnTo>
                  <a:lnTo>
                    <a:pt x="1166813" y="230981"/>
                  </a:lnTo>
                  <a:lnTo>
                    <a:pt x="1181100" y="233362"/>
                  </a:lnTo>
                  <a:lnTo>
                    <a:pt x="1176338" y="252412"/>
                  </a:lnTo>
                  <a:lnTo>
                    <a:pt x="1190625" y="259556"/>
                  </a:lnTo>
                  <a:lnTo>
                    <a:pt x="1193007" y="278606"/>
                  </a:lnTo>
                  <a:lnTo>
                    <a:pt x="1212057" y="280987"/>
                  </a:lnTo>
                  <a:lnTo>
                    <a:pt x="1209675" y="295275"/>
                  </a:lnTo>
                  <a:lnTo>
                    <a:pt x="1231107" y="295275"/>
                  </a:lnTo>
                  <a:lnTo>
                    <a:pt x="1223963" y="347662"/>
                  </a:lnTo>
                  <a:lnTo>
                    <a:pt x="1240632" y="361950"/>
                  </a:lnTo>
                  <a:lnTo>
                    <a:pt x="1357313" y="352425"/>
                  </a:lnTo>
                  <a:lnTo>
                    <a:pt x="1371600" y="378619"/>
                  </a:lnTo>
                  <a:lnTo>
                    <a:pt x="1400175" y="371475"/>
                  </a:lnTo>
                  <a:lnTo>
                    <a:pt x="1414463" y="404812"/>
                  </a:lnTo>
                  <a:lnTo>
                    <a:pt x="1476375" y="397669"/>
                  </a:lnTo>
                  <a:lnTo>
                    <a:pt x="1495425" y="421481"/>
                  </a:lnTo>
                  <a:lnTo>
                    <a:pt x="1519238" y="419100"/>
                  </a:lnTo>
                  <a:lnTo>
                    <a:pt x="1521619" y="442912"/>
                  </a:lnTo>
                  <a:lnTo>
                    <a:pt x="1550194" y="435769"/>
                  </a:lnTo>
                  <a:lnTo>
                    <a:pt x="1557338" y="469106"/>
                  </a:lnTo>
                  <a:lnTo>
                    <a:pt x="1581150" y="464344"/>
                  </a:lnTo>
                  <a:lnTo>
                    <a:pt x="1583532" y="481012"/>
                  </a:lnTo>
                  <a:lnTo>
                    <a:pt x="1595438" y="483394"/>
                  </a:lnTo>
                  <a:lnTo>
                    <a:pt x="1607344" y="523875"/>
                  </a:lnTo>
                  <a:lnTo>
                    <a:pt x="1681163" y="511969"/>
                  </a:lnTo>
                  <a:lnTo>
                    <a:pt x="1693069" y="538162"/>
                  </a:lnTo>
                  <a:lnTo>
                    <a:pt x="1735932" y="531019"/>
                  </a:lnTo>
                  <a:lnTo>
                    <a:pt x="1762125" y="557212"/>
                  </a:lnTo>
                  <a:lnTo>
                    <a:pt x="1752600" y="590550"/>
                  </a:lnTo>
                  <a:lnTo>
                    <a:pt x="1769269" y="597694"/>
                  </a:lnTo>
                  <a:lnTo>
                    <a:pt x="1783557" y="616744"/>
                  </a:lnTo>
                  <a:lnTo>
                    <a:pt x="1802607" y="611981"/>
                  </a:lnTo>
                  <a:lnTo>
                    <a:pt x="1804988" y="635794"/>
                  </a:lnTo>
                  <a:lnTo>
                    <a:pt x="1804988" y="635794"/>
                  </a:lnTo>
                  <a:lnTo>
                    <a:pt x="1826419" y="652462"/>
                  </a:lnTo>
                  <a:lnTo>
                    <a:pt x="1843088" y="664369"/>
                  </a:lnTo>
                  <a:lnTo>
                    <a:pt x="1871663" y="700087"/>
                  </a:lnTo>
                  <a:lnTo>
                    <a:pt x="1959769" y="692944"/>
                  </a:lnTo>
                  <a:lnTo>
                    <a:pt x="1988344" y="740569"/>
                  </a:lnTo>
                  <a:lnTo>
                    <a:pt x="2026444" y="731044"/>
                  </a:lnTo>
                  <a:lnTo>
                    <a:pt x="2043113" y="742950"/>
                  </a:lnTo>
                  <a:lnTo>
                    <a:pt x="2050257" y="757237"/>
                  </a:lnTo>
                  <a:lnTo>
                    <a:pt x="2040732" y="795337"/>
                  </a:lnTo>
                  <a:lnTo>
                    <a:pt x="2088357" y="819150"/>
                  </a:lnTo>
                  <a:lnTo>
                    <a:pt x="2076450" y="859631"/>
                  </a:lnTo>
                  <a:lnTo>
                    <a:pt x="2100263" y="866775"/>
                  </a:lnTo>
                  <a:lnTo>
                    <a:pt x="2107407" y="883444"/>
                  </a:lnTo>
                  <a:lnTo>
                    <a:pt x="2128838" y="890587"/>
                  </a:lnTo>
                  <a:lnTo>
                    <a:pt x="2128838" y="890587"/>
                  </a:lnTo>
                  <a:lnTo>
                    <a:pt x="2150269" y="912019"/>
                  </a:lnTo>
                  <a:lnTo>
                    <a:pt x="2174082" y="914400"/>
                  </a:lnTo>
                  <a:lnTo>
                    <a:pt x="2193132" y="912019"/>
                  </a:lnTo>
                  <a:lnTo>
                    <a:pt x="2202657" y="947737"/>
                  </a:lnTo>
                  <a:lnTo>
                    <a:pt x="2224088" y="952500"/>
                  </a:lnTo>
                  <a:lnTo>
                    <a:pt x="2238375" y="966787"/>
                  </a:lnTo>
                </a:path>
              </a:pathLst>
            </a:custGeom>
            <a:ln w="285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
                <a:solidFill>
                  <a:prstClr val="black"/>
                </a:solidFill>
                <a:latin typeface="Calibri"/>
              </a:endParaRPr>
            </a:p>
          </p:txBody>
        </p:sp>
        <p:sp>
          <p:nvSpPr>
            <p:cNvPr id="104" name="Freeform 103"/>
            <p:cNvSpPr/>
            <p:nvPr/>
          </p:nvSpPr>
          <p:spPr>
            <a:xfrm>
              <a:off x="3242711" y="-1196297"/>
              <a:ext cx="1705637" cy="1242959"/>
            </a:xfrm>
            <a:custGeom>
              <a:avLst/>
              <a:gdLst>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59556 w 1704975"/>
                <a:gd name="connsiteY13" fmla="*/ 188119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35768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40631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69206 w 1704975"/>
                <a:gd name="connsiteY64" fmla="*/ 1028700 h 1240632"/>
                <a:gd name="connsiteX65" fmla="*/ 1314450 w 1704975"/>
                <a:gd name="connsiteY65" fmla="*/ 1023938 h 1240632"/>
                <a:gd name="connsiteX66" fmla="*/ 1343025 w 1704975"/>
                <a:gd name="connsiteY66" fmla="*/ 1057275 h 1240632"/>
                <a:gd name="connsiteX67" fmla="*/ 1364456 w 1704975"/>
                <a:gd name="connsiteY67" fmla="*/ 1038225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59556 w 1704975"/>
                <a:gd name="connsiteY13" fmla="*/ 188119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35768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40631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69206 w 1704975"/>
                <a:gd name="connsiteY64" fmla="*/ 1028700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59556 w 1704975"/>
                <a:gd name="connsiteY13" fmla="*/ 188119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35768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40631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81112 w 1704975"/>
                <a:gd name="connsiteY64" fmla="*/ 1031081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59556 w 1704975"/>
                <a:gd name="connsiteY13" fmla="*/ 188119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35768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81112 w 1704975"/>
                <a:gd name="connsiteY64" fmla="*/ 1031081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35768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81112 w 1704975"/>
                <a:gd name="connsiteY64" fmla="*/ 1031081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81112 w 1704975"/>
                <a:gd name="connsiteY64" fmla="*/ 1031081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90637 w 1704975"/>
                <a:gd name="connsiteY64" fmla="*/ 1028700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1137 w 1704975"/>
                <a:gd name="connsiteY74" fmla="*/ 1143000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90637 w 1704975"/>
                <a:gd name="connsiteY64" fmla="*/ 1028700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88281 w 1704975"/>
                <a:gd name="connsiteY74" fmla="*/ 1154906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90637 w 1704975"/>
                <a:gd name="connsiteY64" fmla="*/ 1028700 h 1240632"/>
                <a:gd name="connsiteX65" fmla="*/ 1314450 w 1704975"/>
                <a:gd name="connsiteY65" fmla="*/ 1023938 h 1240632"/>
                <a:gd name="connsiteX66" fmla="*/ 1343025 w 1704975"/>
                <a:gd name="connsiteY66" fmla="*/ 1057275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90662 w 1704975"/>
                <a:gd name="connsiteY74" fmla="*/ 1145381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90637 w 1704975"/>
                <a:gd name="connsiteY64" fmla="*/ 1028700 h 1240632"/>
                <a:gd name="connsiteX65" fmla="*/ 1314450 w 1704975"/>
                <a:gd name="connsiteY65" fmla="*/ 1023938 h 1240632"/>
                <a:gd name="connsiteX66" fmla="*/ 1338262 w 1704975"/>
                <a:gd name="connsiteY66" fmla="*/ 1050131 h 1240632"/>
                <a:gd name="connsiteX67" fmla="*/ 1369219 w 1704975"/>
                <a:gd name="connsiteY67" fmla="*/ 1047750 h 1240632"/>
                <a:gd name="connsiteX68" fmla="*/ 1371600 w 1704975"/>
                <a:gd name="connsiteY68" fmla="*/ 1078707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90662 w 1704975"/>
                <a:gd name="connsiteY74" fmla="*/ 1145381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 name="connsiteX0" fmla="*/ 0 w 1704975"/>
                <a:gd name="connsiteY0" fmla="*/ 0 h 1240632"/>
                <a:gd name="connsiteX1" fmla="*/ 50006 w 1704975"/>
                <a:gd name="connsiteY1" fmla="*/ 40482 h 1240632"/>
                <a:gd name="connsiteX2" fmla="*/ 54768 w 1704975"/>
                <a:gd name="connsiteY2" fmla="*/ 78582 h 1240632"/>
                <a:gd name="connsiteX3" fmla="*/ 90487 w 1704975"/>
                <a:gd name="connsiteY3" fmla="*/ 78582 h 1240632"/>
                <a:gd name="connsiteX4" fmla="*/ 80962 w 1704975"/>
                <a:gd name="connsiteY4" fmla="*/ 104775 h 1240632"/>
                <a:gd name="connsiteX5" fmla="*/ 188118 w 1704975"/>
                <a:gd name="connsiteY5" fmla="*/ 88107 h 1240632"/>
                <a:gd name="connsiteX6" fmla="*/ 185737 w 1704975"/>
                <a:gd name="connsiteY6" fmla="*/ 109538 h 1240632"/>
                <a:gd name="connsiteX7" fmla="*/ 209550 w 1704975"/>
                <a:gd name="connsiteY7" fmla="*/ 111919 h 1240632"/>
                <a:gd name="connsiteX8" fmla="*/ 209550 w 1704975"/>
                <a:gd name="connsiteY8" fmla="*/ 138113 h 1240632"/>
                <a:gd name="connsiteX9" fmla="*/ 226218 w 1704975"/>
                <a:gd name="connsiteY9" fmla="*/ 138113 h 1240632"/>
                <a:gd name="connsiteX10" fmla="*/ 221456 w 1704975"/>
                <a:gd name="connsiteY10" fmla="*/ 157163 h 1240632"/>
                <a:gd name="connsiteX11" fmla="*/ 245268 w 1704975"/>
                <a:gd name="connsiteY11" fmla="*/ 166688 h 1240632"/>
                <a:gd name="connsiteX12" fmla="*/ 245268 w 1704975"/>
                <a:gd name="connsiteY12" fmla="*/ 166688 h 1240632"/>
                <a:gd name="connsiteX13" fmla="*/ 269081 w 1704975"/>
                <a:gd name="connsiteY13" fmla="*/ 180975 h 1240632"/>
                <a:gd name="connsiteX14" fmla="*/ 264318 w 1704975"/>
                <a:gd name="connsiteY14" fmla="*/ 207169 h 1240632"/>
                <a:gd name="connsiteX15" fmla="*/ 283368 w 1704975"/>
                <a:gd name="connsiteY15" fmla="*/ 216694 h 1240632"/>
                <a:gd name="connsiteX16" fmla="*/ 290512 w 1704975"/>
                <a:gd name="connsiteY16" fmla="*/ 235744 h 1240632"/>
                <a:gd name="connsiteX17" fmla="*/ 309562 w 1704975"/>
                <a:gd name="connsiteY17" fmla="*/ 242888 h 1240632"/>
                <a:gd name="connsiteX18" fmla="*/ 321468 w 1704975"/>
                <a:gd name="connsiteY18" fmla="*/ 266700 h 1240632"/>
                <a:gd name="connsiteX19" fmla="*/ 328612 w 1704975"/>
                <a:gd name="connsiteY19" fmla="*/ 285750 h 1240632"/>
                <a:gd name="connsiteX20" fmla="*/ 378618 w 1704975"/>
                <a:gd name="connsiteY20" fmla="*/ 307182 h 1240632"/>
                <a:gd name="connsiteX21" fmla="*/ 392906 w 1704975"/>
                <a:gd name="connsiteY21" fmla="*/ 321469 h 1240632"/>
                <a:gd name="connsiteX22" fmla="*/ 388143 w 1704975"/>
                <a:gd name="connsiteY22" fmla="*/ 357188 h 1240632"/>
                <a:gd name="connsiteX23" fmla="*/ 426243 w 1704975"/>
                <a:gd name="connsiteY23" fmla="*/ 378619 h 1240632"/>
                <a:gd name="connsiteX24" fmla="*/ 423862 w 1704975"/>
                <a:gd name="connsiteY24" fmla="*/ 428625 h 1240632"/>
                <a:gd name="connsiteX25" fmla="*/ 442912 w 1704975"/>
                <a:gd name="connsiteY25" fmla="*/ 447675 h 1240632"/>
                <a:gd name="connsiteX26" fmla="*/ 473868 w 1704975"/>
                <a:gd name="connsiteY26" fmla="*/ 442913 h 1240632"/>
                <a:gd name="connsiteX27" fmla="*/ 490537 w 1704975"/>
                <a:gd name="connsiteY27" fmla="*/ 478632 h 1240632"/>
                <a:gd name="connsiteX28" fmla="*/ 516731 w 1704975"/>
                <a:gd name="connsiteY28" fmla="*/ 471488 h 1240632"/>
                <a:gd name="connsiteX29" fmla="*/ 542925 w 1704975"/>
                <a:gd name="connsiteY29" fmla="*/ 519113 h 1240632"/>
                <a:gd name="connsiteX30" fmla="*/ 583406 w 1704975"/>
                <a:gd name="connsiteY30" fmla="*/ 504825 h 1240632"/>
                <a:gd name="connsiteX31" fmla="*/ 611981 w 1704975"/>
                <a:gd name="connsiteY31" fmla="*/ 535782 h 1240632"/>
                <a:gd name="connsiteX32" fmla="*/ 628650 w 1704975"/>
                <a:gd name="connsiteY32" fmla="*/ 526257 h 1240632"/>
                <a:gd name="connsiteX33" fmla="*/ 645318 w 1704975"/>
                <a:gd name="connsiteY33" fmla="*/ 554832 h 1240632"/>
                <a:gd name="connsiteX34" fmla="*/ 664368 w 1704975"/>
                <a:gd name="connsiteY34" fmla="*/ 550069 h 1240632"/>
                <a:gd name="connsiteX35" fmla="*/ 688181 w 1704975"/>
                <a:gd name="connsiteY35" fmla="*/ 564357 h 1240632"/>
                <a:gd name="connsiteX36" fmla="*/ 683418 w 1704975"/>
                <a:gd name="connsiteY36" fmla="*/ 628650 h 1240632"/>
                <a:gd name="connsiteX37" fmla="*/ 707231 w 1704975"/>
                <a:gd name="connsiteY37" fmla="*/ 640557 h 1240632"/>
                <a:gd name="connsiteX38" fmla="*/ 721518 w 1704975"/>
                <a:gd name="connsiteY38" fmla="*/ 664369 h 1240632"/>
                <a:gd name="connsiteX39" fmla="*/ 747712 w 1704975"/>
                <a:gd name="connsiteY39" fmla="*/ 671513 h 1240632"/>
                <a:gd name="connsiteX40" fmla="*/ 754856 w 1704975"/>
                <a:gd name="connsiteY40" fmla="*/ 690563 h 1240632"/>
                <a:gd name="connsiteX41" fmla="*/ 771525 w 1704975"/>
                <a:gd name="connsiteY41" fmla="*/ 700088 h 1240632"/>
                <a:gd name="connsiteX42" fmla="*/ 776287 w 1704975"/>
                <a:gd name="connsiteY42" fmla="*/ 709613 h 1240632"/>
                <a:gd name="connsiteX43" fmla="*/ 807243 w 1704975"/>
                <a:gd name="connsiteY43" fmla="*/ 716757 h 1240632"/>
                <a:gd name="connsiteX44" fmla="*/ 833437 w 1704975"/>
                <a:gd name="connsiteY44" fmla="*/ 764382 h 1240632"/>
                <a:gd name="connsiteX45" fmla="*/ 890587 w 1704975"/>
                <a:gd name="connsiteY45" fmla="*/ 745332 h 1240632"/>
                <a:gd name="connsiteX46" fmla="*/ 890587 w 1704975"/>
                <a:gd name="connsiteY46" fmla="*/ 776288 h 1240632"/>
                <a:gd name="connsiteX47" fmla="*/ 914400 w 1704975"/>
                <a:gd name="connsiteY47" fmla="*/ 788194 h 1240632"/>
                <a:gd name="connsiteX48" fmla="*/ 914400 w 1704975"/>
                <a:gd name="connsiteY48" fmla="*/ 788194 h 1240632"/>
                <a:gd name="connsiteX49" fmla="*/ 938212 w 1704975"/>
                <a:gd name="connsiteY49" fmla="*/ 812007 h 1240632"/>
                <a:gd name="connsiteX50" fmla="*/ 938212 w 1704975"/>
                <a:gd name="connsiteY50" fmla="*/ 812007 h 1240632"/>
                <a:gd name="connsiteX51" fmla="*/ 962025 w 1704975"/>
                <a:gd name="connsiteY51" fmla="*/ 821532 h 1240632"/>
                <a:gd name="connsiteX52" fmla="*/ 990600 w 1704975"/>
                <a:gd name="connsiteY52" fmla="*/ 854869 h 1240632"/>
                <a:gd name="connsiteX53" fmla="*/ 1023937 w 1704975"/>
                <a:gd name="connsiteY53" fmla="*/ 842963 h 1240632"/>
                <a:gd name="connsiteX54" fmla="*/ 1040606 w 1704975"/>
                <a:gd name="connsiteY54" fmla="*/ 859632 h 1240632"/>
                <a:gd name="connsiteX55" fmla="*/ 1033462 w 1704975"/>
                <a:gd name="connsiteY55" fmla="*/ 912019 h 1240632"/>
                <a:gd name="connsiteX56" fmla="*/ 1052512 w 1704975"/>
                <a:gd name="connsiteY56" fmla="*/ 940594 h 1240632"/>
                <a:gd name="connsiteX57" fmla="*/ 1164431 w 1704975"/>
                <a:gd name="connsiteY57" fmla="*/ 933450 h 1240632"/>
                <a:gd name="connsiteX58" fmla="*/ 1171575 w 1704975"/>
                <a:gd name="connsiteY58" fmla="*/ 954882 h 1240632"/>
                <a:gd name="connsiteX59" fmla="*/ 1185862 w 1704975"/>
                <a:gd name="connsiteY59" fmla="*/ 971550 h 1240632"/>
                <a:gd name="connsiteX60" fmla="*/ 1231106 w 1704975"/>
                <a:gd name="connsiteY60" fmla="*/ 964407 h 1240632"/>
                <a:gd name="connsiteX61" fmla="*/ 1240631 w 1704975"/>
                <a:gd name="connsiteY61" fmla="*/ 990600 h 1240632"/>
                <a:gd name="connsiteX62" fmla="*/ 1257300 w 1704975"/>
                <a:gd name="connsiteY62" fmla="*/ 1000125 h 1240632"/>
                <a:gd name="connsiteX63" fmla="*/ 1283493 w 1704975"/>
                <a:gd name="connsiteY63" fmla="*/ 1004888 h 1240632"/>
                <a:gd name="connsiteX64" fmla="*/ 1290637 w 1704975"/>
                <a:gd name="connsiteY64" fmla="*/ 1028700 h 1240632"/>
                <a:gd name="connsiteX65" fmla="*/ 1314450 w 1704975"/>
                <a:gd name="connsiteY65" fmla="*/ 1023938 h 1240632"/>
                <a:gd name="connsiteX66" fmla="*/ 1338262 w 1704975"/>
                <a:gd name="connsiteY66" fmla="*/ 1050131 h 1240632"/>
                <a:gd name="connsiteX67" fmla="*/ 1369219 w 1704975"/>
                <a:gd name="connsiteY67" fmla="*/ 1047750 h 1240632"/>
                <a:gd name="connsiteX68" fmla="*/ 1371600 w 1704975"/>
                <a:gd name="connsiteY68" fmla="*/ 1071563 h 1240632"/>
                <a:gd name="connsiteX69" fmla="*/ 1407318 w 1704975"/>
                <a:gd name="connsiteY69" fmla="*/ 1064419 h 1240632"/>
                <a:gd name="connsiteX70" fmla="*/ 1423987 w 1704975"/>
                <a:gd name="connsiteY70" fmla="*/ 1097757 h 1240632"/>
                <a:gd name="connsiteX71" fmla="*/ 1445418 w 1704975"/>
                <a:gd name="connsiteY71" fmla="*/ 1085850 h 1240632"/>
                <a:gd name="connsiteX72" fmla="*/ 1464468 w 1704975"/>
                <a:gd name="connsiteY72" fmla="*/ 1112044 h 1240632"/>
                <a:gd name="connsiteX73" fmla="*/ 1483518 w 1704975"/>
                <a:gd name="connsiteY73" fmla="*/ 1112044 h 1240632"/>
                <a:gd name="connsiteX74" fmla="*/ 1490662 w 1704975"/>
                <a:gd name="connsiteY74" fmla="*/ 1145381 h 1240632"/>
                <a:gd name="connsiteX75" fmla="*/ 1519237 w 1704975"/>
                <a:gd name="connsiteY75" fmla="*/ 1140619 h 1240632"/>
                <a:gd name="connsiteX76" fmla="*/ 1526381 w 1704975"/>
                <a:gd name="connsiteY76" fmla="*/ 1171575 h 1240632"/>
                <a:gd name="connsiteX77" fmla="*/ 1545431 w 1704975"/>
                <a:gd name="connsiteY77" fmla="*/ 1166813 h 1240632"/>
                <a:gd name="connsiteX78" fmla="*/ 1557337 w 1704975"/>
                <a:gd name="connsiteY78" fmla="*/ 1195388 h 1240632"/>
                <a:gd name="connsiteX79" fmla="*/ 1593056 w 1704975"/>
                <a:gd name="connsiteY79" fmla="*/ 1181100 h 1240632"/>
                <a:gd name="connsiteX80" fmla="*/ 1621631 w 1704975"/>
                <a:gd name="connsiteY80" fmla="*/ 1228726 h 1240632"/>
                <a:gd name="connsiteX81" fmla="*/ 1669256 w 1704975"/>
                <a:gd name="connsiteY81" fmla="*/ 1219201 h 1240632"/>
                <a:gd name="connsiteX82" fmla="*/ 1704975 w 1704975"/>
                <a:gd name="connsiteY82" fmla="*/ 1240632 h 12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04975" h="1240632">
                  <a:moveTo>
                    <a:pt x="0" y="0"/>
                  </a:moveTo>
                  <a:lnTo>
                    <a:pt x="50006" y="40482"/>
                  </a:lnTo>
                  <a:lnTo>
                    <a:pt x="54768" y="78582"/>
                  </a:lnTo>
                  <a:lnTo>
                    <a:pt x="90487" y="78582"/>
                  </a:lnTo>
                  <a:lnTo>
                    <a:pt x="80962" y="104775"/>
                  </a:lnTo>
                  <a:lnTo>
                    <a:pt x="188118" y="88107"/>
                  </a:lnTo>
                  <a:lnTo>
                    <a:pt x="185737" y="109538"/>
                  </a:lnTo>
                  <a:lnTo>
                    <a:pt x="209550" y="111919"/>
                  </a:lnTo>
                  <a:lnTo>
                    <a:pt x="209550" y="138113"/>
                  </a:lnTo>
                  <a:lnTo>
                    <a:pt x="226218" y="138113"/>
                  </a:lnTo>
                  <a:lnTo>
                    <a:pt x="221456" y="157163"/>
                  </a:lnTo>
                  <a:lnTo>
                    <a:pt x="245268" y="166688"/>
                  </a:lnTo>
                  <a:lnTo>
                    <a:pt x="245268" y="166688"/>
                  </a:lnTo>
                  <a:lnTo>
                    <a:pt x="269081" y="180975"/>
                  </a:lnTo>
                  <a:lnTo>
                    <a:pt x="264318" y="207169"/>
                  </a:lnTo>
                  <a:lnTo>
                    <a:pt x="283368" y="216694"/>
                  </a:lnTo>
                  <a:lnTo>
                    <a:pt x="290512" y="235744"/>
                  </a:lnTo>
                  <a:lnTo>
                    <a:pt x="309562" y="242888"/>
                  </a:lnTo>
                  <a:lnTo>
                    <a:pt x="321468" y="266700"/>
                  </a:lnTo>
                  <a:lnTo>
                    <a:pt x="328612" y="285750"/>
                  </a:lnTo>
                  <a:lnTo>
                    <a:pt x="378618" y="307182"/>
                  </a:lnTo>
                  <a:lnTo>
                    <a:pt x="392906" y="321469"/>
                  </a:lnTo>
                  <a:lnTo>
                    <a:pt x="388143" y="357188"/>
                  </a:lnTo>
                  <a:lnTo>
                    <a:pt x="426243" y="378619"/>
                  </a:lnTo>
                  <a:lnTo>
                    <a:pt x="423862" y="428625"/>
                  </a:lnTo>
                  <a:lnTo>
                    <a:pt x="442912" y="447675"/>
                  </a:lnTo>
                  <a:lnTo>
                    <a:pt x="473868" y="442913"/>
                  </a:lnTo>
                  <a:lnTo>
                    <a:pt x="490537" y="478632"/>
                  </a:lnTo>
                  <a:lnTo>
                    <a:pt x="516731" y="471488"/>
                  </a:lnTo>
                  <a:lnTo>
                    <a:pt x="542925" y="519113"/>
                  </a:lnTo>
                  <a:lnTo>
                    <a:pt x="583406" y="504825"/>
                  </a:lnTo>
                  <a:lnTo>
                    <a:pt x="611981" y="535782"/>
                  </a:lnTo>
                  <a:lnTo>
                    <a:pt x="628650" y="526257"/>
                  </a:lnTo>
                  <a:lnTo>
                    <a:pt x="645318" y="554832"/>
                  </a:lnTo>
                  <a:lnTo>
                    <a:pt x="664368" y="550069"/>
                  </a:lnTo>
                  <a:lnTo>
                    <a:pt x="688181" y="564357"/>
                  </a:lnTo>
                  <a:lnTo>
                    <a:pt x="683418" y="628650"/>
                  </a:lnTo>
                  <a:lnTo>
                    <a:pt x="707231" y="640557"/>
                  </a:lnTo>
                  <a:lnTo>
                    <a:pt x="721518" y="664369"/>
                  </a:lnTo>
                  <a:lnTo>
                    <a:pt x="747712" y="671513"/>
                  </a:lnTo>
                  <a:lnTo>
                    <a:pt x="754856" y="690563"/>
                  </a:lnTo>
                  <a:lnTo>
                    <a:pt x="771525" y="700088"/>
                  </a:lnTo>
                  <a:lnTo>
                    <a:pt x="776287" y="709613"/>
                  </a:lnTo>
                  <a:lnTo>
                    <a:pt x="807243" y="716757"/>
                  </a:lnTo>
                  <a:lnTo>
                    <a:pt x="833437" y="764382"/>
                  </a:lnTo>
                  <a:lnTo>
                    <a:pt x="890587" y="745332"/>
                  </a:lnTo>
                  <a:lnTo>
                    <a:pt x="890587" y="776288"/>
                  </a:lnTo>
                  <a:lnTo>
                    <a:pt x="914400" y="788194"/>
                  </a:lnTo>
                  <a:lnTo>
                    <a:pt x="914400" y="788194"/>
                  </a:lnTo>
                  <a:lnTo>
                    <a:pt x="938212" y="812007"/>
                  </a:lnTo>
                  <a:lnTo>
                    <a:pt x="938212" y="812007"/>
                  </a:lnTo>
                  <a:lnTo>
                    <a:pt x="962025" y="821532"/>
                  </a:lnTo>
                  <a:lnTo>
                    <a:pt x="990600" y="854869"/>
                  </a:lnTo>
                  <a:lnTo>
                    <a:pt x="1023937" y="842963"/>
                  </a:lnTo>
                  <a:lnTo>
                    <a:pt x="1040606" y="859632"/>
                  </a:lnTo>
                  <a:lnTo>
                    <a:pt x="1033462" y="912019"/>
                  </a:lnTo>
                  <a:lnTo>
                    <a:pt x="1052512" y="940594"/>
                  </a:lnTo>
                  <a:lnTo>
                    <a:pt x="1164431" y="933450"/>
                  </a:lnTo>
                  <a:lnTo>
                    <a:pt x="1171575" y="954882"/>
                  </a:lnTo>
                  <a:lnTo>
                    <a:pt x="1185862" y="971550"/>
                  </a:lnTo>
                  <a:lnTo>
                    <a:pt x="1231106" y="964407"/>
                  </a:lnTo>
                  <a:lnTo>
                    <a:pt x="1240631" y="990600"/>
                  </a:lnTo>
                  <a:lnTo>
                    <a:pt x="1257300" y="1000125"/>
                  </a:lnTo>
                  <a:lnTo>
                    <a:pt x="1283493" y="1004888"/>
                  </a:lnTo>
                  <a:lnTo>
                    <a:pt x="1290637" y="1028700"/>
                  </a:lnTo>
                  <a:lnTo>
                    <a:pt x="1314450" y="1023938"/>
                  </a:lnTo>
                  <a:lnTo>
                    <a:pt x="1338262" y="1050131"/>
                  </a:lnTo>
                  <a:lnTo>
                    <a:pt x="1369219" y="1047750"/>
                  </a:lnTo>
                  <a:lnTo>
                    <a:pt x="1371600" y="1071563"/>
                  </a:lnTo>
                  <a:lnTo>
                    <a:pt x="1407318" y="1064419"/>
                  </a:lnTo>
                  <a:lnTo>
                    <a:pt x="1423987" y="1097757"/>
                  </a:lnTo>
                  <a:lnTo>
                    <a:pt x="1445418" y="1085850"/>
                  </a:lnTo>
                  <a:lnTo>
                    <a:pt x="1464468" y="1112044"/>
                  </a:lnTo>
                  <a:lnTo>
                    <a:pt x="1483518" y="1112044"/>
                  </a:lnTo>
                  <a:lnTo>
                    <a:pt x="1490662" y="1145381"/>
                  </a:lnTo>
                  <a:lnTo>
                    <a:pt x="1519237" y="1140619"/>
                  </a:lnTo>
                  <a:lnTo>
                    <a:pt x="1526381" y="1171575"/>
                  </a:lnTo>
                  <a:lnTo>
                    <a:pt x="1545431" y="1166813"/>
                  </a:lnTo>
                  <a:lnTo>
                    <a:pt x="1557337" y="1195388"/>
                  </a:lnTo>
                  <a:lnTo>
                    <a:pt x="1593056" y="1181100"/>
                  </a:lnTo>
                  <a:lnTo>
                    <a:pt x="1621631" y="1228726"/>
                  </a:lnTo>
                  <a:lnTo>
                    <a:pt x="1669256" y="1219201"/>
                  </a:lnTo>
                  <a:lnTo>
                    <a:pt x="1704975" y="1240632"/>
                  </a:lnTo>
                </a:path>
              </a:pathLst>
            </a:custGeom>
            <a:ln w="285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
                <a:solidFill>
                  <a:prstClr val="black"/>
                </a:solidFill>
                <a:latin typeface="Calibri"/>
              </a:endParaRPr>
            </a:p>
          </p:txBody>
        </p:sp>
        <p:sp>
          <p:nvSpPr>
            <p:cNvPr id="105" name="Freeform 104"/>
            <p:cNvSpPr/>
            <p:nvPr/>
          </p:nvSpPr>
          <p:spPr>
            <a:xfrm>
              <a:off x="4942278" y="37612"/>
              <a:ext cx="2315660" cy="1182621"/>
            </a:xfrm>
            <a:custGeom>
              <a:avLst/>
              <a:gdLst>
                <a:gd name="connsiteX0" fmla="*/ 0 w 2326481"/>
                <a:gd name="connsiteY0" fmla="*/ 0 h 1183481"/>
                <a:gd name="connsiteX1" fmla="*/ 54768 w 2326481"/>
                <a:gd name="connsiteY1" fmla="*/ 28575 h 1183481"/>
                <a:gd name="connsiteX2" fmla="*/ 52387 w 2326481"/>
                <a:gd name="connsiteY2" fmla="*/ 54769 h 1183481"/>
                <a:gd name="connsiteX3" fmla="*/ 83343 w 2326481"/>
                <a:gd name="connsiteY3" fmla="*/ 47625 h 1183481"/>
                <a:gd name="connsiteX4" fmla="*/ 92868 w 2326481"/>
                <a:gd name="connsiteY4" fmla="*/ 83344 h 1183481"/>
                <a:gd name="connsiteX5" fmla="*/ 123825 w 2326481"/>
                <a:gd name="connsiteY5" fmla="*/ 73819 h 1183481"/>
                <a:gd name="connsiteX6" fmla="*/ 147637 w 2326481"/>
                <a:gd name="connsiteY6" fmla="*/ 88106 h 1183481"/>
                <a:gd name="connsiteX7" fmla="*/ 157162 w 2326481"/>
                <a:gd name="connsiteY7" fmla="*/ 100013 h 1183481"/>
                <a:gd name="connsiteX8" fmla="*/ 161925 w 2326481"/>
                <a:gd name="connsiteY8" fmla="*/ 123825 h 1183481"/>
                <a:gd name="connsiteX9" fmla="*/ 161925 w 2326481"/>
                <a:gd name="connsiteY9" fmla="*/ 123825 h 1183481"/>
                <a:gd name="connsiteX10" fmla="*/ 185737 w 2326481"/>
                <a:gd name="connsiteY10" fmla="*/ 147638 h 1183481"/>
                <a:gd name="connsiteX11" fmla="*/ 219075 w 2326481"/>
                <a:gd name="connsiteY11" fmla="*/ 140494 h 1183481"/>
                <a:gd name="connsiteX12" fmla="*/ 211931 w 2326481"/>
                <a:gd name="connsiteY12" fmla="*/ 171450 h 1183481"/>
                <a:gd name="connsiteX13" fmla="*/ 240506 w 2326481"/>
                <a:gd name="connsiteY13" fmla="*/ 171450 h 1183481"/>
                <a:gd name="connsiteX14" fmla="*/ 228600 w 2326481"/>
                <a:gd name="connsiteY14" fmla="*/ 195263 h 1183481"/>
                <a:gd name="connsiteX15" fmla="*/ 242887 w 2326481"/>
                <a:gd name="connsiteY15" fmla="*/ 214313 h 1183481"/>
                <a:gd name="connsiteX16" fmla="*/ 278606 w 2326481"/>
                <a:gd name="connsiteY16" fmla="*/ 209550 h 1183481"/>
                <a:gd name="connsiteX17" fmla="*/ 300037 w 2326481"/>
                <a:gd name="connsiteY17" fmla="*/ 230981 h 1183481"/>
                <a:gd name="connsiteX18" fmla="*/ 304800 w 2326481"/>
                <a:gd name="connsiteY18" fmla="*/ 261938 h 1183481"/>
                <a:gd name="connsiteX19" fmla="*/ 335756 w 2326481"/>
                <a:gd name="connsiteY19" fmla="*/ 257175 h 1183481"/>
                <a:gd name="connsiteX20" fmla="*/ 323850 w 2326481"/>
                <a:gd name="connsiteY20" fmla="*/ 290513 h 1183481"/>
                <a:gd name="connsiteX21" fmla="*/ 359568 w 2326481"/>
                <a:gd name="connsiteY21" fmla="*/ 283369 h 1183481"/>
                <a:gd name="connsiteX22" fmla="*/ 359568 w 2326481"/>
                <a:gd name="connsiteY22" fmla="*/ 300038 h 1183481"/>
                <a:gd name="connsiteX23" fmla="*/ 381000 w 2326481"/>
                <a:gd name="connsiteY23" fmla="*/ 290513 h 1183481"/>
                <a:gd name="connsiteX24" fmla="*/ 395287 w 2326481"/>
                <a:gd name="connsiteY24" fmla="*/ 319088 h 1183481"/>
                <a:gd name="connsiteX25" fmla="*/ 407193 w 2326481"/>
                <a:gd name="connsiteY25" fmla="*/ 311944 h 1183481"/>
                <a:gd name="connsiteX26" fmla="*/ 411956 w 2326481"/>
                <a:gd name="connsiteY26" fmla="*/ 330994 h 1183481"/>
                <a:gd name="connsiteX27" fmla="*/ 431006 w 2326481"/>
                <a:gd name="connsiteY27" fmla="*/ 326231 h 1183481"/>
                <a:gd name="connsiteX28" fmla="*/ 447675 w 2326481"/>
                <a:gd name="connsiteY28" fmla="*/ 357188 h 1183481"/>
                <a:gd name="connsiteX29" fmla="*/ 492918 w 2326481"/>
                <a:gd name="connsiteY29" fmla="*/ 342900 h 1183481"/>
                <a:gd name="connsiteX30" fmla="*/ 497681 w 2326481"/>
                <a:gd name="connsiteY30" fmla="*/ 381000 h 1183481"/>
                <a:gd name="connsiteX31" fmla="*/ 497681 w 2326481"/>
                <a:gd name="connsiteY31" fmla="*/ 381000 h 1183481"/>
                <a:gd name="connsiteX32" fmla="*/ 523875 w 2326481"/>
                <a:gd name="connsiteY32" fmla="*/ 404813 h 1183481"/>
                <a:gd name="connsiteX33" fmla="*/ 550068 w 2326481"/>
                <a:gd name="connsiteY33" fmla="*/ 407194 h 1183481"/>
                <a:gd name="connsiteX34" fmla="*/ 581025 w 2326481"/>
                <a:gd name="connsiteY34" fmla="*/ 433388 h 1183481"/>
                <a:gd name="connsiteX35" fmla="*/ 600075 w 2326481"/>
                <a:gd name="connsiteY35" fmla="*/ 431006 h 1183481"/>
                <a:gd name="connsiteX36" fmla="*/ 595312 w 2326481"/>
                <a:gd name="connsiteY36" fmla="*/ 459581 h 1183481"/>
                <a:gd name="connsiteX37" fmla="*/ 619125 w 2326481"/>
                <a:gd name="connsiteY37" fmla="*/ 464344 h 1183481"/>
                <a:gd name="connsiteX38" fmla="*/ 616743 w 2326481"/>
                <a:gd name="connsiteY38" fmla="*/ 478631 h 1183481"/>
                <a:gd name="connsiteX39" fmla="*/ 654843 w 2326481"/>
                <a:gd name="connsiteY39" fmla="*/ 488156 h 1183481"/>
                <a:gd name="connsiteX40" fmla="*/ 650081 w 2326481"/>
                <a:gd name="connsiteY40" fmla="*/ 507206 h 1183481"/>
                <a:gd name="connsiteX41" fmla="*/ 666750 w 2326481"/>
                <a:gd name="connsiteY41" fmla="*/ 523875 h 1183481"/>
                <a:gd name="connsiteX42" fmla="*/ 666750 w 2326481"/>
                <a:gd name="connsiteY42" fmla="*/ 545306 h 1183481"/>
                <a:gd name="connsiteX43" fmla="*/ 702468 w 2326481"/>
                <a:gd name="connsiteY43" fmla="*/ 571500 h 1183481"/>
                <a:gd name="connsiteX44" fmla="*/ 771525 w 2326481"/>
                <a:gd name="connsiteY44" fmla="*/ 571500 h 1183481"/>
                <a:gd name="connsiteX45" fmla="*/ 776287 w 2326481"/>
                <a:gd name="connsiteY45" fmla="*/ 614363 h 1183481"/>
                <a:gd name="connsiteX46" fmla="*/ 826293 w 2326481"/>
                <a:gd name="connsiteY46" fmla="*/ 604838 h 1183481"/>
                <a:gd name="connsiteX47" fmla="*/ 862012 w 2326481"/>
                <a:gd name="connsiteY47" fmla="*/ 633413 h 1183481"/>
                <a:gd name="connsiteX48" fmla="*/ 862012 w 2326481"/>
                <a:gd name="connsiteY48" fmla="*/ 647700 h 1183481"/>
                <a:gd name="connsiteX49" fmla="*/ 869156 w 2326481"/>
                <a:gd name="connsiteY49" fmla="*/ 676275 h 1183481"/>
                <a:gd name="connsiteX50" fmla="*/ 914400 w 2326481"/>
                <a:gd name="connsiteY50" fmla="*/ 666750 h 1183481"/>
                <a:gd name="connsiteX51" fmla="*/ 926306 w 2326481"/>
                <a:gd name="connsiteY51" fmla="*/ 692944 h 1183481"/>
                <a:gd name="connsiteX52" fmla="*/ 942975 w 2326481"/>
                <a:gd name="connsiteY52" fmla="*/ 683419 h 1183481"/>
                <a:gd name="connsiteX53" fmla="*/ 959643 w 2326481"/>
                <a:gd name="connsiteY53" fmla="*/ 711994 h 1183481"/>
                <a:gd name="connsiteX54" fmla="*/ 976312 w 2326481"/>
                <a:gd name="connsiteY54" fmla="*/ 709613 h 1183481"/>
                <a:gd name="connsiteX55" fmla="*/ 988218 w 2326481"/>
                <a:gd name="connsiteY55" fmla="*/ 740569 h 1183481"/>
                <a:gd name="connsiteX56" fmla="*/ 1000125 w 2326481"/>
                <a:gd name="connsiteY56" fmla="*/ 726281 h 1183481"/>
                <a:gd name="connsiteX57" fmla="*/ 1038225 w 2326481"/>
                <a:gd name="connsiteY57" fmla="*/ 759619 h 1183481"/>
                <a:gd name="connsiteX58" fmla="*/ 1059656 w 2326481"/>
                <a:gd name="connsiteY58" fmla="*/ 745331 h 1183481"/>
                <a:gd name="connsiteX59" fmla="*/ 1100137 w 2326481"/>
                <a:gd name="connsiteY59" fmla="*/ 776288 h 1183481"/>
                <a:gd name="connsiteX60" fmla="*/ 1138237 w 2326481"/>
                <a:gd name="connsiteY60" fmla="*/ 762000 h 1183481"/>
                <a:gd name="connsiteX61" fmla="*/ 1166812 w 2326481"/>
                <a:gd name="connsiteY61" fmla="*/ 797719 h 1183481"/>
                <a:gd name="connsiteX62" fmla="*/ 1204912 w 2326481"/>
                <a:gd name="connsiteY62" fmla="*/ 788194 h 1183481"/>
                <a:gd name="connsiteX63" fmla="*/ 1221581 w 2326481"/>
                <a:gd name="connsiteY63" fmla="*/ 814388 h 1183481"/>
                <a:gd name="connsiteX64" fmla="*/ 1409700 w 2326481"/>
                <a:gd name="connsiteY64" fmla="*/ 804863 h 1183481"/>
                <a:gd name="connsiteX65" fmla="*/ 1419225 w 2326481"/>
                <a:gd name="connsiteY65" fmla="*/ 845344 h 1183481"/>
                <a:gd name="connsiteX66" fmla="*/ 1433512 w 2326481"/>
                <a:gd name="connsiteY66" fmla="*/ 854869 h 1183481"/>
                <a:gd name="connsiteX67" fmla="*/ 1440656 w 2326481"/>
                <a:gd name="connsiteY67" fmla="*/ 878681 h 1183481"/>
                <a:gd name="connsiteX68" fmla="*/ 1469231 w 2326481"/>
                <a:gd name="connsiteY68" fmla="*/ 873919 h 1183481"/>
                <a:gd name="connsiteX69" fmla="*/ 1488281 w 2326481"/>
                <a:gd name="connsiteY69" fmla="*/ 900113 h 1183481"/>
                <a:gd name="connsiteX70" fmla="*/ 1590675 w 2326481"/>
                <a:gd name="connsiteY70" fmla="*/ 892969 h 1183481"/>
                <a:gd name="connsiteX71" fmla="*/ 1597818 w 2326481"/>
                <a:gd name="connsiteY71" fmla="*/ 921544 h 1183481"/>
                <a:gd name="connsiteX72" fmla="*/ 1771650 w 2326481"/>
                <a:gd name="connsiteY72" fmla="*/ 909638 h 1183481"/>
                <a:gd name="connsiteX73" fmla="*/ 1781175 w 2326481"/>
                <a:gd name="connsiteY73" fmla="*/ 935831 h 1183481"/>
                <a:gd name="connsiteX74" fmla="*/ 1814512 w 2326481"/>
                <a:gd name="connsiteY74" fmla="*/ 931069 h 1183481"/>
                <a:gd name="connsiteX75" fmla="*/ 1821656 w 2326481"/>
                <a:gd name="connsiteY75" fmla="*/ 947738 h 1183481"/>
                <a:gd name="connsiteX76" fmla="*/ 1854993 w 2326481"/>
                <a:gd name="connsiteY76" fmla="*/ 950119 h 1183481"/>
                <a:gd name="connsiteX77" fmla="*/ 1857375 w 2326481"/>
                <a:gd name="connsiteY77" fmla="*/ 966788 h 1183481"/>
                <a:gd name="connsiteX78" fmla="*/ 1878806 w 2326481"/>
                <a:gd name="connsiteY78" fmla="*/ 973931 h 1183481"/>
                <a:gd name="connsiteX79" fmla="*/ 1883568 w 2326481"/>
                <a:gd name="connsiteY79" fmla="*/ 985838 h 1183481"/>
                <a:gd name="connsiteX80" fmla="*/ 1905000 w 2326481"/>
                <a:gd name="connsiteY80" fmla="*/ 992981 h 1183481"/>
                <a:gd name="connsiteX81" fmla="*/ 1921668 w 2326481"/>
                <a:gd name="connsiteY81" fmla="*/ 1009650 h 1183481"/>
                <a:gd name="connsiteX82" fmla="*/ 1935956 w 2326481"/>
                <a:gd name="connsiteY82" fmla="*/ 1009650 h 1183481"/>
                <a:gd name="connsiteX83" fmla="*/ 1940718 w 2326481"/>
                <a:gd name="connsiteY83" fmla="*/ 1019175 h 1183481"/>
                <a:gd name="connsiteX84" fmla="*/ 1966912 w 2326481"/>
                <a:gd name="connsiteY84" fmla="*/ 1009650 h 1183481"/>
                <a:gd name="connsiteX85" fmla="*/ 1993106 w 2326481"/>
                <a:gd name="connsiteY85" fmla="*/ 1064419 h 1183481"/>
                <a:gd name="connsiteX86" fmla="*/ 2040731 w 2326481"/>
                <a:gd name="connsiteY86" fmla="*/ 1054894 h 1183481"/>
                <a:gd name="connsiteX87" fmla="*/ 2043112 w 2326481"/>
                <a:gd name="connsiteY87" fmla="*/ 1073944 h 1183481"/>
                <a:gd name="connsiteX88" fmla="*/ 2083593 w 2326481"/>
                <a:gd name="connsiteY88" fmla="*/ 1071563 h 1183481"/>
                <a:gd name="connsiteX89" fmla="*/ 2083593 w 2326481"/>
                <a:gd name="connsiteY89" fmla="*/ 1071563 h 1183481"/>
                <a:gd name="connsiteX90" fmla="*/ 2124075 w 2326481"/>
                <a:gd name="connsiteY90" fmla="*/ 1083469 h 1183481"/>
                <a:gd name="connsiteX91" fmla="*/ 2128837 w 2326481"/>
                <a:gd name="connsiteY91" fmla="*/ 1109663 h 1183481"/>
                <a:gd name="connsiteX92" fmla="*/ 2143125 w 2326481"/>
                <a:gd name="connsiteY92" fmla="*/ 1131094 h 1183481"/>
                <a:gd name="connsiteX93" fmla="*/ 2269331 w 2326481"/>
                <a:gd name="connsiteY93" fmla="*/ 1121569 h 1183481"/>
                <a:gd name="connsiteX94" fmla="*/ 2281237 w 2326481"/>
                <a:gd name="connsiteY94" fmla="*/ 1143000 h 1183481"/>
                <a:gd name="connsiteX95" fmla="*/ 2269331 w 2326481"/>
                <a:gd name="connsiteY95" fmla="*/ 1162050 h 1183481"/>
                <a:gd name="connsiteX96" fmla="*/ 2278856 w 2326481"/>
                <a:gd name="connsiteY96" fmla="*/ 1183481 h 1183481"/>
                <a:gd name="connsiteX97" fmla="*/ 2326481 w 2326481"/>
                <a:gd name="connsiteY97" fmla="*/ 1176338 h 1183481"/>
                <a:gd name="connsiteX0" fmla="*/ 0 w 2314575"/>
                <a:gd name="connsiteY0" fmla="*/ 0 h 1188243"/>
                <a:gd name="connsiteX1" fmla="*/ 42862 w 2314575"/>
                <a:gd name="connsiteY1" fmla="*/ 33337 h 1188243"/>
                <a:gd name="connsiteX2" fmla="*/ 40481 w 2314575"/>
                <a:gd name="connsiteY2" fmla="*/ 59531 h 1188243"/>
                <a:gd name="connsiteX3" fmla="*/ 71437 w 2314575"/>
                <a:gd name="connsiteY3" fmla="*/ 52387 h 1188243"/>
                <a:gd name="connsiteX4" fmla="*/ 80962 w 2314575"/>
                <a:gd name="connsiteY4" fmla="*/ 88106 h 1188243"/>
                <a:gd name="connsiteX5" fmla="*/ 111919 w 2314575"/>
                <a:gd name="connsiteY5" fmla="*/ 78581 h 1188243"/>
                <a:gd name="connsiteX6" fmla="*/ 135731 w 2314575"/>
                <a:gd name="connsiteY6" fmla="*/ 92868 h 1188243"/>
                <a:gd name="connsiteX7" fmla="*/ 145256 w 2314575"/>
                <a:gd name="connsiteY7" fmla="*/ 104775 h 1188243"/>
                <a:gd name="connsiteX8" fmla="*/ 150019 w 2314575"/>
                <a:gd name="connsiteY8" fmla="*/ 128587 h 1188243"/>
                <a:gd name="connsiteX9" fmla="*/ 150019 w 2314575"/>
                <a:gd name="connsiteY9" fmla="*/ 128587 h 1188243"/>
                <a:gd name="connsiteX10" fmla="*/ 173831 w 2314575"/>
                <a:gd name="connsiteY10" fmla="*/ 152400 h 1188243"/>
                <a:gd name="connsiteX11" fmla="*/ 207169 w 2314575"/>
                <a:gd name="connsiteY11" fmla="*/ 145256 h 1188243"/>
                <a:gd name="connsiteX12" fmla="*/ 200025 w 2314575"/>
                <a:gd name="connsiteY12" fmla="*/ 176212 h 1188243"/>
                <a:gd name="connsiteX13" fmla="*/ 228600 w 2314575"/>
                <a:gd name="connsiteY13" fmla="*/ 176212 h 1188243"/>
                <a:gd name="connsiteX14" fmla="*/ 216694 w 2314575"/>
                <a:gd name="connsiteY14" fmla="*/ 200025 h 1188243"/>
                <a:gd name="connsiteX15" fmla="*/ 230981 w 2314575"/>
                <a:gd name="connsiteY15" fmla="*/ 219075 h 1188243"/>
                <a:gd name="connsiteX16" fmla="*/ 266700 w 2314575"/>
                <a:gd name="connsiteY16" fmla="*/ 214312 h 1188243"/>
                <a:gd name="connsiteX17" fmla="*/ 288131 w 2314575"/>
                <a:gd name="connsiteY17" fmla="*/ 235743 h 1188243"/>
                <a:gd name="connsiteX18" fmla="*/ 292894 w 2314575"/>
                <a:gd name="connsiteY18" fmla="*/ 266700 h 1188243"/>
                <a:gd name="connsiteX19" fmla="*/ 323850 w 2314575"/>
                <a:gd name="connsiteY19" fmla="*/ 261937 h 1188243"/>
                <a:gd name="connsiteX20" fmla="*/ 311944 w 2314575"/>
                <a:gd name="connsiteY20" fmla="*/ 295275 h 1188243"/>
                <a:gd name="connsiteX21" fmla="*/ 347662 w 2314575"/>
                <a:gd name="connsiteY21" fmla="*/ 288131 h 1188243"/>
                <a:gd name="connsiteX22" fmla="*/ 347662 w 2314575"/>
                <a:gd name="connsiteY22" fmla="*/ 304800 h 1188243"/>
                <a:gd name="connsiteX23" fmla="*/ 369094 w 2314575"/>
                <a:gd name="connsiteY23" fmla="*/ 295275 h 1188243"/>
                <a:gd name="connsiteX24" fmla="*/ 383381 w 2314575"/>
                <a:gd name="connsiteY24" fmla="*/ 323850 h 1188243"/>
                <a:gd name="connsiteX25" fmla="*/ 395287 w 2314575"/>
                <a:gd name="connsiteY25" fmla="*/ 316706 h 1188243"/>
                <a:gd name="connsiteX26" fmla="*/ 400050 w 2314575"/>
                <a:gd name="connsiteY26" fmla="*/ 335756 h 1188243"/>
                <a:gd name="connsiteX27" fmla="*/ 419100 w 2314575"/>
                <a:gd name="connsiteY27" fmla="*/ 330993 h 1188243"/>
                <a:gd name="connsiteX28" fmla="*/ 435769 w 2314575"/>
                <a:gd name="connsiteY28" fmla="*/ 361950 h 1188243"/>
                <a:gd name="connsiteX29" fmla="*/ 481012 w 2314575"/>
                <a:gd name="connsiteY29" fmla="*/ 347662 h 1188243"/>
                <a:gd name="connsiteX30" fmla="*/ 485775 w 2314575"/>
                <a:gd name="connsiteY30" fmla="*/ 385762 h 1188243"/>
                <a:gd name="connsiteX31" fmla="*/ 485775 w 2314575"/>
                <a:gd name="connsiteY31" fmla="*/ 385762 h 1188243"/>
                <a:gd name="connsiteX32" fmla="*/ 511969 w 2314575"/>
                <a:gd name="connsiteY32" fmla="*/ 409575 h 1188243"/>
                <a:gd name="connsiteX33" fmla="*/ 538162 w 2314575"/>
                <a:gd name="connsiteY33" fmla="*/ 411956 h 1188243"/>
                <a:gd name="connsiteX34" fmla="*/ 569119 w 2314575"/>
                <a:gd name="connsiteY34" fmla="*/ 438150 h 1188243"/>
                <a:gd name="connsiteX35" fmla="*/ 588169 w 2314575"/>
                <a:gd name="connsiteY35" fmla="*/ 435768 h 1188243"/>
                <a:gd name="connsiteX36" fmla="*/ 583406 w 2314575"/>
                <a:gd name="connsiteY36" fmla="*/ 464343 h 1188243"/>
                <a:gd name="connsiteX37" fmla="*/ 607219 w 2314575"/>
                <a:gd name="connsiteY37" fmla="*/ 469106 h 1188243"/>
                <a:gd name="connsiteX38" fmla="*/ 604837 w 2314575"/>
                <a:gd name="connsiteY38" fmla="*/ 483393 h 1188243"/>
                <a:gd name="connsiteX39" fmla="*/ 642937 w 2314575"/>
                <a:gd name="connsiteY39" fmla="*/ 492918 h 1188243"/>
                <a:gd name="connsiteX40" fmla="*/ 638175 w 2314575"/>
                <a:gd name="connsiteY40" fmla="*/ 511968 h 1188243"/>
                <a:gd name="connsiteX41" fmla="*/ 654844 w 2314575"/>
                <a:gd name="connsiteY41" fmla="*/ 528637 h 1188243"/>
                <a:gd name="connsiteX42" fmla="*/ 654844 w 2314575"/>
                <a:gd name="connsiteY42" fmla="*/ 550068 h 1188243"/>
                <a:gd name="connsiteX43" fmla="*/ 690562 w 2314575"/>
                <a:gd name="connsiteY43" fmla="*/ 576262 h 1188243"/>
                <a:gd name="connsiteX44" fmla="*/ 759619 w 2314575"/>
                <a:gd name="connsiteY44" fmla="*/ 576262 h 1188243"/>
                <a:gd name="connsiteX45" fmla="*/ 764381 w 2314575"/>
                <a:gd name="connsiteY45" fmla="*/ 619125 h 1188243"/>
                <a:gd name="connsiteX46" fmla="*/ 814387 w 2314575"/>
                <a:gd name="connsiteY46" fmla="*/ 609600 h 1188243"/>
                <a:gd name="connsiteX47" fmla="*/ 850106 w 2314575"/>
                <a:gd name="connsiteY47" fmla="*/ 638175 h 1188243"/>
                <a:gd name="connsiteX48" fmla="*/ 850106 w 2314575"/>
                <a:gd name="connsiteY48" fmla="*/ 652462 h 1188243"/>
                <a:gd name="connsiteX49" fmla="*/ 857250 w 2314575"/>
                <a:gd name="connsiteY49" fmla="*/ 681037 h 1188243"/>
                <a:gd name="connsiteX50" fmla="*/ 902494 w 2314575"/>
                <a:gd name="connsiteY50" fmla="*/ 671512 h 1188243"/>
                <a:gd name="connsiteX51" fmla="*/ 914400 w 2314575"/>
                <a:gd name="connsiteY51" fmla="*/ 697706 h 1188243"/>
                <a:gd name="connsiteX52" fmla="*/ 931069 w 2314575"/>
                <a:gd name="connsiteY52" fmla="*/ 688181 h 1188243"/>
                <a:gd name="connsiteX53" fmla="*/ 947737 w 2314575"/>
                <a:gd name="connsiteY53" fmla="*/ 716756 h 1188243"/>
                <a:gd name="connsiteX54" fmla="*/ 964406 w 2314575"/>
                <a:gd name="connsiteY54" fmla="*/ 714375 h 1188243"/>
                <a:gd name="connsiteX55" fmla="*/ 976312 w 2314575"/>
                <a:gd name="connsiteY55" fmla="*/ 745331 h 1188243"/>
                <a:gd name="connsiteX56" fmla="*/ 988219 w 2314575"/>
                <a:gd name="connsiteY56" fmla="*/ 731043 h 1188243"/>
                <a:gd name="connsiteX57" fmla="*/ 1026319 w 2314575"/>
                <a:gd name="connsiteY57" fmla="*/ 764381 h 1188243"/>
                <a:gd name="connsiteX58" fmla="*/ 1047750 w 2314575"/>
                <a:gd name="connsiteY58" fmla="*/ 750093 h 1188243"/>
                <a:gd name="connsiteX59" fmla="*/ 1088231 w 2314575"/>
                <a:gd name="connsiteY59" fmla="*/ 781050 h 1188243"/>
                <a:gd name="connsiteX60" fmla="*/ 1126331 w 2314575"/>
                <a:gd name="connsiteY60" fmla="*/ 766762 h 1188243"/>
                <a:gd name="connsiteX61" fmla="*/ 1154906 w 2314575"/>
                <a:gd name="connsiteY61" fmla="*/ 802481 h 1188243"/>
                <a:gd name="connsiteX62" fmla="*/ 1193006 w 2314575"/>
                <a:gd name="connsiteY62" fmla="*/ 792956 h 1188243"/>
                <a:gd name="connsiteX63" fmla="*/ 1209675 w 2314575"/>
                <a:gd name="connsiteY63" fmla="*/ 819150 h 1188243"/>
                <a:gd name="connsiteX64" fmla="*/ 1397794 w 2314575"/>
                <a:gd name="connsiteY64" fmla="*/ 809625 h 1188243"/>
                <a:gd name="connsiteX65" fmla="*/ 1407319 w 2314575"/>
                <a:gd name="connsiteY65" fmla="*/ 850106 h 1188243"/>
                <a:gd name="connsiteX66" fmla="*/ 1421606 w 2314575"/>
                <a:gd name="connsiteY66" fmla="*/ 859631 h 1188243"/>
                <a:gd name="connsiteX67" fmla="*/ 1428750 w 2314575"/>
                <a:gd name="connsiteY67" fmla="*/ 883443 h 1188243"/>
                <a:gd name="connsiteX68" fmla="*/ 1457325 w 2314575"/>
                <a:gd name="connsiteY68" fmla="*/ 878681 h 1188243"/>
                <a:gd name="connsiteX69" fmla="*/ 1476375 w 2314575"/>
                <a:gd name="connsiteY69" fmla="*/ 904875 h 1188243"/>
                <a:gd name="connsiteX70" fmla="*/ 1578769 w 2314575"/>
                <a:gd name="connsiteY70" fmla="*/ 897731 h 1188243"/>
                <a:gd name="connsiteX71" fmla="*/ 1585912 w 2314575"/>
                <a:gd name="connsiteY71" fmla="*/ 926306 h 1188243"/>
                <a:gd name="connsiteX72" fmla="*/ 1759744 w 2314575"/>
                <a:gd name="connsiteY72" fmla="*/ 914400 h 1188243"/>
                <a:gd name="connsiteX73" fmla="*/ 1769269 w 2314575"/>
                <a:gd name="connsiteY73" fmla="*/ 940593 h 1188243"/>
                <a:gd name="connsiteX74" fmla="*/ 1802606 w 2314575"/>
                <a:gd name="connsiteY74" fmla="*/ 935831 h 1188243"/>
                <a:gd name="connsiteX75" fmla="*/ 1809750 w 2314575"/>
                <a:gd name="connsiteY75" fmla="*/ 952500 h 1188243"/>
                <a:gd name="connsiteX76" fmla="*/ 1843087 w 2314575"/>
                <a:gd name="connsiteY76" fmla="*/ 954881 h 1188243"/>
                <a:gd name="connsiteX77" fmla="*/ 1845469 w 2314575"/>
                <a:gd name="connsiteY77" fmla="*/ 971550 h 1188243"/>
                <a:gd name="connsiteX78" fmla="*/ 1866900 w 2314575"/>
                <a:gd name="connsiteY78" fmla="*/ 978693 h 1188243"/>
                <a:gd name="connsiteX79" fmla="*/ 1871662 w 2314575"/>
                <a:gd name="connsiteY79" fmla="*/ 990600 h 1188243"/>
                <a:gd name="connsiteX80" fmla="*/ 1893094 w 2314575"/>
                <a:gd name="connsiteY80" fmla="*/ 997743 h 1188243"/>
                <a:gd name="connsiteX81" fmla="*/ 1909762 w 2314575"/>
                <a:gd name="connsiteY81" fmla="*/ 1014412 h 1188243"/>
                <a:gd name="connsiteX82" fmla="*/ 1924050 w 2314575"/>
                <a:gd name="connsiteY82" fmla="*/ 1014412 h 1188243"/>
                <a:gd name="connsiteX83" fmla="*/ 1928812 w 2314575"/>
                <a:gd name="connsiteY83" fmla="*/ 1023937 h 1188243"/>
                <a:gd name="connsiteX84" fmla="*/ 1955006 w 2314575"/>
                <a:gd name="connsiteY84" fmla="*/ 1014412 h 1188243"/>
                <a:gd name="connsiteX85" fmla="*/ 1981200 w 2314575"/>
                <a:gd name="connsiteY85" fmla="*/ 1069181 h 1188243"/>
                <a:gd name="connsiteX86" fmla="*/ 2028825 w 2314575"/>
                <a:gd name="connsiteY86" fmla="*/ 1059656 h 1188243"/>
                <a:gd name="connsiteX87" fmla="*/ 2031206 w 2314575"/>
                <a:gd name="connsiteY87" fmla="*/ 1078706 h 1188243"/>
                <a:gd name="connsiteX88" fmla="*/ 2071687 w 2314575"/>
                <a:gd name="connsiteY88" fmla="*/ 1076325 h 1188243"/>
                <a:gd name="connsiteX89" fmla="*/ 2071687 w 2314575"/>
                <a:gd name="connsiteY89" fmla="*/ 1076325 h 1188243"/>
                <a:gd name="connsiteX90" fmla="*/ 2112169 w 2314575"/>
                <a:gd name="connsiteY90" fmla="*/ 1088231 h 1188243"/>
                <a:gd name="connsiteX91" fmla="*/ 2116931 w 2314575"/>
                <a:gd name="connsiteY91" fmla="*/ 1114425 h 1188243"/>
                <a:gd name="connsiteX92" fmla="*/ 2131219 w 2314575"/>
                <a:gd name="connsiteY92" fmla="*/ 1135856 h 1188243"/>
                <a:gd name="connsiteX93" fmla="*/ 2257425 w 2314575"/>
                <a:gd name="connsiteY93" fmla="*/ 1126331 h 1188243"/>
                <a:gd name="connsiteX94" fmla="*/ 2269331 w 2314575"/>
                <a:gd name="connsiteY94" fmla="*/ 1147762 h 1188243"/>
                <a:gd name="connsiteX95" fmla="*/ 2257425 w 2314575"/>
                <a:gd name="connsiteY95" fmla="*/ 1166812 h 1188243"/>
                <a:gd name="connsiteX96" fmla="*/ 2266950 w 2314575"/>
                <a:gd name="connsiteY96" fmla="*/ 1188243 h 1188243"/>
                <a:gd name="connsiteX97" fmla="*/ 2314575 w 2314575"/>
                <a:gd name="connsiteY97" fmla="*/ 1181100 h 1188243"/>
                <a:gd name="connsiteX0" fmla="*/ 0 w 2316956"/>
                <a:gd name="connsiteY0" fmla="*/ 0 h 1176336"/>
                <a:gd name="connsiteX1" fmla="*/ 45243 w 2316956"/>
                <a:gd name="connsiteY1" fmla="*/ 21430 h 1176336"/>
                <a:gd name="connsiteX2" fmla="*/ 42862 w 2316956"/>
                <a:gd name="connsiteY2" fmla="*/ 47624 h 1176336"/>
                <a:gd name="connsiteX3" fmla="*/ 73818 w 2316956"/>
                <a:gd name="connsiteY3" fmla="*/ 40480 h 1176336"/>
                <a:gd name="connsiteX4" fmla="*/ 83343 w 2316956"/>
                <a:gd name="connsiteY4" fmla="*/ 76199 h 1176336"/>
                <a:gd name="connsiteX5" fmla="*/ 114300 w 2316956"/>
                <a:gd name="connsiteY5" fmla="*/ 66674 h 1176336"/>
                <a:gd name="connsiteX6" fmla="*/ 138112 w 2316956"/>
                <a:gd name="connsiteY6" fmla="*/ 80961 h 1176336"/>
                <a:gd name="connsiteX7" fmla="*/ 147637 w 2316956"/>
                <a:gd name="connsiteY7" fmla="*/ 92868 h 1176336"/>
                <a:gd name="connsiteX8" fmla="*/ 152400 w 2316956"/>
                <a:gd name="connsiteY8" fmla="*/ 116680 h 1176336"/>
                <a:gd name="connsiteX9" fmla="*/ 152400 w 2316956"/>
                <a:gd name="connsiteY9" fmla="*/ 116680 h 1176336"/>
                <a:gd name="connsiteX10" fmla="*/ 176212 w 2316956"/>
                <a:gd name="connsiteY10" fmla="*/ 140493 h 1176336"/>
                <a:gd name="connsiteX11" fmla="*/ 209550 w 2316956"/>
                <a:gd name="connsiteY11" fmla="*/ 133349 h 1176336"/>
                <a:gd name="connsiteX12" fmla="*/ 202406 w 2316956"/>
                <a:gd name="connsiteY12" fmla="*/ 164305 h 1176336"/>
                <a:gd name="connsiteX13" fmla="*/ 230981 w 2316956"/>
                <a:gd name="connsiteY13" fmla="*/ 164305 h 1176336"/>
                <a:gd name="connsiteX14" fmla="*/ 219075 w 2316956"/>
                <a:gd name="connsiteY14" fmla="*/ 188118 h 1176336"/>
                <a:gd name="connsiteX15" fmla="*/ 233362 w 2316956"/>
                <a:gd name="connsiteY15" fmla="*/ 207168 h 1176336"/>
                <a:gd name="connsiteX16" fmla="*/ 269081 w 2316956"/>
                <a:gd name="connsiteY16" fmla="*/ 202405 h 1176336"/>
                <a:gd name="connsiteX17" fmla="*/ 290512 w 2316956"/>
                <a:gd name="connsiteY17" fmla="*/ 223836 h 1176336"/>
                <a:gd name="connsiteX18" fmla="*/ 295275 w 2316956"/>
                <a:gd name="connsiteY18" fmla="*/ 254793 h 1176336"/>
                <a:gd name="connsiteX19" fmla="*/ 326231 w 2316956"/>
                <a:gd name="connsiteY19" fmla="*/ 250030 h 1176336"/>
                <a:gd name="connsiteX20" fmla="*/ 314325 w 2316956"/>
                <a:gd name="connsiteY20" fmla="*/ 283368 h 1176336"/>
                <a:gd name="connsiteX21" fmla="*/ 350043 w 2316956"/>
                <a:gd name="connsiteY21" fmla="*/ 276224 h 1176336"/>
                <a:gd name="connsiteX22" fmla="*/ 350043 w 2316956"/>
                <a:gd name="connsiteY22" fmla="*/ 292893 h 1176336"/>
                <a:gd name="connsiteX23" fmla="*/ 371475 w 2316956"/>
                <a:gd name="connsiteY23" fmla="*/ 283368 h 1176336"/>
                <a:gd name="connsiteX24" fmla="*/ 385762 w 2316956"/>
                <a:gd name="connsiteY24" fmla="*/ 311943 h 1176336"/>
                <a:gd name="connsiteX25" fmla="*/ 397668 w 2316956"/>
                <a:gd name="connsiteY25" fmla="*/ 304799 h 1176336"/>
                <a:gd name="connsiteX26" fmla="*/ 402431 w 2316956"/>
                <a:gd name="connsiteY26" fmla="*/ 323849 h 1176336"/>
                <a:gd name="connsiteX27" fmla="*/ 421481 w 2316956"/>
                <a:gd name="connsiteY27" fmla="*/ 319086 h 1176336"/>
                <a:gd name="connsiteX28" fmla="*/ 438150 w 2316956"/>
                <a:gd name="connsiteY28" fmla="*/ 350043 h 1176336"/>
                <a:gd name="connsiteX29" fmla="*/ 483393 w 2316956"/>
                <a:gd name="connsiteY29" fmla="*/ 335755 h 1176336"/>
                <a:gd name="connsiteX30" fmla="*/ 488156 w 2316956"/>
                <a:gd name="connsiteY30" fmla="*/ 373855 h 1176336"/>
                <a:gd name="connsiteX31" fmla="*/ 488156 w 2316956"/>
                <a:gd name="connsiteY31" fmla="*/ 373855 h 1176336"/>
                <a:gd name="connsiteX32" fmla="*/ 514350 w 2316956"/>
                <a:gd name="connsiteY32" fmla="*/ 397668 h 1176336"/>
                <a:gd name="connsiteX33" fmla="*/ 540543 w 2316956"/>
                <a:gd name="connsiteY33" fmla="*/ 400049 h 1176336"/>
                <a:gd name="connsiteX34" fmla="*/ 571500 w 2316956"/>
                <a:gd name="connsiteY34" fmla="*/ 426243 h 1176336"/>
                <a:gd name="connsiteX35" fmla="*/ 590550 w 2316956"/>
                <a:gd name="connsiteY35" fmla="*/ 423861 h 1176336"/>
                <a:gd name="connsiteX36" fmla="*/ 585787 w 2316956"/>
                <a:gd name="connsiteY36" fmla="*/ 452436 h 1176336"/>
                <a:gd name="connsiteX37" fmla="*/ 609600 w 2316956"/>
                <a:gd name="connsiteY37" fmla="*/ 457199 h 1176336"/>
                <a:gd name="connsiteX38" fmla="*/ 607218 w 2316956"/>
                <a:gd name="connsiteY38" fmla="*/ 471486 h 1176336"/>
                <a:gd name="connsiteX39" fmla="*/ 645318 w 2316956"/>
                <a:gd name="connsiteY39" fmla="*/ 481011 h 1176336"/>
                <a:gd name="connsiteX40" fmla="*/ 640556 w 2316956"/>
                <a:gd name="connsiteY40" fmla="*/ 500061 h 1176336"/>
                <a:gd name="connsiteX41" fmla="*/ 657225 w 2316956"/>
                <a:gd name="connsiteY41" fmla="*/ 516730 h 1176336"/>
                <a:gd name="connsiteX42" fmla="*/ 657225 w 2316956"/>
                <a:gd name="connsiteY42" fmla="*/ 538161 h 1176336"/>
                <a:gd name="connsiteX43" fmla="*/ 692943 w 2316956"/>
                <a:gd name="connsiteY43" fmla="*/ 564355 h 1176336"/>
                <a:gd name="connsiteX44" fmla="*/ 762000 w 2316956"/>
                <a:gd name="connsiteY44" fmla="*/ 564355 h 1176336"/>
                <a:gd name="connsiteX45" fmla="*/ 766762 w 2316956"/>
                <a:gd name="connsiteY45" fmla="*/ 607218 h 1176336"/>
                <a:gd name="connsiteX46" fmla="*/ 816768 w 2316956"/>
                <a:gd name="connsiteY46" fmla="*/ 597693 h 1176336"/>
                <a:gd name="connsiteX47" fmla="*/ 852487 w 2316956"/>
                <a:gd name="connsiteY47" fmla="*/ 626268 h 1176336"/>
                <a:gd name="connsiteX48" fmla="*/ 852487 w 2316956"/>
                <a:gd name="connsiteY48" fmla="*/ 640555 h 1176336"/>
                <a:gd name="connsiteX49" fmla="*/ 859631 w 2316956"/>
                <a:gd name="connsiteY49" fmla="*/ 669130 h 1176336"/>
                <a:gd name="connsiteX50" fmla="*/ 904875 w 2316956"/>
                <a:gd name="connsiteY50" fmla="*/ 659605 h 1176336"/>
                <a:gd name="connsiteX51" fmla="*/ 916781 w 2316956"/>
                <a:gd name="connsiteY51" fmla="*/ 685799 h 1176336"/>
                <a:gd name="connsiteX52" fmla="*/ 933450 w 2316956"/>
                <a:gd name="connsiteY52" fmla="*/ 676274 h 1176336"/>
                <a:gd name="connsiteX53" fmla="*/ 950118 w 2316956"/>
                <a:gd name="connsiteY53" fmla="*/ 704849 h 1176336"/>
                <a:gd name="connsiteX54" fmla="*/ 966787 w 2316956"/>
                <a:gd name="connsiteY54" fmla="*/ 702468 h 1176336"/>
                <a:gd name="connsiteX55" fmla="*/ 978693 w 2316956"/>
                <a:gd name="connsiteY55" fmla="*/ 733424 h 1176336"/>
                <a:gd name="connsiteX56" fmla="*/ 990600 w 2316956"/>
                <a:gd name="connsiteY56" fmla="*/ 719136 h 1176336"/>
                <a:gd name="connsiteX57" fmla="*/ 1028700 w 2316956"/>
                <a:gd name="connsiteY57" fmla="*/ 752474 h 1176336"/>
                <a:gd name="connsiteX58" fmla="*/ 1050131 w 2316956"/>
                <a:gd name="connsiteY58" fmla="*/ 738186 h 1176336"/>
                <a:gd name="connsiteX59" fmla="*/ 1090612 w 2316956"/>
                <a:gd name="connsiteY59" fmla="*/ 769143 h 1176336"/>
                <a:gd name="connsiteX60" fmla="*/ 1128712 w 2316956"/>
                <a:gd name="connsiteY60" fmla="*/ 754855 h 1176336"/>
                <a:gd name="connsiteX61" fmla="*/ 1157287 w 2316956"/>
                <a:gd name="connsiteY61" fmla="*/ 790574 h 1176336"/>
                <a:gd name="connsiteX62" fmla="*/ 1195387 w 2316956"/>
                <a:gd name="connsiteY62" fmla="*/ 781049 h 1176336"/>
                <a:gd name="connsiteX63" fmla="*/ 1212056 w 2316956"/>
                <a:gd name="connsiteY63" fmla="*/ 807243 h 1176336"/>
                <a:gd name="connsiteX64" fmla="*/ 1400175 w 2316956"/>
                <a:gd name="connsiteY64" fmla="*/ 797718 h 1176336"/>
                <a:gd name="connsiteX65" fmla="*/ 1409700 w 2316956"/>
                <a:gd name="connsiteY65" fmla="*/ 838199 h 1176336"/>
                <a:gd name="connsiteX66" fmla="*/ 1423987 w 2316956"/>
                <a:gd name="connsiteY66" fmla="*/ 847724 h 1176336"/>
                <a:gd name="connsiteX67" fmla="*/ 1431131 w 2316956"/>
                <a:gd name="connsiteY67" fmla="*/ 871536 h 1176336"/>
                <a:gd name="connsiteX68" fmla="*/ 1459706 w 2316956"/>
                <a:gd name="connsiteY68" fmla="*/ 866774 h 1176336"/>
                <a:gd name="connsiteX69" fmla="*/ 1478756 w 2316956"/>
                <a:gd name="connsiteY69" fmla="*/ 892968 h 1176336"/>
                <a:gd name="connsiteX70" fmla="*/ 1581150 w 2316956"/>
                <a:gd name="connsiteY70" fmla="*/ 885824 h 1176336"/>
                <a:gd name="connsiteX71" fmla="*/ 1588293 w 2316956"/>
                <a:gd name="connsiteY71" fmla="*/ 914399 h 1176336"/>
                <a:gd name="connsiteX72" fmla="*/ 1762125 w 2316956"/>
                <a:gd name="connsiteY72" fmla="*/ 902493 h 1176336"/>
                <a:gd name="connsiteX73" fmla="*/ 1771650 w 2316956"/>
                <a:gd name="connsiteY73" fmla="*/ 928686 h 1176336"/>
                <a:gd name="connsiteX74" fmla="*/ 1804987 w 2316956"/>
                <a:gd name="connsiteY74" fmla="*/ 923924 h 1176336"/>
                <a:gd name="connsiteX75" fmla="*/ 1812131 w 2316956"/>
                <a:gd name="connsiteY75" fmla="*/ 940593 h 1176336"/>
                <a:gd name="connsiteX76" fmla="*/ 1845468 w 2316956"/>
                <a:gd name="connsiteY76" fmla="*/ 942974 h 1176336"/>
                <a:gd name="connsiteX77" fmla="*/ 1847850 w 2316956"/>
                <a:gd name="connsiteY77" fmla="*/ 959643 h 1176336"/>
                <a:gd name="connsiteX78" fmla="*/ 1869281 w 2316956"/>
                <a:gd name="connsiteY78" fmla="*/ 966786 h 1176336"/>
                <a:gd name="connsiteX79" fmla="*/ 1874043 w 2316956"/>
                <a:gd name="connsiteY79" fmla="*/ 978693 h 1176336"/>
                <a:gd name="connsiteX80" fmla="*/ 1895475 w 2316956"/>
                <a:gd name="connsiteY80" fmla="*/ 985836 h 1176336"/>
                <a:gd name="connsiteX81" fmla="*/ 1912143 w 2316956"/>
                <a:gd name="connsiteY81" fmla="*/ 1002505 h 1176336"/>
                <a:gd name="connsiteX82" fmla="*/ 1926431 w 2316956"/>
                <a:gd name="connsiteY82" fmla="*/ 1002505 h 1176336"/>
                <a:gd name="connsiteX83" fmla="*/ 1931193 w 2316956"/>
                <a:gd name="connsiteY83" fmla="*/ 1012030 h 1176336"/>
                <a:gd name="connsiteX84" fmla="*/ 1957387 w 2316956"/>
                <a:gd name="connsiteY84" fmla="*/ 1002505 h 1176336"/>
                <a:gd name="connsiteX85" fmla="*/ 1983581 w 2316956"/>
                <a:gd name="connsiteY85" fmla="*/ 1057274 h 1176336"/>
                <a:gd name="connsiteX86" fmla="*/ 2031206 w 2316956"/>
                <a:gd name="connsiteY86" fmla="*/ 1047749 h 1176336"/>
                <a:gd name="connsiteX87" fmla="*/ 2033587 w 2316956"/>
                <a:gd name="connsiteY87" fmla="*/ 1066799 h 1176336"/>
                <a:gd name="connsiteX88" fmla="*/ 2074068 w 2316956"/>
                <a:gd name="connsiteY88" fmla="*/ 1064418 h 1176336"/>
                <a:gd name="connsiteX89" fmla="*/ 2074068 w 2316956"/>
                <a:gd name="connsiteY89" fmla="*/ 1064418 h 1176336"/>
                <a:gd name="connsiteX90" fmla="*/ 2114550 w 2316956"/>
                <a:gd name="connsiteY90" fmla="*/ 1076324 h 1176336"/>
                <a:gd name="connsiteX91" fmla="*/ 2119312 w 2316956"/>
                <a:gd name="connsiteY91" fmla="*/ 1102518 h 1176336"/>
                <a:gd name="connsiteX92" fmla="*/ 2133600 w 2316956"/>
                <a:gd name="connsiteY92" fmla="*/ 1123949 h 1176336"/>
                <a:gd name="connsiteX93" fmla="*/ 2259806 w 2316956"/>
                <a:gd name="connsiteY93" fmla="*/ 1114424 h 1176336"/>
                <a:gd name="connsiteX94" fmla="*/ 2271712 w 2316956"/>
                <a:gd name="connsiteY94" fmla="*/ 1135855 h 1176336"/>
                <a:gd name="connsiteX95" fmla="*/ 2259806 w 2316956"/>
                <a:gd name="connsiteY95" fmla="*/ 1154905 h 1176336"/>
                <a:gd name="connsiteX96" fmla="*/ 2269331 w 2316956"/>
                <a:gd name="connsiteY96" fmla="*/ 1176336 h 1176336"/>
                <a:gd name="connsiteX97" fmla="*/ 2316956 w 2316956"/>
                <a:gd name="connsiteY97" fmla="*/ 1169193 h 1176336"/>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42898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88181 w 2312194"/>
                <a:gd name="connsiteY43" fmla="*/ 571498 h 1183479"/>
                <a:gd name="connsiteX44" fmla="*/ 757238 w 2312194"/>
                <a:gd name="connsiteY44" fmla="*/ 571498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64417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50042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88181 w 2312194"/>
                <a:gd name="connsiteY43" fmla="*/ 571498 h 1183479"/>
                <a:gd name="connsiteX44" fmla="*/ 757238 w 2312194"/>
                <a:gd name="connsiteY44" fmla="*/ 571498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64417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50042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88181 w 2312194"/>
                <a:gd name="connsiteY43" fmla="*/ 571498 h 1183479"/>
                <a:gd name="connsiteX44" fmla="*/ 757238 w 2312194"/>
                <a:gd name="connsiteY44" fmla="*/ 571498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57274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50042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97706 w 2312194"/>
                <a:gd name="connsiteY43" fmla="*/ 581023 h 1183479"/>
                <a:gd name="connsiteX44" fmla="*/ 757238 w 2312194"/>
                <a:gd name="connsiteY44" fmla="*/ 571498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57274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50042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97706 w 2312194"/>
                <a:gd name="connsiteY43" fmla="*/ 581023 h 1183479"/>
                <a:gd name="connsiteX44" fmla="*/ 742951 w 2312194"/>
                <a:gd name="connsiteY44" fmla="*/ 566736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57274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4576"/>
                <a:gd name="connsiteY0" fmla="*/ 0 h 1185861"/>
                <a:gd name="connsiteX1" fmla="*/ 40481 w 2314576"/>
                <a:gd name="connsiteY1" fmla="*/ 28573 h 1185861"/>
                <a:gd name="connsiteX2" fmla="*/ 38100 w 2314576"/>
                <a:gd name="connsiteY2" fmla="*/ 54767 h 1185861"/>
                <a:gd name="connsiteX3" fmla="*/ 69056 w 2314576"/>
                <a:gd name="connsiteY3" fmla="*/ 47623 h 1185861"/>
                <a:gd name="connsiteX4" fmla="*/ 78581 w 2314576"/>
                <a:gd name="connsiteY4" fmla="*/ 83342 h 1185861"/>
                <a:gd name="connsiteX5" fmla="*/ 109538 w 2314576"/>
                <a:gd name="connsiteY5" fmla="*/ 73817 h 1185861"/>
                <a:gd name="connsiteX6" fmla="*/ 133350 w 2314576"/>
                <a:gd name="connsiteY6" fmla="*/ 88104 h 1185861"/>
                <a:gd name="connsiteX7" fmla="*/ 142875 w 2314576"/>
                <a:gd name="connsiteY7" fmla="*/ 100011 h 1185861"/>
                <a:gd name="connsiteX8" fmla="*/ 147638 w 2314576"/>
                <a:gd name="connsiteY8" fmla="*/ 123823 h 1185861"/>
                <a:gd name="connsiteX9" fmla="*/ 147638 w 2314576"/>
                <a:gd name="connsiteY9" fmla="*/ 123823 h 1185861"/>
                <a:gd name="connsiteX10" fmla="*/ 171450 w 2314576"/>
                <a:gd name="connsiteY10" fmla="*/ 147636 h 1185861"/>
                <a:gd name="connsiteX11" fmla="*/ 204788 w 2314576"/>
                <a:gd name="connsiteY11" fmla="*/ 140492 h 1185861"/>
                <a:gd name="connsiteX12" fmla="*/ 197644 w 2314576"/>
                <a:gd name="connsiteY12" fmla="*/ 171448 h 1185861"/>
                <a:gd name="connsiteX13" fmla="*/ 226219 w 2314576"/>
                <a:gd name="connsiteY13" fmla="*/ 171448 h 1185861"/>
                <a:gd name="connsiteX14" fmla="*/ 214313 w 2314576"/>
                <a:gd name="connsiteY14" fmla="*/ 195261 h 1185861"/>
                <a:gd name="connsiteX15" fmla="*/ 228600 w 2314576"/>
                <a:gd name="connsiteY15" fmla="*/ 214311 h 1185861"/>
                <a:gd name="connsiteX16" fmla="*/ 264319 w 2314576"/>
                <a:gd name="connsiteY16" fmla="*/ 209548 h 1185861"/>
                <a:gd name="connsiteX17" fmla="*/ 285750 w 2314576"/>
                <a:gd name="connsiteY17" fmla="*/ 230979 h 1185861"/>
                <a:gd name="connsiteX18" fmla="*/ 290513 w 2314576"/>
                <a:gd name="connsiteY18" fmla="*/ 261936 h 1185861"/>
                <a:gd name="connsiteX19" fmla="*/ 321469 w 2314576"/>
                <a:gd name="connsiteY19" fmla="*/ 257173 h 1185861"/>
                <a:gd name="connsiteX20" fmla="*/ 309563 w 2314576"/>
                <a:gd name="connsiteY20" fmla="*/ 290511 h 1185861"/>
                <a:gd name="connsiteX21" fmla="*/ 345281 w 2314576"/>
                <a:gd name="connsiteY21" fmla="*/ 283367 h 1185861"/>
                <a:gd name="connsiteX22" fmla="*/ 345281 w 2314576"/>
                <a:gd name="connsiteY22" fmla="*/ 300036 h 1185861"/>
                <a:gd name="connsiteX23" fmla="*/ 366713 w 2314576"/>
                <a:gd name="connsiteY23" fmla="*/ 290511 h 1185861"/>
                <a:gd name="connsiteX24" fmla="*/ 381000 w 2314576"/>
                <a:gd name="connsiteY24" fmla="*/ 319086 h 1185861"/>
                <a:gd name="connsiteX25" fmla="*/ 392906 w 2314576"/>
                <a:gd name="connsiteY25" fmla="*/ 311942 h 1185861"/>
                <a:gd name="connsiteX26" fmla="*/ 397669 w 2314576"/>
                <a:gd name="connsiteY26" fmla="*/ 330992 h 1185861"/>
                <a:gd name="connsiteX27" fmla="*/ 416719 w 2314576"/>
                <a:gd name="connsiteY27" fmla="*/ 326229 h 1185861"/>
                <a:gd name="connsiteX28" fmla="*/ 433388 w 2314576"/>
                <a:gd name="connsiteY28" fmla="*/ 357186 h 1185861"/>
                <a:gd name="connsiteX29" fmla="*/ 478631 w 2314576"/>
                <a:gd name="connsiteY29" fmla="*/ 350042 h 1185861"/>
                <a:gd name="connsiteX30" fmla="*/ 483394 w 2314576"/>
                <a:gd name="connsiteY30" fmla="*/ 380998 h 1185861"/>
                <a:gd name="connsiteX31" fmla="*/ 483394 w 2314576"/>
                <a:gd name="connsiteY31" fmla="*/ 380998 h 1185861"/>
                <a:gd name="connsiteX32" fmla="*/ 509588 w 2314576"/>
                <a:gd name="connsiteY32" fmla="*/ 404811 h 1185861"/>
                <a:gd name="connsiteX33" fmla="*/ 535781 w 2314576"/>
                <a:gd name="connsiteY33" fmla="*/ 407192 h 1185861"/>
                <a:gd name="connsiteX34" fmla="*/ 566738 w 2314576"/>
                <a:gd name="connsiteY34" fmla="*/ 433386 h 1185861"/>
                <a:gd name="connsiteX35" fmla="*/ 585788 w 2314576"/>
                <a:gd name="connsiteY35" fmla="*/ 431004 h 1185861"/>
                <a:gd name="connsiteX36" fmla="*/ 581025 w 2314576"/>
                <a:gd name="connsiteY36" fmla="*/ 459579 h 1185861"/>
                <a:gd name="connsiteX37" fmla="*/ 604838 w 2314576"/>
                <a:gd name="connsiteY37" fmla="*/ 464342 h 1185861"/>
                <a:gd name="connsiteX38" fmla="*/ 602456 w 2314576"/>
                <a:gd name="connsiteY38" fmla="*/ 478629 h 1185861"/>
                <a:gd name="connsiteX39" fmla="*/ 640556 w 2314576"/>
                <a:gd name="connsiteY39" fmla="*/ 488154 h 1185861"/>
                <a:gd name="connsiteX40" fmla="*/ 635794 w 2314576"/>
                <a:gd name="connsiteY40" fmla="*/ 507204 h 1185861"/>
                <a:gd name="connsiteX41" fmla="*/ 652463 w 2314576"/>
                <a:gd name="connsiteY41" fmla="*/ 523873 h 1185861"/>
                <a:gd name="connsiteX42" fmla="*/ 652463 w 2314576"/>
                <a:gd name="connsiteY42" fmla="*/ 545304 h 1185861"/>
                <a:gd name="connsiteX43" fmla="*/ 697706 w 2314576"/>
                <a:gd name="connsiteY43" fmla="*/ 581023 h 1185861"/>
                <a:gd name="connsiteX44" fmla="*/ 742951 w 2314576"/>
                <a:gd name="connsiteY44" fmla="*/ 566736 h 1185861"/>
                <a:gd name="connsiteX45" fmla="*/ 762000 w 2314576"/>
                <a:gd name="connsiteY45" fmla="*/ 614361 h 1185861"/>
                <a:gd name="connsiteX46" fmla="*/ 812006 w 2314576"/>
                <a:gd name="connsiteY46" fmla="*/ 604836 h 1185861"/>
                <a:gd name="connsiteX47" fmla="*/ 847725 w 2314576"/>
                <a:gd name="connsiteY47" fmla="*/ 633411 h 1185861"/>
                <a:gd name="connsiteX48" fmla="*/ 847725 w 2314576"/>
                <a:gd name="connsiteY48" fmla="*/ 647698 h 1185861"/>
                <a:gd name="connsiteX49" fmla="*/ 854869 w 2314576"/>
                <a:gd name="connsiteY49" fmla="*/ 676273 h 1185861"/>
                <a:gd name="connsiteX50" fmla="*/ 900113 w 2314576"/>
                <a:gd name="connsiteY50" fmla="*/ 666748 h 1185861"/>
                <a:gd name="connsiteX51" fmla="*/ 912019 w 2314576"/>
                <a:gd name="connsiteY51" fmla="*/ 692942 h 1185861"/>
                <a:gd name="connsiteX52" fmla="*/ 928688 w 2314576"/>
                <a:gd name="connsiteY52" fmla="*/ 683417 h 1185861"/>
                <a:gd name="connsiteX53" fmla="*/ 945356 w 2314576"/>
                <a:gd name="connsiteY53" fmla="*/ 711992 h 1185861"/>
                <a:gd name="connsiteX54" fmla="*/ 962025 w 2314576"/>
                <a:gd name="connsiteY54" fmla="*/ 709611 h 1185861"/>
                <a:gd name="connsiteX55" fmla="*/ 973931 w 2314576"/>
                <a:gd name="connsiteY55" fmla="*/ 740567 h 1185861"/>
                <a:gd name="connsiteX56" fmla="*/ 985838 w 2314576"/>
                <a:gd name="connsiteY56" fmla="*/ 726279 h 1185861"/>
                <a:gd name="connsiteX57" fmla="*/ 1023938 w 2314576"/>
                <a:gd name="connsiteY57" fmla="*/ 759617 h 1185861"/>
                <a:gd name="connsiteX58" fmla="*/ 1045369 w 2314576"/>
                <a:gd name="connsiteY58" fmla="*/ 745329 h 1185861"/>
                <a:gd name="connsiteX59" fmla="*/ 1085850 w 2314576"/>
                <a:gd name="connsiteY59" fmla="*/ 776286 h 1185861"/>
                <a:gd name="connsiteX60" fmla="*/ 1123950 w 2314576"/>
                <a:gd name="connsiteY60" fmla="*/ 761998 h 1185861"/>
                <a:gd name="connsiteX61" fmla="*/ 1152525 w 2314576"/>
                <a:gd name="connsiteY61" fmla="*/ 797717 h 1185861"/>
                <a:gd name="connsiteX62" fmla="*/ 1190625 w 2314576"/>
                <a:gd name="connsiteY62" fmla="*/ 788192 h 1185861"/>
                <a:gd name="connsiteX63" fmla="*/ 1207294 w 2314576"/>
                <a:gd name="connsiteY63" fmla="*/ 814386 h 1185861"/>
                <a:gd name="connsiteX64" fmla="*/ 1395413 w 2314576"/>
                <a:gd name="connsiteY64" fmla="*/ 804861 h 1185861"/>
                <a:gd name="connsiteX65" fmla="*/ 1404938 w 2314576"/>
                <a:gd name="connsiteY65" fmla="*/ 845342 h 1185861"/>
                <a:gd name="connsiteX66" fmla="*/ 1419225 w 2314576"/>
                <a:gd name="connsiteY66" fmla="*/ 854867 h 1185861"/>
                <a:gd name="connsiteX67" fmla="*/ 1426369 w 2314576"/>
                <a:gd name="connsiteY67" fmla="*/ 878679 h 1185861"/>
                <a:gd name="connsiteX68" fmla="*/ 1454944 w 2314576"/>
                <a:gd name="connsiteY68" fmla="*/ 873917 h 1185861"/>
                <a:gd name="connsiteX69" fmla="*/ 1473994 w 2314576"/>
                <a:gd name="connsiteY69" fmla="*/ 900111 h 1185861"/>
                <a:gd name="connsiteX70" fmla="*/ 1576388 w 2314576"/>
                <a:gd name="connsiteY70" fmla="*/ 892967 h 1185861"/>
                <a:gd name="connsiteX71" fmla="*/ 1583531 w 2314576"/>
                <a:gd name="connsiteY71" fmla="*/ 921542 h 1185861"/>
                <a:gd name="connsiteX72" fmla="*/ 1757363 w 2314576"/>
                <a:gd name="connsiteY72" fmla="*/ 909636 h 1185861"/>
                <a:gd name="connsiteX73" fmla="*/ 1766888 w 2314576"/>
                <a:gd name="connsiteY73" fmla="*/ 935829 h 1185861"/>
                <a:gd name="connsiteX74" fmla="*/ 1800225 w 2314576"/>
                <a:gd name="connsiteY74" fmla="*/ 931067 h 1185861"/>
                <a:gd name="connsiteX75" fmla="*/ 1807369 w 2314576"/>
                <a:gd name="connsiteY75" fmla="*/ 947736 h 1185861"/>
                <a:gd name="connsiteX76" fmla="*/ 1840706 w 2314576"/>
                <a:gd name="connsiteY76" fmla="*/ 950117 h 1185861"/>
                <a:gd name="connsiteX77" fmla="*/ 1843088 w 2314576"/>
                <a:gd name="connsiteY77" fmla="*/ 966786 h 1185861"/>
                <a:gd name="connsiteX78" fmla="*/ 1864519 w 2314576"/>
                <a:gd name="connsiteY78" fmla="*/ 973929 h 1185861"/>
                <a:gd name="connsiteX79" fmla="*/ 1869281 w 2314576"/>
                <a:gd name="connsiteY79" fmla="*/ 985836 h 1185861"/>
                <a:gd name="connsiteX80" fmla="*/ 1890713 w 2314576"/>
                <a:gd name="connsiteY80" fmla="*/ 992979 h 1185861"/>
                <a:gd name="connsiteX81" fmla="*/ 1907381 w 2314576"/>
                <a:gd name="connsiteY81" fmla="*/ 1009648 h 1185861"/>
                <a:gd name="connsiteX82" fmla="*/ 1921669 w 2314576"/>
                <a:gd name="connsiteY82" fmla="*/ 1009648 h 1185861"/>
                <a:gd name="connsiteX83" fmla="*/ 1926431 w 2314576"/>
                <a:gd name="connsiteY83" fmla="*/ 1019173 h 1185861"/>
                <a:gd name="connsiteX84" fmla="*/ 1952625 w 2314576"/>
                <a:gd name="connsiteY84" fmla="*/ 1009648 h 1185861"/>
                <a:gd name="connsiteX85" fmla="*/ 1978819 w 2314576"/>
                <a:gd name="connsiteY85" fmla="*/ 1057274 h 1185861"/>
                <a:gd name="connsiteX86" fmla="*/ 2026444 w 2314576"/>
                <a:gd name="connsiteY86" fmla="*/ 1054892 h 1185861"/>
                <a:gd name="connsiteX87" fmla="*/ 2028825 w 2314576"/>
                <a:gd name="connsiteY87" fmla="*/ 1073942 h 1185861"/>
                <a:gd name="connsiteX88" fmla="*/ 2069306 w 2314576"/>
                <a:gd name="connsiteY88" fmla="*/ 1071561 h 1185861"/>
                <a:gd name="connsiteX89" fmla="*/ 2069306 w 2314576"/>
                <a:gd name="connsiteY89" fmla="*/ 1071561 h 1185861"/>
                <a:gd name="connsiteX90" fmla="*/ 2109788 w 2314576"/>
                <a:gd name="connsiteY90" fmla="*/ 1083467 h 1185861"/>
                <a:gd name="connsiteX91" fmla="*/ 2114550 w 2314576"/>
                <a:gd name="connsiteY91" fmla="*/ 1109661 h 1185861"/>
                <a:gd name="connsiteX92" fmla="*/ 2128838 w 2314576"/>
                <a:gd name="connsiteY92" fmla="*/ 1131092 h 1185861"/>
                <a:gd name="connsiteX93" fmla="*/ 2255044 w 2314576"/>
                <a:gd name="connsiteY93" fmla="*/ 1121567 h 1185861"/>
                <a:gd name="connsiteX94" fmla="*/ 2266950 w 2314576"/>
                <a:gd name="connsiteY94" fmla="*/ 1142998 h 1185861"/>
                <a:gd name="connsiteX95" fmla="*/ 2255044 w 2314576"/>
                <a:gd name="connsiteY95" fmla="*/ 1162048 h 1185861"/>
                <a:gd name="connsiteX96" fmla="*/ 2264569 w 2314576"/>
                <a:gd name="connsiteY96" fmla="*/ 1183479 h 1185861"/>
                <a:gd name="connsiteX97" fmla="*/ 2314576 w 2314576"/>
                <a:gd name="connsiteY97" fmla="*/ 1185861 h 1185861"/>
                <a:gd name="connsiteX0" fmla="*/ 0 w 2312194"/>
                <a:gd name="connsiteY0" fmla="*/ 0 h 1183479"/>
                <a:gd name="connsiteX1" fmla="*/ 40481 w 2312194"/>
                <a:gd name="connsiteY1" fmla="*/ 28573 h 1183479"/>
                <a:gd name="connsiteX2" fmla="*/ 38100 w 2312194"/>
                <a:gd name="connsiteY2" fmla="*/ 54767 h 1183479"/>
                <a:gd name="connsiteX3" fmla="*/ 69056 w 2312194"/>
                <a:gd name="connsiteY3" fmla="*/ 47623 h 1183479"/>
                <a:gd name="connsiteX4" fmla="*/ 78581 w 2312194"/>
                <a:gd name="connsiteY4" fmla="*/ 83342 h 1183479"/>
                <a:gd name="connsiteX5" fmla="*/ 109538 w 2312194"/>
                <a:gd name="connsiteY5" fmla="*/ 73817 h 1183479"/>
                <a:gd name="connsiteX6" fmla="*/ 133350 w 2312194"/>
                <a:gd name="connsiteY6" fmla="*/ 88104 h 1183479"/>
                <a:gd name="connsiteX7" fmla="*/ 142875 w 2312194"/>
                <a:gd name="connsiteY7" fmla="*/ 100011 h 1183479"/>
                <a:gd name="connsiteX8" fmla="*/ 147638 w 2312194"/>
                <a:gd name="connsiteY8" fmla="*/ 123823 h 1183479"/>
                <a:gd name="connsiteX9" fmla="*/ 147638 w 2312194"/>
                <a:gd name="connsiteY9" fmla="*/ 123823 h 1183479"/>
                <a:gd name="connsiteX10" fmla="*/ 171450 w 2312194"/>
                <a:gd name="connsiteY10" fmla="*/ 147636 h 1183479"/>
                <a:gd name="connsiteX11" fmla="*/ 204788 w 2312194"/>
                <a:gd name="connsiteY11" fmla="*/ 140492 h 1183479"/>
                <a:gd name="connsiteX12" fmla="*/ 197644 w 2312194"/>
                <a:gd name="connsiteY12" fmla="*/ 171448 h 1183479"/>
                <a:gd name="connsiteX13" fmla="*/ 226219 w 2312194"/>
                <a:gd name="connsiteY13" fmla="*/ 171448 h 1183479"/>
                <a:gd name="connsiteX14" fmla="*/ 214313 w 2312194"/>
                <a:gd name="connsiteY14" fmla="*/ 195261 h 1183479"/>
                <a:gd name="connsiteX15" fmla="*/ 228600 w 2312194"/>
                <a:gd name="connsiteY15" fmla="*/ 214311 h 1183479"/>
                <a:gd name="connsiteX16" fmla="*/ 264319 w 2312194"/>
                <a:gd name="connsiteY16" fmla="*/ 209548 h 1183479"/>
                <a:gd name="connsiteX17" fmla="*/ 285750 w 2312194"/>
                <a:gd name="connsiteY17" fmla="*/ 230979 h 1183479"/>
                <a:gd name="connsiteX18" fmla="*/ 290513 w 2312194"/>
                <a:gd name="connsiteY18" fmla="*/ 261936 h 1183479"/>
                <a:gd name="connsiteX19" fmla="*/ 321469 w 2312194"/>
                <a:gd name="connsiteY19" fmla="*/ 257173 h 1183479"/>
                <a:gd name="connsiteX20" fmla="*/ 309563 w 2312194"/>
                <a:gd name="connsiteY20" fmla="*/ 290511 h 1183479"/>
                <a:gd name="connsiteX21" fmla="*/ 345281 w 2312194"/>
                <a:gd name="connsiteY21" fmla="*/ 283367 h 1183479"/>
                <a:gd name="connsiteX22" fmla="*/ 345281 w 2312194"/>
                <a:gd name="connsiteY22" fmla="*/ 300036 h 1183479"/>
                <a:gd name="connsiteX23" fmla="*/ 366713 w 2312194"/>
                <a:gd name="connsiteY23" fmla="*/ 290511 h 1183479"/>
                <a:gd name="connsiteX24" fmla="*/ 381000 w 2312194"/>
                <a:gd name="connsiteY24" fmla="*/ 319086 h 1183479"/>
                <a:gd name="connsiteX25" fmla="*/ 392906 w 2312194"/>
                <a:gd name="connsiteY25" fmla="*/ 311942 h 1183479"/>
                <a:gd name="connsiteX26" fmla="*/ 397669 w 2312194"/>
                <a:gd name="connsiteY26" fmla="*/ 330992 h 1183479"/>
                <a:gd name="connsiteX27" fmla="*/ 416719 w 2312194"/>
                <a:gd name="connsiteY27" fmla="*/ 326229 h 1183479"/>
                <a:gd name="connsiteX28" fmla="*/ 433388 w 2312194"/>
                <a:gd name="connsiteY28" fmla="*/ 357186 h 1183479"/>
                <a:gd name="connsiteX29" fmla="*/ 478631 w 2312194"/>
                <a:gd name="connsiteY29" fmla="*/ 350042 h 1183479"/>
                <a:gd name="connsiteX30" fmla="*/ 483394 w 2312194"/>
                <a:gd name="connsiteY30" fmla="*/ 380998 h 1183479"/>
                <a:gd name="connsiteX31" fmla="*/ 483394 w 2312194"/>
                <a:gd name="connsiteY31" fmla="*/ 380998 h 1183479"/>
                <a:gd name="connsiteX32" fmla="*/ 509588 w 2312194"/>
                <a:gd name="connsiteY32" fmla="*/ 404811 h 1183479"/>
                <a:gd name="connsiteX33" fmla="*/ 535781 w 2312194"/>
                <a:gd name="connsiteY33" fmla="*/ 407192 h 1183479"/>
                <a:gd name="connsiteX34" fmla="*/ 566738 w 2312194"/>
                <a:gd name="connsiteY34" fmla="*/ 433386 h 1183479"/>
                <a:gd name="connsiteX35" fmla="*/ 585788 w 2312194"/>
                <a:gd name="connsiteY35" fmla="*/ 431004 h 1183479"/>
                <a:gd name="connsiteX36" fmla="*/ 581025 w 2312194"/>
                <a:gd name="connsiteY36" fmla="*/ 459579 h 1183479"/>
                <a:gd name="connsiteX37" fmla="*/ 604838 w 2312194"/>
                <a:gd name="connsiteY37" fmla="*/ 464342 h 1183479"/>
                <a:gd name="connsiteX38" fmla="*/ 602456 w 2312194"/>
                <a:gd name="connsiteY38" fmla="*/ 478629 h 1183479"/>
                <a:gd name="connsiteX39" fmla="*/ 640556 w 2312194"/>
                <a:gd name="connsiteY39" fmla="*/ 488154 h 1183479"/>
                <a:gd name="connsiteX40" fmla="*/ 635794 w 2312194"/>
                <a:gd name="connsiteY40" fmla="*/ 507204 h 1183479"/>
                <a:gd name="connsiteX41" fmla="*/ 652463 w 2312194"/>
                <a:gd name="connsiteY41" fmla="*/ 523873 h 1183479"/>
                <a:gd name="connsiteX42" fmla="*/ 652463 w 2312194"/>
                <a:gd name="connsiteY42" fmla="*/ 545304 h 1183479"/>
                <a:gd name="connsiteX43" fmla="*/ 697706 w 2312194"/>
                <a:gd name="connsiteY43" fmla="*/ 581023 h 1183479"/>
                <a:gd name="connsiteX44" fmla="*/ 742951 w 2312194"/>
                <a:gd name="connsiteY44" fmla="*/ 566736 h 1183479"/>
                <a:gd name="connsiteX45" fmla="*/ 762000 w 2312194"/>
                <a:gd name="connsiteY45" fmla="*/ 614361 h 1183479"/>
                <a:gd name="connsiteX46" fmla="*/ 812006 w 2312194"/>
                <a:gd name="connsiteY46" fmla="*/ 604836 h 1183479"/>
                <a:gd name="connsiteX47" fmla="*/ 847725 w 2312194"/>
                <a:gd name="connsiteY47" fmla="*/ 633411 h 1183479"/>
                <a:gd name="connsiteX48" fmla="*/ 847725 w 2312194"/>
                <a:gd name="connsiteY48" fmla="*/ 647698 h 1183479"/>
                <a:gd name="connsiteX49" fmla="*/ 854869 w 2312194"/>
                <a:gd name="connsiteY49" fmla="*/ 676273 h 1183479"/>
                <a:gd name="connsiteX50" fmla="*/ 900113 w 2312194"/>
                <a:gd name="connsiteY50" fmla="*/ 666748 h 1183479"/>
                <a:gd name="connsiteX51" fmla="*/ 912019 w 2312194"/>
                <a:gd name="connsiteY51" fmla="*/ 692942 h 1183479"/>
                <a:gd name="connsiteX52" fmla="*/ 928688 w 2312194"/>
                <a:gd name="connsiteY52" fmla="*/ 683417 h 1183479"/>
                <a:gd name="connsiteX53" fmla="*/ 945356 w 2312194"/>
                <a:gd name="connsiteY53" fmla="*/ 711992 h 1183479"/>
                <a:gd name="connsiteX54" fmla="*/ 962025 w 2312194"/>
                <a:gd name="connsiteY54" fmla="*/ 709611 h 1183479"/>
                <a:gd name="connsiteX55" fmla="*/ 973931 w 2312194"/>
                <a:gd name="connsiteY55" fmla="*/ 740567 h 1183479"/>
                <a:gd name="connsiteX56" fmla="*/ 985838 w 2312194"/>
                <a:gd name="connsiteY56" fmla="*/ 726279 h 1183479"/>
                <a:gd name="connsiteX57" fmla="*/ 1023938 w 2312194"/>
                <a:gd name="connsiteY57" fmla="*/ 759617 h 1183479"/>
                <a:gd name="connsiteX58" fmla="*/ 1045369 w 2312194"/>
                <a:gd name="connsiteY58" fmla="*/ 745329 h 1183479"/>
                <a:gd name="connsiteX59" fmla="*/ 1085850 w 2312194"/>
                <a:gd name="connsiteY59" fmla="*/ 776286 h 1183479"/>
                <a:gd name="connsiteX60" fmla="*/ 1123950 w 2312194"/>
                <a:gd name="connsiteY60" fmla="*/ 761998 h 1183479"/>
                <a:gd name="connsiteX61" fmla="*/ 1152525 w 2312194"/>
                <a:gd name="connsiteY61" fmla="*/ 797717 h 1183479"/>
                <a:gd name="connsiteX62" fmla="*/ 1190625 w 2312194"/>
                <a:gd name="connsiteY62" fmla="*/ 788192 h 1183479"/>
                <a:gd name="connsiteX63" fmla="*/ 1207294 w 2312194"/>
                <a:gd name="connsiteY63" fmla="*/ 814386 h 1183479"/>
                <a:gd name="connsiteX64" fmla="*/ 1395413 w 2312194"/>
                <a:gd name="connsiteY64" fmla="*/ 804861 h 1183479"/>
                <a:gd name="connsiteX65" fmla="*/ 1404938 w 2312194"/>
                <a:gd name="connsiteY65" fmla="*/ 845342 h 1183479"/>
                <a:gd name="connsiteX66" fmla="*/ 1419225 w 2312194"/>
                <a:gd name="connsiteY66" fmla="*/ 854867 h 1183479"/>
                <a:gd name="connsiteX67" fmla="*/ 1426369 w 2312194"/>
                <a:gd name="connsiteY67" fmla="*/ 878679 h 1183479"/>
                <a:gd name="connsiteX68" fmla="*/ 1454944 w 2312194"/>
                <a:gd name="connsiteY68" fmla="*/ 873917 h 1183479"/>
                <a:gd name="connsiteX69" fmla="*/ 1473994 w 2312194"/>
                <a:gd name="connsiteY69" fmla="*/ 900111 h 1183479"/>
                <a:gd name="connsiteX70" fmla="*/ 1576388 w 2312194"/>
                <a:gd name="connsiteY70" fmla="*/ 892967 h 1183479"/>
                <a:gd name="connsiteX71" fmla="*/ 1583531 w 2312194"/>
                <a:gd name="connsiteY71" fmla="*/ 921542 h 1183479"/>
                <a:gd name="connsiteX72" fmla="*/ 1757363 w 2312194"/>
                <a:gd name="connsiteY72" fmla="*/ 909636 h 1183479"/>
                <a:gd name="connsiteX73" fmla="*/ 1766888 w 2312194"/>
                <a:gd name="connsiteY73" fmla="*/ 935829 h 1183479"/>
                <a:gd name="connsiteX74" fmla="*/ 1800225 w 2312194"/>
                <a:gd name="connsiteY74" fmla="*/ 931067 h 1183479"/>
                <a:gd name="connsiteX75" fmla="*/ 1807369 w 2312194"/>
                <a:gd name="connsiteY75" fmla="*/ 947736 h 1183479"/>
                <a:gd name="connsiteX76" fmla="*/ 1840706 w 2312194"/>
                <a:gd name="connsiteY76" fmla="*/ 950117 h 1183479"/>
                <a:gd name="connsiteX77" fmla="*/ 1843088 w 2312194"/>
                <a:gd name="connsiteY77" fmla="*/ 966786 h 1183479"/>
                <a:gd name="connsiteX78" fmla="*/ 1864519 w 2312194"/>
                <a:gd name="connsiteY78" fmla="*/ 973929 h 1183479"/>
                <a:gd name="connsiteX79" fmla="*/ 1869281 w 2312194"/>
                <a:gd name="connsiteY79" fmla="*/ 985836 h 1183479"/>
                <a:gd name="connsiteX80" fmla="*/ 1890713 w 2312194"/>
                <a:gd name="connsiteY80" fmla="*/ 992979 h 1183479"/>
                <a:gd name="connsiteX81" fmla="*/ 1907381 w 2312194"/>
                <a:gd name="connsiteY81" fmla="*/ 1009648 h 1183479"/>
                <a:gd name="connsiteX82" fmla="*/ 1921669 w 2312194"/>
                <a:gd name="connsiteY82" fmla="*/ 1009648 h 1183479"/>
                <a:gd name="connsiteX83" fmla="*/ 1926431 w 2312194"/>
                <a:gd name="connsiteY83" fmla="*/ 1019173 h 1183479"/>
                <a:gd name="connsiteX84" fmla="*/ 1952625 w 2312194"/>
                <a:gd name="connsiteY84" fmla="*/ 1009648 h 1183479"/>
                <a:gd name="connsiteX85" fmla="*/ 1978819 w 2312194"/>
                <a:gd name="connsiteY85" fmla="*/ 1057274 h 1183479"/>
                <a:gd name="connsiteX86" fmla="*/ 2026444 w 2312194"/>
                <a:gd name="connsiteY86" fmla="*/ 1054892 h 1183479"/>
                <a:gd name="connsiteX87" fmla="*/ 2028825 w 2312194"/>
                <a:gd name="connsiteY87" fmla="*/ 1073942 h 1183479"/>
                <a:gd name="connsiteX88" fmla="*/ 2069306 w 2312194"/>
                <a:gd name="connsiteY88" fmla="*/ 1071561 h 1183479"/>
                <a:gd name="connsiteX89" fmla="*/ 2069306 w 2312194"/>
                <a:gd name="connsiteY89" fmla="*/ 1071561 h 1183479"/>
                <a:gd name="connsiteX90" fmla="*/ 2109788 w 2312194"/>
                <a:gd name="connsiteY90" fmla="*/ 1083467 h 1183479"/>
                <a:gd name="connsiteX91" fmla="*/ 2114550 w 2312194"/>
                <a:gd name="connsiteY91" fmla="*/ 1109661 h 1183479"/>
                <a:gd name="connsiteX92" fmla="*/ 2128838 w 2312194"/>
                <a:gd name="connsiteY92" fmla="*/ 1131092 h 1183479"/>
                <a:gd name="connsiteX93" fmla="*/ 2255044 w 2312194"/>
                <a:gd name="connsiteY93" fmla="*/ 1121567 h 1183479"/>
                <a:gd name="connsiteX94" fmla="*/ 2266950 w 2312194"/>
                <a:gd name="connsiteY94" fmla="*/ 1142998 h 1183479"/>
                <a:gd name="connsiteX95" fmla="*/ 2255044 w 2312194"/>
                <a:gd name="connsiteY95" fmla="*/ 1162048 h 1183479"/>
                <a:gd name="connsiteX96" fmla="*/ 2264569 w 2312194"/>
                <a:gd name="connsiteY96" fmla="*/ 1183479 h 1183479"/>
                <a:gd name="connsiteX97" fmla="*/ 2312194 w 2312194"/>
                <a:gd name="connsiteY97" fmla="*/ 1176336 h 1183479"/>
                <a:gd name="connsiteX0" fmla="*/ 0 w 2314575"/>
                <a:gd name="connsiteY0" fmla="*/ 0 h 1183480"/>
                <a:gd name="connsiteX1" fmla="*/ 40481 w 2314575"/>
                <a:gd name="connsiteY1" fmla="*/ 28573 h 1183480"/>
                <a:gd name="connsiteX2" fmla="*/ 38100 w 2314575"/>
                <a:gd name="connsiteY2" fmla="*/ 54767 h 1183480"/>
                <a:gd name="connsiteX3" fmla="*/ 69056 w 2314575"/>
                <a:gd name="connsiteY3" fmla="*/ 47623 h 1183480"/>
                <a:gd name="connsiteX4" fmla="*/ 78581 w 2314575"/>
                <a:gd name="connsiteY4" fmla="*/ 83342 h 1183480"/>
                <a:gd name="connsiteX5" fmla="*/ 109538 w 2314575"/>
                <a:gd name="connsiteY5" fmla="*/ 73817 h 1183480"/>
                <a:gd name="connsiteX6" fmla="*/ 133350 w 2314575"/>
                <a:gd name="connsiteY6" fmla="*/ 88104 h 1183480"/>
                <a:gd name="connsiteX7" fmla="*/ 142875 w 2314575"/>
                <a:gd name="connsiteY7" fmla="*/ 100011 h 1183480"/>
                <a:gd name="connsiteX8" fmla="*/ 147638 w 2314575"/>
                <a:gd name="connsiteY8" fmla="*/ 123823 h 1183480"/>
                <a:gd name="connsiteX9" fmla="*/ 147638 w 2314575"/>
                <a:gd name="connsiteY9" fmla="*/ 123823 h 1183480"/>
                <a:gd name="connsiteX10" fmla="*/ 171450 w 2314575"/>
                <a:gd name="connsiteY10" fmla="*/ 147636 h 1183480"/>
                <a:gd name="connsiteX11" fmla="*/ 204788 w 2314575"/>
                <a:gd name="connsiteY11" fmla="*/ 140492 h 1183480"/>
                <a:gd name="connsiteX12" fmla="*/ 197644 w 2314575"/>
                <a:gd name="connsiteY12" fmla="*/ 171448 h 1183480"/>
                <a:gd name="connsiteX13" fmla="*/ 226219 w 2314575"/>
                <a:gd name="connsiteY13" fmla="*/ 171448 h 1183480"/>
                <a:gd name="connsiteX14" fmla="*/ 214313 w 2314575"/>
                <a:gd name="connsiteY14" fmla="*/ 195261 h 1183480"/>
                <a:gd name="connsiteX15" fmla="*/ 228600 w 2314575"/>
                <a:gd name="connsiteY15" fmla="*/ 214311 h 1183480"/>
                <a:gd name="connsiteX16" fmla="*/ 264319 w 2314575"/>
                <a:gd name="connsiteY16" fmla="*/ 209548 h 1183480"/>
                <a:gd name="connsiteX17" fmla="*/ 285750 w 2314575"/>
                <a:gd name="connsiteY17" fmla="*/ 230979 h 1183480"/>
                <a:gd name="connsiteX18" fmla="*/ 290513 w 2314575"/>
                <a:gd name="connsiteY18" fmla="*/ 261936 h 1183480"/>
                <a:gd name="connsiteX19" fmla="*/ 321469 w 2314575"/>
                <a:gd name="connsiteY19" fmla="*/ 257173 h 1183480"/>
                <a:gd name="connsiteX20" fmla="*/ 309563 w 2314575"/>
                <a:gd name="connsiteY20" fmla="*/ 290511 h 1183480"/>
                <a:gd name="connsiteX21" fmla="*/ 345281 w 2314575"/>
                <a:gd name="connsiteY21" fmla="*/ 283367 h 1183480"/>
                <a:gd name="connsiteX22" fmla="*/ 345281 w 2314575"/>
                <a:gd name="connsiteY22" fmla="*/ 300036 h 1183480"/>
                <a:gd name="connsiteX23" fmla="*/ 366713 w 2314575"/>
                <a:gd name="connsiteY23" fmla="*/ 290511 h 1183480"/>
                <a:gd name="connsiteX24" fmla="*/ 381000 w 2314575"/>
                <a:gd name="connsiteY24" fmla="*/ 319086 h 1183480"/>
                <a:gd name="connsiteX25" fmla="*/ 392906 w 2314575"/>
                <a:gd name="connsiteY25" fmla="*/ 311942 h 1183480"/>
                <a:gd name="connsiteX26" fmla="*/ 397669 w 2314575"/>
                <a:gd name="connsiteY26" fmla="*/ 330992 h 1183480"/>
                <a:gd name="connsiteX27" fmla="*/ 416719 w 2314575"/>
                <a:gd name="connsiteY27" fmla="*/ 326229 h 1183480"/>
                <a:gd name="connsiteX28" fmla="*/ 433388 w 2314575"/>
                <a:gd name="connsiteY28" fmla="*/ 357186 h 1183480"/>
                <a:gd name="connsiteX29" fmla="*/ 478631 w 2314575"/>
                <a:gd name="connsiteY29" fmla="*/ 350042 h 1183480"/>
                <a:gd name="connsiteX30" fmla="*/ 483394 w 2314575"/>
                <a:gd name="connsiteY30" fmla="*/ 380998 h 1183480"/>
                <a:gd name="connsiteX31" fmla="*/ 483394 w 2314575"/>
                <a:gd name="connsiteY31" fmla="*/ 380998 h 1183480"/>
                <a:gd name="connsiteX32" fmla="*/ 509588 w 2314575"/>
                <a:gd name="connsiteY32" fmla="*/ 404811 h 1183480"/>
                <a:gd name="connsiteX33" fmla="*/ 535781 w 2314575"/>
                <a:gd name="connsiteY33" fmla="*/ 407192 h 1183480"/>
                <a:gd name="connsiteX34" fmla="*/ 566738 w 2314575"/>
                <a:gd name="connsiteY34" fmla="*/ 433386 h 1183480"/>
                <a:gd name="connsiteX35" fmla="*/ 585788 w 2314575"/>
                <a:gd name="connsiteY35" fmla="*/ 431004 h 1183480"/>
                <a:gd name="connsiteX36" fmla="*/ 581025 w 2314575"/>
                <a:gd name="connsiteY36" fmla="*/ 459579 h 1183480"/>
                <a:gd name="connsiteX37" fmla="*/ 604838 w 2314575"/>
                <a:gd name="connsiteY37" fmla="*/ 464342 h 1183480"/>
                <a:gd name="connsiteX38" fmla="*/ 602456 w 2314575"/>
                <a:gd name="connsiteY38" fmla="*/ 478629 h 1183480"/>
                <a:gd name="connsiteX39" fmla="*/ 640556 w 2314575"/>
                <a:gd name="connsiteY39" fmla="*/ 488154 h 1183480"/>
                <a:gd name="connsiteX40" fmla="*/ 635794 w 2314575"/>
                <a:gd name="connsiteY40" fmla="*/ 507204 h 1183480"/>
                <a:gd name="connsiteX41" fmla="*/ 652463 w 2314575"/>
                <a:gd name="connsiteY41" fmla="*/ 523873 h 1183480"/>
                <a:gd name="connsiteX42" fmla="*/ 652463 w 2314575"/>
                <a:gd name="connsiteY42" fmla="*/ 545304 h 1183480"/>
                <a:gd name="connsiteX43" fmla="*/ 697706 w 2314575"/>
                <a:gd name="connsiteY43" fmla="*/ 581023 h 1183480"/>
                <a:gd name="connsiteX44" fmla="*/ 742951 w 2314575"/>
                <a:gd name="connsiteY44" fmla="*/ 566736 h 1183480"/>
                <a:gd name="connsiteX45" fmla="*/ 762000 w 2314575"/>
                <a:gd name="connsiteY45" fmla="*/ 614361 h 1183480"/>
                <a:gd name="connsiteX46" fmla="*/ 812006 w 2314575"/>
                <a:gd name="connsiteY46" fmla="*/ 604836 h 1183480"/>
                <a:gd name="connsiteX47" fmla="*/ 847725 w 2314575"/>
                <a:gd name="connsiteY47" fmla="*/ 633411 h 1183480"/>
                <a:gd name="connsiteX48" fmla="*/ 847725 w 2314575"/>
                <a:gd name="connsiteY48" fmla="*/ 647698 h 1183480"/>
                <a:gd name="connsiteX49" fmla="*/ 854869 w 2314575"/>
                <a:gd name="connsiteY49" fmla="*/ 676273 h 1183480"/>
                <a:gd name="connsiteX50" fmla="*/ 900113 w 2314575"/>
                <a:gd name="connsiteY50" fmla="*/ 666748 h 1183480"/>
                <a:gd name="connsiteX51" fmla="*/ 912019 w 2314575"/>
                <a:gd name="connsiteY51" fmla="*/ 692942 h 1183480"/>
                <a:gd name="connsiteX52" fmla="*/ 928688 w 2314575"/>
                <a:gd name="connsiteY52" fmla="*/ 683417 h 1183480"/>
                <a:gd name="connsiteX53" fmla="*/ 945356 w 2314575"/>
                <a:gd name="connsiteY53" fmla="*/ 711992 h 1183480"/>
                <a:gd name="connsiteX54" fmla="*/ 962025 w 2314575"/>
                <a:gd name="connsiteY54" fmla="*/ 709611 h 1183480"/>
                <a:gd name="connsiteX55" fmla="*/ 973931 w 2314575"/>
                <a:gd name="connsiteY55" fmla="*/ 740567 h 1183480"/>
                <a:gd name="connsiteX56" fmla="*/ 985838 w 2314575"/>
                <a:gd name="connsiteY56" fmla="*/ 726279 h 1183480"/>
                <a:gd name="connsiteX57" fmla="*/ 1023938 w 2314575"/>
                <a:gd name="connsiteY57" fmla="*/ 759617 h 1183480"/>
                <a:gd name="connsiteX58" fmla="*/ 1045369 w 2314575"/>
                <a:gd name="connsiteY58" fmla="*/ 745329 h 1183480"/>
                <a:gd name="connsiteX59" fmla="*/ 1085850 w 2314575"/>
                <a:gd name="connsiteY59" fmla="*/ 776286 h 1183480"/>
                <a:gd name="connsiteX60" fmla="*/ 1123950 w 2314575"/>
                <a:gd name="connsiteY60" fmla="*/ 761998 h 1183480"/>
                <a:gd name="connsiteX61" fmla="*/ 1152525 w 2314575"/>
                <a:gd name="connsiteY61" fmla="*/ 797717 h 1183480"/>
                <a:gd name="connsiteX62" fmla="*/ 1190625 w 2314575"/>
                <a:gd name="connsiteY62" fmla="*/ 788192 h 1183480"/>
                <a:gd name="connsiteX63" fmla="*/ 1207294 w 2314575"/>
                <a:gd name="connsiteY63" fmla="*/ 814386 h 1183480"/>
                <a:gd name="connsiteX64" fmla="*/ 1395413 w 2314575"/>
                <a:gd name="connsiteY64" fmla="*/ 804861 h 1183480"/>
                <a:gd name="connsiteX65" fmla="*/ 1404938 w 2314575"/>
                <a:gd name="connsiteY65" fmla="*/ 845342 h 1183480"/>
                <a:gd name="connsiteX66" fmla="*/ 1419225 w 2314575"/>
                <a:gd name="connsiteY66" fmla="*/ 854867 h 1183480"/>
                <a:gd name="connsiteX67" fmla="*/ 1426369 w 2314575"/>
                <a:gd name="connsiteY67" fmla="*/ 878679 h 1183480"/>
                <a:gd name="connsiteX68" fmla="*/ 1454944 w 2314575"/>
                <a:gd name="connsiteY68" fmla="*/ 873917 h 1183480"/>
                <a:gd name="connsiteX69" fmla="*/ 1473994 w 2314575"/>
                <a:gd name="connsiteY69" fmla="*/ 900111 h 1183480"/>
                <a:gd name="connsiteX70" fmla="*/ 1576388 w 2314575"/>
                <a:gd name="connsiteY70" fmla="*/ 892967 h 1183480"/>
                <a:gd name="connsiteX71" fmla="*/ 1583531 w 2314575"/>
                <a:gd name="connsiteY71" fmla="*/ 921542 h 1183480"/>
                <a:gd name="connsiteX72" fmla="*/ 1757363 w 2314575"/>
                <a:gd name="connsiteY72" fmla="*/ 909636 h 1183480"/>
                <a:gd name="connsiteX73" fmla="*/ 1766888 w 2314575"/>
                <a:gd name="connsiteY73" fmla="*/ 935829 h 1183480"/>
                <a:gd name="connsiteX74" fmla="*/ 1800225 w 2314575"/>
                <a:gd name="connsiteY74" fmla="*/ 931067 h 1183480"/>
                <a:gd name="connsiteX75" fmla="*/ 1807369 w 2314575"/>
                <a:gd name="connsiteY75" fmla="*/ 947736 h 1183480"/>
                <a:gd name="connsiteX76" fmla="*/ 1840706 w 2314575"/>
                <a:gd name="connsiteY76" fmla="*/ 950117 h 1183480"/>
                <a:gd name="connsiteX77" fmla="*/ 1843088 w 2314575"/>
                <a:gd name="connsiteY77" fmla="*/ 966786 h 1183480"/>
                <a:gd name="connsiteX78" fmla="*/ 1864519 w 2314575"/>
                <a:gd name="connsiteY78" fmla="*/ 973929 h 1183480"/>
                <a:gd name="connsiteX79" fmla="*/ 1869281 w 2314575"/>
                <a:gd name="connsiteY79" fmla="*/ 985836 h 1183480"/>
                <a:gd name="connsiteX80" fmla="*/ 1890713 w 2314575"/>
                <a:gd name="connsiteY80" fmla="*/ 992979 h 1183480"/>
                <a:gd name="connsiteX81" fmla="*/ 1907381 w 2314575"/>
                <a:gd name="connsiteY81" fmla="*/ 1009648 h 1183480"/>
                <a:gd name="connsiteX82" fmla="*/ 1921669 w 2314575"/>
                <a:gd name="connsiteY82" fmla="*/ 1009648 h 1183480"/>
                <a:gd name="connsiteX83" fmla="*/ 1926431 w 2314575"/>
                <a:gd name="connsiteY83" fmla="*/ 1019173 h 1183480"/>
                <a:gd name="connsiteX84" fmla="*/ 1952625 w 2314575"/>
                <a:gd name="connsiteY84" fmla="*/ 1009648 h 1183480"/>
                <a:gd name="connsiteX85" fmla="*/ 1978819 w 2314575"/>
                <a:gd name="connsiteY85" fmla="*/ 1057274 h 1183480"/>
                <a:gd name="connsiteX86" fmla="*/ 2026444 w 2314575"/>
                <a:gd name="connsiteY86" fmla="*/ 1054892 h 1183480"/>
                <a:gd name="connsiteX87" fmla="*/ 2028825 w 2314575"/>
                <a:gd name="connsiteY87" fmla="*/ 1073942 h 1183480"/>
                <a:gd name="connsiteX88" fmla="*/ 2069306 w 2314575"/>
                <a:gd name="connsiteY88" fmla="*/ 1071561 h 1183480"/>
                <a:gd name="connsiteX89" fmla="*/ 2069306 w 2314575"/>
                <a:gd name="connsiteY89" fmla="*/ 1071561 h 1183480"/>
                <a:gd name="connsiteX90" fmla="*/ 2109788 w 2314575"/>
                <a:gd name="connsiteY90" fmla="*/ 1083467 h 1183480"/>
                <a:gd name="connsiteX91" fmla="*/ 2114550 w 2314575"/>
                <a:gd name="connsiteY91" fmla="*/ 1109661 h 1183480"/>
                <a:gd name="connsiteX92" fmla="*/ 2128838 w 2314575"/>
                <a:gd name="connsiteY92" fmla="*/ 1131092 h 1183480"/>
                <a:gd name="connsiteX93" fmla="*/ 2255044 w 2314575"/>
                <a:gd name="connsiteY93" fmla="*/ 1121567 h 1183480"/>
                <a:gd name="connsiteX94" fmla="*/ 2266950 w 2314575"/>
                <a:gd name="connsiteY94" fmla="*/ 1142998 h 1183480"/>
                <a:gd name="connsiteX95" fmla="*/ 2255044 w 2314575"/>
                <a:gd name="connsiteY95" fmla="*/ 1162048 h 1183480"/>
                <a:gd name="connsiteX96" fmla="*/ 2264569 w 2314575"/>
                <a:gd name="connsiteY96" fmla="*/ 1183479 h 1183480"/>
                <a:gd name="connsiteX97" fmla="*/ 2314575 w 2314575"/>
                <a:gd name="connsiteY97" fmla="*/ 1183480 h 118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314575" h="1183480">
                  <a:moveTo>
                    <a:pt x="0" y="0"/>
                  </a:moveTo>
                  <a:lnTo>
                    <a:pt x="40481" y="28573"/>
                  </a:lnTo>
                  <a:lnTo>
                    <a:pt x="38100" y="54767"/>
                  </a:lnTo>
                  <a:lnTo>
                    <a:pt x="69056" y="47623"/>
                  </a:lnTo>
                  <a:lnTo>
                    <a:pt x="78581" y="83342"/>
                  </a:lnTo>
                  <a:lnTo>
                    <a:pt x="109538" y="73817"/>
                  </a:lnTo>
                  <a:lnTo>
                    <a:pt x="133350" y="88104"/>
                  </a:lnTo>
                  <a:lnTo>
                    <a:pt x="142875" y="100011"/>
                  </a:lnTo>
                  <a:lnTo>
                    <a:pt x="147638" y="123823"/>
                  </a:lnTo>
                  <a:lnTo>
                    <a:pt x="147638" y="123823"/>
                  </a:lnTo>
                  <a:lnTo>
                    <a:pt x="171450" y="147636"/>
                  </a:lnTo>
                  <a:lnTo>
                    <a:pt x="204788" y="140492"/>
                  </a:lnTo>
                  <a:lnTo>
                    <a:pt x="197644" y="171448"/>
                  </a:lnTo>
                  <a:lnTo>
                    <a:pt x="226219" y="171448"/>
                  </a:lnTo>
                  <a:lnTo>
                    <a:pt x="214313" y="195261"/>
                  </a:lnTo>
                  <a:lnTo>
                    <a:pt x="228600" y="214311"/>
                  </a:lnTo>
                  <a:lnTo>
                    <a:pt x="264319" y="209548"/>
                  </a:lnTo>
                  <a:lnTo>
                    <a:pt x="285750" y="230979"/>
                  </a:lnTo>
                  <a:lnTo>
                    <a:pt x="290513" y="261936"/>
                  </a:lnTo>
                  <a:lnTo>
                    <a:pt x="321469" y="257173"/>
                  </a:lnTo>
                  <a:lnTo>
                    <a:pt x="309563" y="290511"/>
                  </a:lnTo>
                  <a:lnTo>
                    <a:pt x="345281" y="283367"/>
                  </a:lnTo>
                  <a:lnTo>
                    <a:pt x="345281" y="300036"/>
                  </a:lnTo>
                  <a:lnTo>
                    <a:pt x="366713" y="290511"/>
                  </a:lnTo>
                  <a:lnTo>
                    <a:pt x="381000" y="319086"/>
                  </a:lnTo>
                  <a:lnTo>
                    <a:pt x="392906" y="311942"/>
                  </a:lnTo>
                  <a:lnTo>
                    <a:pt x="397669" y="330992"/>
                  </a:lnTo>
                  <a:lnTo>
                    <a:pt x="416719" y="326229"/>
                  </a:lnTo>
                  <a:lnTo>
                    <a:pt x="433388" y="357186"/>
                  </a:lnTo>
                  <a:lnTo>
                    <a:pt x="478631" y="350042"/>
                  </a:lnTo>
                  <a:lnTo>
                    <a:pt x="483394" y="380998"/>
                  </a:lnTo>
                  <a:lnTo>
                    <a:pt x="483394" y="380998"/>
                  </a:lnTo>
                  <a:lnTo>
                    <a:pt x="509588" y="404811"/>
                  </a:lnTo>
                  <a:lnTo>
                    <a:pt x="535781" y="407192"/>
                  </a:lnTo>
                  <a:lnTo>
                    <a:pt x="566738" y="433386"/>
                  </a:lnTo>
                  <a:lnTo>
                    <a:pt x="585788" y="431004"/>
                  </a:lnTo>
                  <a:lnTo>
                    <a:pt x="581025" y="459579"/>
                  </a:lnTo>
                  <a:lnTo>
                    <a:pt x="604838" y="464342"/>
                  </a:lnTo>
                  <a:lnTo>
                    <a:pt x="602456" y="478629"/>
                  </a:lnTo>
                  <a:lnTo>
                    <a:pt x="640556" y="488154"/>
                  </a:lnTo>
                  <a:lnTo>
                    <a:pt x="635794" y="507204"/>
                  </a:lnTo>
                  <a:lnTo>
                    <a:pt x="652463" y="523873"/>
                  </a:lnTo>
                  <a:lnTo>
                    <a:pt x="652463" y="545304"/>
                  </a:lnTo>
                  <a:lnTo>
                    <a:pt x="697706" y="581023"/>
                  </a:lnTo>
                  <a:lnTo>
                    <a:pt x="742951" y="566736"/>
                  </a:lnTo>
                  <a:lnTo>
                    <a:pt x="762000" y="614361"/>
                  </a:lnTo>
                  <a:lnTo>
                    <a:pt x="812006" y="604836"/>
                  </a:lnTo>
                  <a:lnTo>
                    <a:pt x="847725" y="633411"/>
                  </a:lnTo>
                  <a:lnTo>
                    <a:pt x="847725" y="647698"/>
                  </a:lnTo>
                  <a:lnTo>
                    <a:pt x="854869" y="676273"/>
                  </a:lnTo>
                  <a:lnTo>
                    <a:pt x="900113" y="666748"/>
                  </a:lnTo>
                  <a:lnTo>
                    <a:pt x="912019" y="692942"/>
                  </a:lnTo>
                  <a:lnTo>
                    <a:pt x="928688" y="683417"/>
                  </a:lnTo>
                  <a:lnTo>
                    <a:pt x="945356" y="711992"/>
                  </a:lnTo>
                  <a:lnTo>
                    <a:pt x="962025" y="709611"/>
                  </a:lnTo>
                  <a:lnTo>
                    <a:pt x="973931" y="740567"/>
                  </a:lnTo>
                  <a:lnTo>
                    <a:pt x="985838" y="726279"/>
                  </a:lnTo>
                  <a:lnTo>
                    <a:pt x="1023938" y="759617"/>
                  </a:lnTo>
                  <a:lnTo>
                    <a:pt x="1045369" y="745329"/>
                  </a:lnTo>
                  <a:lnTo>
                    <a:pt x="1085850" y="776286"/>
                  </a:lnTo>
                  <a:lnTo>
                    <a:pt x="1123950" y="761998"/>
                  </a:lnTo>
                  <a:lnTo>
                    <a:pt x="1152525" y="797717"/>
                  </a:lnTo>
                  <a:lnTo>
                    <a:pt x="1190625" y="788192"/>
                  </a:lnTo>
                  <a:lnTo>
                    <a:pt x="1207294" y="814386"/>
                  </a:lnTo>
                  <a:lnTo>
                    <a:pt x="1395413" y="804861"/>
                  </a:lnTo>
                  <a:lnTo>
                    <a:pt x="1404938" y="845342"/>
                  </a:lnTo>
                  <a:lnTo>
                    <a:pt x="1419225" y="854867"/>
                  </a:lnTo>
                  <a:lnTo>
                    <a:pt x="1426369" y="878679"/>
                  </a:lnTo>
                  <a:lnTo>
                    <a:pt x="1454944" y="873917"/>
                  </a:lnTo>
                  <a:lnTo>
                    <a:pt x="1473994" y="900111"/>
                  </a:lnTo>
                  <a:lnTo>
                    <a:pt x="1576388" y="892967"/>
                  </a:lnTo>
                  <a:lnTo>
                    <a:pt x="1583531" y="921542"/>
                  </a:lnTo>
                  <a:lnTo>
                    <a:pt x="1757363" y="909636"/>
                  </a:lnTo>
                  <a:lnTo>
                    <a:pt x="1766888" y="935829"/>
                  </a:lnTo>
                  <a:lnTo>
                    <a:pt x="1800225" y="931067"/>
                  </a:lnTo>
                  <a:lnTo>
                    <a:pt x="1807369" y="947736"/>
                  </a:lnTo>
                  <a:lnTo>
                    <a:pt x="1840706" y="950117"/>
                  </a:lnTo>
                  <a:lnTo>
                    <a:pt x="1843088" y="966786"/>
                  </a:lnTo>
                  <a:lnTo>
                    <a:pt x="1864519" y="973929"/>
                  </a:lnTo>
                  <a:lnTo>
                    <a:pt x="1869281" y="985836"/>
                  </a:lnTo>
                  <a:lnTo>
                    <a:pt x="1890713" y="992979"/>
                  </a:lnTo>
                  <a:lnTo>
                    <a:pt x="1907381" y="1009648"/>
                  </a:lnTo>
                  <a:lnTo>
                    <a:pt x="1921669" y="1009648"/>
                  </a:lnTo>
                  <a:lnTo>
                    <a:pt x="1926431" y="1019173"/>
                  </a:lnTo>
                  <a:lnTo>
                    <a:pt x="1952625" y="1009648"/>
                  </a:lnTo>
                  <a:lnTo>
                    <a:pt x="1978819" y="1057274"/>
                  </a:lnTo>
                  <a:lnTo>
                    <a:pt x="2026444" y="1054892"/>
                  </a:lnTo>
                  <a:lnTo>
                    <a:pt x="2028825" y="1073942"/>
                  </a:lnTo>
                  <a:lnTo>
                    <a:pt x="2069306" y="1071561"/>
                  </a:lnTo>
                  <a:lnTo>
                    <a:pt x="2069306" y="1071561"/>
                  </a:lnTo>
                  <a:lnTo>
                    <a:pt x="2109788" y="1083467"/>
                  </a:lnTo>
                  <a:lnTo>
                    <a:pt x="2114550" y="1109661"/>
                  </a:lnTo>
                  <a:lnTo>
                    <a:pt x="2128838" y="1131092"/>
                  </a:lnTo>
                  <a:lnTo>
                    <a:pt x="2255044" y="1121567"/>
                  </a:lnTo>
                  <a:lnTo>
                    <a:pt x="2266950" y="1142998"/>
                  </a:lnTo>
                  <a:lnTo>
                    <a:pt x="2255044" y="1162048"/>
                  </a:lnTo>
                  <a:lnTo>
                    <a:pt x="2264569" y="1183479"/>
                  </a:lnTo>
                  <a:lnTo>
                    <a:pt x="2314575" y="1183480"/>
                  </a:lnTo>
                </a:path>
              </a:pathLst>
            </a:custGeom>
            <a:ln w="285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
                <a:solidFill>
                  <a:prstClr val="black"/>
                </a:solidFill>
                <a:latin typeface="Calibri"/>
              </a:endParaRPr>
            </a:p>
          </p:txBody>
        </p:sp>
        <p:sp>
          <p:nvSpPr>
            <p:cNvPr id="106" name="Freeform 105"/>
            <p:cNvSpPr/>
            <p:nvPr/>
          </p:nvSpPr>
          <p:spPr>
            <a:xfrm>
              <a:off x="7245799" y="1220233"/>
              <a:ext cx="2373323" cy="1125299"/>
            </a:xfrm>
            <a:custGeom>
              <a:avLst/>
              <a:gdLst>
                <a:gd name="connsiteX0" fmla="*/ 0 w 2371725"/>
                <a:gd name="connsiteY0" fmla="*/ 0 h 1128713"/>
                <a:gd name="connsiteX1" fmla="*/ 54769 w 2371725"/>
                <a:gd name="connsiteY1" fmla="*/ 14288 h 1128713"/>
                <a:gd name="connsiteX2" fmla="*/ 52387 w 2371725"/>
                <a:gd name="connsiteY2" fmla="*/ 35719 h 1128713"/>
                <a:gd name="connsiteX3" fmla="*/ 66675 w 2371725"/>
                <a:gd name="connsiteY3" fmla="*/ 40481 h 1128713"/>
                <a:gd name="connsiteX4" fmla="*/ 61912 w 2371725"/>
                <a:gd name="connsiteY4" fmla="*/ 71438 h 1128713"/>
                <a:gd name="connsiteX5" fmla="*/ 169069 w 2371725"/>
                <a:gd name="connsiteY5" fmla="*/ 57150 h 1128713"/>
                <a:gd name="connsiteX6" fmla="*/ 178594 w 2371725"/>
                <a:gd name="connsiteY6" fmla="*/ 73819 h 1128713"/>
                <a:gd name="connsiteX7" fmla="*/ 180975 w 2371725"/>
                <a:gd name="connsiteY7" fmla="*/ 97631 h 1128713"/>
                <a:gd name="connsiteX8" fmla="*/ 207169 w 2371725"/>
                <a:gd name="connsiteY8" fmla="*/ 97631 h 1128713"/>
                <a:gd name="connsiteX9" fmla="*/ 226219 w 2371725"/>
                <a:gd name="connsiteY9" fmla="*/ 130969 h 1128713"/>
                <a:gd name="connsiteX10" fmla="*/ 245269 w 2371725"/>
                <a:gd name="connsiteY10" fmla="*/ 123825 h 1128713"/>
                <a:gd name="connsiteX11" fmla="*/ 250031 w 2371725"/>
                <a:gd name="connsiteY11" fmla="*/ 145256 h 1128713"/>
                <a:gd name="connsiteX12" fmla="*/ 528637 w 2371725"/>
                <a:gd name="connsiteY12" fmla="*/ 145256 h 1128713"/>
                <a:gd name="connsiteX13" fmla="*/ 542925 w 2371725"/>
                <a:gd name="connsiteY13" fmla="*/ 161925 h 1128713"/>
                <a:gd name="connsiteX14" fmla="*/ 533400 w 2371725"/>
                <a:gd name="connsiteY14" fmla="*/ 209550 h 1128713"/>
                <a:gd name="connsiteX15" fmla="*/ 545306 w 2371725"/>
                <a:gd name="connsiteY15" fmla="*/ 228600 h 1128713"/>
                <a:gd name="connsiteX16" fmla="*/ 654844 w 2371725"/>
                <a:gd name="connsiteY16" fmla="*/ 223838 h 1128713"/>
                <a:gd name="connsiteX17" fmla="*/ 681037 w 2371725"/>
                <a:gd name="connsiteY17" fmla="*/ 266700 h 1128713"/>
                <a:gd name="connsiteX18" fmla="*/ 819150 w 2371725"/>
                <a:gd name="connsiteY18" fmla="*/ 266700 h 1128713"/>
                <a:gd name="connsiteX19" fmla="*/ 835819 w 2371725"/>
                <a:gd name="connsiteY19" fmla="*/ 378619 h 1128713"/>
                <a:gd name="connsiteX20" fmla="*/ 923925 w 2371725"/>
                <a:gd name="connsiteY20" fmla="*/ 366713 h 1128713"/>
                <a:gd name="connsiteX21" fmla="*/ 952500 w 2371725"/>
                <a:gd name="connsiteY21" fmla="*/ 407194 h 1128713"/>
                <a:gd name="connsiteX22" fmla="*/ 1438275 w 2371725"/>
                <a:gd name="connsiteY22" fmla="*/ 402431 h 1128713"/>
                <a:gd name="connsiteX23" fmla="*/ 1459706 w 2371725"/>
                <a:gd name="connsiteY23" fmla="*/ 447675 h 1128713"/>
                <a:gd name="connsiteX24" fmla="*/ 1464469 w 2371725"/>
                <a:gd name="connsiteY24" fmla="*/ 466725 h 1128713"/>
                <a:gd name="connsiteX25" fmla="*/ 1507331 w 2371725"/>
                <a:gd name="connsiteY25" fmla="*/ 464344 h 1128713"/>
                <a:gd name="connsiteX26" fmla="*/ 1516856 w 2371725"/>
                <a:gd name="connsiteY26" fmla="*/ 490538 h 1128713"/>
                <a:gd name="connsiteX27" fmla="*/ 1509712 w 2371725"/>
                <a:gd name="connsiteY27" fmla="*/ 547688 h 1128713"/>
                <a:gd name="connsiteX28" fmla="*/ 1959769 w 2371725"/>
                <a:gd name="connsiteY28" fmla="*/ 545306 h 1128713"/>
                <a:gd name="connsiteX29" fmla="*/ 1962150 w 2371725"/>
                <a:gd name="connsiteY29" fmla="*/ 669131 h 1128713"/>
                <a:gd name="connsiteX30" fmla="*/ 2100262 w 2371725"/>
                <a:gd name="connsiteY30" fmla="*/ 661988 h 1128713"/>
                <a:gd name="connsiteX31" fmla="*/ 2105025 w 2371725"/>
                <a:gd name="connsiteY31" fmla="*/ 807244 h 1128713"/>
                <a:gd name="connsiteX32" fmla="*/ 2164556 w 2371725"/>
                <a:gd name="connsiteY32" fmla="*/ 809625 h 1128713"/>
                <a:gd name="connsiteX33" fmla="*/ 2164556 w 2371725"/>
                <a:gd name="connsiteY33" fmla="*/ 971550 h 1128713"/>
                <a:gd name="connsiteX34" fmla="*/ 2283619 w 2371725"/>
                <a:gd name="connsiteY34" fmla="*/ 971550 h 1128713"/>
                <a:gd name="connsiteX35" fmla="*/ 2288381 w 2371725"/>
                <a:gd name="connsiteY35" fmla="*/ 1128713 h 1128713"/>
                <a:gd name="connsiteX36" fmla="*/ 2371725 w 2371725"/>
                <a:gd name="connsiteY36"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69069 w 2371725"/>
                <a:gd name="connsiteY6" fmla="*/ 57150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19150 w 2371725"/>
                <a:gd name="connsiteY19" fmla="*/ 266700 h 1128713"/>
                <a:gd name="connsiteX20" fmla="*/ 835819 w 2371725"/>
                <a:gd name="connsiteY20" fmla="*/ 378619 h 1128713"/>
                <a:gd name="connsiteX21" fmla="*/ 923925 w 2371725"/>
                <a:gd name="connsiteY21" fmla="*/ 366713 h 1128713"/>
                <a:gd name="connsiteX22" fmla="*/ 952500 w 2371725"/>
                <a:gd name="connsiteY22" fmla="*/ 407194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9769 w 2371725"/>
                <a:gd name="connsiteY29" fmla="*/ 545306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69069 w 2371725"/>
                <a:gd name="connsiteY6" fmla="*/ 57150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19150 w 2371725"/>
                <a:gd name="connsiteY19" fmla="*/ 266700 h 1128713"/>
                <a:gd name="connsiteX20" fmla="*/ 828676 w 2371725"/>
                <a:gd name="connsiteY20" fmla="*/ 366712 h 1128713"/>
                <a:gd name="connsiteX21" fmla="*/ 923925 w 2371725"/>
                <a:gd name="connsiteY21" fmla="*/ 366713 h 1128713"/>
                <a:gd name="connsiteX22" fmla="*/ 952500 w 2371725"/>
                <a:gd name="connsiteY22" fmla="*/ 407194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9769 w 2371725"/>
                <a:gd name="connsiteY29" fmla="*/ 545306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69069 w 2371725"/>
                <a:gd name="connsiteY6" fmla="*/ 57150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19150 w 2371725"/>
                <a:gd name="connsiteY19" fmla="*/ 266700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9769 w 2371725"/>
                <a:gd name="connsiteY29" fmla="*/ 545306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69069 w 2371725"/>
                <a:gd name="connsiteY6" fmla="*/ 57150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9769 w 2371725"/>
                <a:gd name="connsiteY29" fmla="*/ 545306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9769 w 2371725"/>
                <a:gd name="connsiteY29" fmla="*/ 545306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66913 w 2371725"/>
                <a:gd name="connsiteY29" fmla="*/ 550068 h 1128713"/>
                <a:gd name="connsiteX30" fmla="*/ 1962150 w 2371725"/>
                <a:gd name="connsiteY30" fmla="*/ 669131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66913 w 2371725"/>
                <a:gd name="connsiteY29" fmla="*/ 550068 h 1128713"/>
                <a:gd name="connsiteX30" fmla="*/ 1959768 w 2371725"/>
                <a:gd name="connsiteY30" fmla="*/ 666749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64556 w 2371725"/>
                <a:gd name="connsiteY34" fmla="*/ 971550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66913 w 2371725"/>
                <a:gd name="connsiteY29" fmla="*/ 550068 h 1128713"/>
                <a:gd name="connsiteX30" fmla="*/ 1959768 w 2371725"/>
                <a:gd name="connsiteY30" fmla="*/ 666749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57412 w 2371725"/>
                <a:gd name="connsiteY34" fmla="*/ 962025 h 1128713"/>
                <a:gd name="connsiteX35" fmla="*/ 2283619 w 2371725"/>
                <a:gd name="connsiteY35" fmla="*/ 971550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66913 w 2371725"/>
                <a:gd name="connsiteY29" fmla="*/ 550068 h 1128713"/>
                <a:gd name="connsiteX30" fmla="*/ 1959768 w 2371725"/>
                <a:gd name="connsiteY30" fmla="*/ 666749 h 1128713"/>
                <a:gd name="connsiteX31" fmla="*/ 2100262 w 2371725"/>
                <a:gd name="connsiteY31" fmla="*/ 661988 h 1128713"/>
                <a:gd name="connsiteX32" fmla="*/ 2105025 w 2371725"/>
                <a:gd name="connsiteY32" fmla="*/ 807244 h 1128713"/>
                <a:gd name="connsiteX33" fmla="*/ 2164556 w 2371725"/>
                <a:gd name="connsiteY33" fmla="*/ 809625 h 1128713"/>
                <a:gd name="connsiteX34" fmla="*/ 2157412 w 2371725"/>
                <a:gd name="connsiteY34" fmla="*/ 962025 h 1128713"/>
                <a:gd name="connsiteX35" fmla="*/ 2276476 w 2371725"/>
                <a:gd name="connsiteY35" fmla="*/ 957263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66913 w 2371725"/>
                <a:gd name="connsiteY29" fmla="*/ 550068 h 1128713"/>
                <a:gd name="connsiteX30" fmla="*/ 1959768 w 2371725"/>
                <a:gd name="connsiteY30" fmla="*/ 666749 h 1128713"/>
                <a:gd name="connsiteX31" fmla="*/ 2100262 w 2371725"/>
                <a:gd name="connsiteY31" fmla="*/ 661988 h 1128713"/>
                <a:gd name="connsiteX32" fmla="*/ 2095500 w 2371725"/>
                <a:gd name="connsiteY32" fmla="*/ 807244 h 1128713"/>
                <a:gd name="connsiteX33" fmla="*/ 2164556 w 2371725"/>
                <a:gd name="connsiteY33" fmla="*/ 809625 h 1128713"/>
                <a:gd name="connsiteX34" fmla="*/ 2157412 w 2371725"/>
                <a:gd name="connsiteY34" fmla="*/ 962025 h 1128713"/>
                <a:gd name="connsiteX35" fmla="*/ 2276476 w 2371725"/>
                <a:gd name="connsiteY35" fmla="*/ 957263 h 1128713"/>
                <a:gd name="connsiteX36" fmla="*/ 2288381 w 2371725"/>
                <a:gd name="connsiteY36" fmla="*/ 1128713 h 1128713"/>
                <a:gd name="connsiteX37" fmla="*/ 2371725 w 2371725"/>
                <a:gd name="connsiteY37" fmla="*/ 1126331 h 1128713"/>
                <a:gd name="connsiteX0" fmla="*/ 0 w 2371725"/>
                <a:gd name="connsiteY0" fmla="*/ 0 h 1128713"/>
                <a:gd name="connsiteX1" fmla="*/ 16669 w 2371725"/>
                <a:gd name="connsiteY1" fmla="*/ 2381 h 1128713"/>
                <a:gd name="connsiteX2" fmla="*/ 54769 w 2371725"/>
                <a:gd name="connsiteY2" fmla="*/ 14288 h 1128713"/>
                <a:gd name="connsiteX3" fmla="*/ 52387 w 2371725"/>
                <a:gd name="connsiteY3" fmla="*/ 35719 h 1128713"/>
                <a:gd name="connsiteX4" fmla="*/ 66675 w 2371725"/>
                <a:gd name="connsiteY4" fmla="*/ 40481 h 1128713"/>
                <a:gd name="connsiteX5" fmla="*/ 61912 w 2371725"/>
                <a:gd name="connsiteY5" fmla="*/ 71438 h 1128713"/>
                <a:gd name="connsiteX6" fmla="*/ 159544 w 2371725"/>
                <a:gd name="connsiteY6" fmla="*/ 64294 h 1128713"/>
                <a:gd name="connsiteX7" fmla="*/ 178594 w 2371725"/>
                <a:gd name="connsiteY7" fmla="*/ 73819 h 1128713"/>
                <a:gd name="connsiteX8" fmla="*/ 180975 w 2371725"/>
                <a:gd name="connsiteY8" fmla="*/ 97631 h 1128713"/>
                <a:gd name="connsiteX9" fmla="*/ 207169 w 2371725"/>
                <a:gd name="connsiteY9" fmla="*/ 97631 h 1128713"/>
                <a:gd name="connsiteX10" fmla="*/ 226219 w 2371725"/>
                <a:gd name="connsiteY10" fmla="*/ 130969 h 1128713"/>
                <a:gd name="connsiteX11" fmla="*/ 245269 w 2371725"/>
                <a:gd name="connsiteY11" fmla="*/ 123825 h 1128713"/>
                <a:gd name="connsiteX12" fmla="*/ 250031 w 2371725"/>
                <a:gd name="connsiteY12" fmla="*/ 145256 h 1128713"/>
                <a:gd name="connsiteX13" fmla="*/ 528637 w 2371725"/>
                <a:gd name="connsiteY13" fmla="*/ 145256 h 1128713"/>
                <a:gd name="connsiteX14" fmla="*/ 542925 w 2371725"/>
                <a:gd name="connsiteY14" fmla="*/ 161925 h 1128713"/>
                <a:gd name="connsiteX15" fmla="*/ 533400 w 2371725"/>
                <a:gd name="connsiteY15" fmla="*/ 209550 h 1128713"/>
                <a:gd name="connsiteX16" fmla="*/ 545306 w 2371725"/>
                <a:gd name="connsiteY16" fmla="*/ 228600 h 1128713"/>
                <a:gd name="connsiteX17" fmla="*/ 654844 w 2371725"/>
                <a:gd name="connsiteY17" fmla="*/ 223838 h 1128713"/>
                <a:gd name="connsiteX18" fmla="*/ 681037 w 2371725"/>
                <a:gd name="connsiteY18" fmla="*/ 266700 h 1128713"/>
                <a:gd name="connsiteX19" fmla="*/ 828675 w 2371725"/>
                <a:gd name="connsiteY19" fmla="*/ 271463 h 1128713"/>
                <a:gd name="connsiteX20" fmla="*/ 828676 w 2371725"/>
                <a:gd name="connsiteY20" fmla="*/ 366712 h 1128713"/>
                <a:gd name="connsiteX21" fmla="*/ 923925 w 2371725"/>
                <a:gd name="connsiteY21" fmla="*/ 366713 h 1128713"/>
                <a:gd name="connsiteX22" fmla="*/ 942975 w 2371725"/>
                <a:gd name="connsiteY22" fmla="*/ 409576 h 1128713"/>
                <a:gd name="connsiteX23" fmla="*/ 1438275 w 2371725"/>
                <a:gd name="connsiteY23" fmla="*/ 402431 h 1128713"/>
                <a:gd name="connsiteX24" fmla="*/ 1459706 w 2371725"/>
                <a:gd name="connsiteY24" fmla="*/ 447675 h 1128713"/>
                <a:gd name="connsiteX25" fmla="*/ 1464469 w 2371725"/>
                <a:gd name="connsiteY25" fmla="*/ 466725 h 1128713"/>
                <a:gd name="connsiteX26" fmla="*/ 1507331 w 2371725"/>
                <a:gd name="connsiteY26" fmla="*/ 464344 h 1128713"/>
                <a:gd name="connsiteX27" fmla="*/ 1516856 w 2371725"/>
                <a:gd name="connsiteY27" fmla="*/ 490538 h 1128713"/>
                <a:gd name="connsiteX28" fmla="*/ 1509712 w 2371725"/>
                <a:gd name="connsiteY28" fmla="*/ 547688 h 1128713"/>
                <a:gd name="connsiteX29" fmla="*/ 1955007 w 2371725"/>
                <a:gd name="connsiteY29" fmla="*/ 540543 h 1128713"/>
                <a:gd name="connsiteX30" fmla="*/ 1959768 w 2371725"/>
                <a:gd name="connsiteY30" fmla="*/ 666749 h 1128713"/>
                <a:gd name="connsiteX31" fmla="*/ 2100262 w 2371725"/>
                <a:gd name="connsiteY31" fmla="*/ 661988 h 1128713"/>
                <a:gd name="connsiteX32" fmla="*/ 2095500 w 2371725"/>
                <a:gd name="connsiteY32" fmla="*/ 807244 h 1128713"/>
                <a:gd name="connsiteX33" fmla="*/ 2164556 w 2371725"/>
                <a:gd name="connsiteY33" fmla="*/ 809625 h 1128713"/>
                <a:gd name="connsiteX34" fmla="*/ 2157412 w 2371725"/>
                <a:gd name="connsiteY34" fmla="*/ 962025 h 1128713"/>
                <a:gd name="connsiteX35" fmla="*/ 2276476 w 2371725"/>
                <a:gd name="connsiteY35" fmla="*/ 957263 h 1128713"/>
                <a:gd name="connsiteX36" fmla="*/ 2288381 w 2371725"/>
                <a:gd name="connsiteY36" fmla="*/ 1128713 h 1128713"/>
                <a:gd name="connsiteX37" fmla="*/ 2371725 w 2371725"/>
                <a:gd name="connsiteY37" fmla="*/ 1126331 h 1128713"/>
                <a:gd name="connsiteX0" fmla="*/ 0 w 2371725"/>
                <a:gd name="connsiteY0" fmla="*/ 0 h 1126331"/>
                <a:gd name="connsiteX1" fmla="*/ 16669 w 2371725"/>
                <a:gd name="connsiteY1" fmla="*/ 2381 h 1126331"/>
                <a:gd name="connsiteX2" fmla="*/ 54769 w 2371725"/>
                <a:gd name="connsiteY2" fmla="*/ 14288 h 1126331"/>
                <a:gd name="connsiteX3" fmla="*/ 52387 w 2371725"/>
                <a:gd name="connsiteY3" fmla="*/ 35719 h 1126331"/>
                <a:gd name="connsiteX4" fmla="*/ 66675 w 2371725"/>
                <a:gd name="connsiteY4" fmla="*/ 40481 h 1126331"/>
                <a:gd name="connsiteX5" fmla="*/ 61912 w 2371725"/>
                <a:gd name="connsiteY5" fmla="*/ 71438 h 1126331"/>
                <a:gd name="connsiteX6" fmla="*/ 159544 w 2371725"/>
                <a:gd name="connsiteY6" fmla="*/ 64294 h 1126331"/>
                <a:gd name="connsiteX7" fmla="*/ 178594 w 2371725"/>
                <a:gd name="connsiteY7" fmla="*/ 73819 h 1126331"/>
                <a:gd name="connsiteX8" fmla="*/ 180975 w 2371725"/>
                <a:gd name="connsiteY8" fmla="*/ 97631 h 1126331"/>
                <a:gd name="connsiteX9" fmla="*/ 207169 w 2371725"/>
                <a:gd name="connsiteY9" fmla="*/ 97631 h 1126331"/>
                <a:gd name="connsiteX10" fmla="*/ 226219 w 2371725"/>
                <a:gd name="connsiteY10" fmla="*/ 130969 h 1126331"/>
                <a:gd name="connsiteX11" fmla="*/ 245269 w 2371725"/>
                <a:gd name="connsiteY11" fmla="*/ 123825 h 1126331"/>
                <a:gd name="connsiteX12" fmla="*/ 250031 w 2371725"/>
                <a:gd name="connsiteY12" fmla="*/ 145256 h 1126331"/>
                <a:gd name="connsiteX13" fmla="*/ 528637 w 2371725"/>
                <a:gd name="connsiteY13" fmla="*/ 145256 h 1126331"/>
                <a:gd name="connsiteX14" fmla="*/ 542925 w 2371725"/>
                <a:gd name="connsiteY14" fmla="*/ 161925 h 1126331"/>
                <a:gd name="connsiteX15" fmla="*/ 533400 w 2371725"/>
                <a:gd name="connsiteY15" fmla="*/ 209550 h 1126331"/>
                <a:gd name="connsiteX16" fmla="*/ 545306 w 2371725"/>
                <a:gd name="connsiteY16" fmla="*/ 228600 h 1126331"/>
                <a:gd name="connsiteX17" fmla="*/ 654844 w 2371725"/>
                <a:gd name="connsiteY17" fmla="*/ 223838 h 1126331"/>
                <a:gd name="connsiteX18" fmla="*/ 681037 w 2371725"/>
                <a:gd name="connsiteY18" fmla="*/ 266700 h 1126331"/>
                <a:gd name="connsiteX19" fmla="*/ 828675 w 2371725"/>
                <a:gd name="connsiteY19" fmla="*/ 271463 h 1126331"/>
                <a:gd name="connsiteX20" fmla="*/ 828676 w 2371725"/>
                <a:gd name="connsiteY20" fmla="*/ 366712 h 1126331"/>
                <a:gd name="connsiteX21" fmla="*/ 923925 w 2371725"/>
                <a:gd name="connsiteY21" fmla="*/ 366713 h 1126331"/>
                <a:gd name="connsiteX22" fmla="*/ 942975 w 2371725"/>
                <a:gd name="connsiteY22" fmla="*/ 409576 h 1126331"/>
                <a:gd name="connsiteX23" fmla="*/ 1438275 w 2371725"/>
                <a:gd name="connsiteY23" fmla="*/ 402431 h 1126331"/>
                <a:gd name="connsiteX24" fmla="*/ 1459706 w 2371725"/>
                <a:gd name="connsiteY24" fmla="*/ 447675 h 1126331"/>
                <a:gd name="connsiteX25" fmla="*/ 1464469 w 2371725"/>
                <a:gd name="connsiteY25" fmla="*/ 466725 h 1126331"/>
                <a:gd name="connsiteX26" fmla="*/ 1507331 w 2371725"/>
                <a:gd name="connsiteY26" fmla="*/ 464344 h 1126331"/>
                <a:gd name="connsiteX27" fmla="*/ 1516856 w 2371725"/>
                <a:gd name="connsiteY27" fmla="*/ 490538 h 1126331"/>
                <a:gd name="connsiteX28" fmla="*/ 1509712 w 2371725"/>
                <a:gd name="connsiteY28" fmla="*/ 547688 h 1126331"/>
                <a:gd name="connsiteX29" fmla="*/ 1955007 w 2371725"/>
                <a:gd name="connsiteY29" fmla="*/ 540543 h 1126331"/>
                <a:gd name="connsiteX30" fmla="*/ 1959768 w 2371725"/>
                <a:gd name="connsiteY30" fmla="*/ 666749 h 1126331"/>
                <a:gd name="connsiteX31" fmla="*/ 2100262 w 2371725"/>
                <a:gd name="connsiteY31" fmla="*/ 661988 h 1126331"/>
                <a:gd name="connsiteX32" fmla="*/ 2095500 w 2371725"/>
                <a:gd name="connsiteY32" fmla="*/ 807244 h 1126331"/>
                <a:gd name="connsiteX33" fmla="*/ 2164556 w 2371725"/>
                <a:gd name="connsiteY33" fmla="*/ 809625 h 1126331"/>
                <a:gd name="connsiteX34" fmla="*/ 2157412 w 2371725"/>
                <a:gd name="connsiteY34" fmla="*/ 962025 h 1126331"/>
                <a:gd name="connsiteX35" fmla="*/ 2276476 w 2371725"/>
                <a:gd name="connsiteY35" fmla="*/ 957263 h 1126331"/>
                <a:gd name="connsiteX36" fmla="*/ 2278856 w 2371725"/>
                <a:gd name="connsiteY36" fmla="*/ 1123950 h 1126331"/>
                <a:gd name="connsiteX37" fmla="*/ 2371725 w 2371725"/>
                <a:gd name="connsiteY37" fmla="*/ 1126331 h 1126331"/>
                <a:gd name="connsiteX0" fmla="*/ 0 w 2371725"/>
                <a:gd name="connsiteY0" fmla="*/ 0 h 1126331"/>
                <a:gd name="connsiteX1" fmla="*/ 16669 w 2371725"/>
                <a:gd name="connsiteY1" fmla="*/ 2381 h 1126331"/>
                <a:gd name="connsiteX2" fmla="*/ 54769 w 2371725"/>
                <a:gd name="connsiteY2" fmla="*/ 14288 h 1126331"/>
                <a:gd name="connsiteX3" fmla="*/ 52387 w 2371725"/>
                <a:gd name="connsiteY3" fmla="*/ 35719 h 1126331"/>
                <a:gd name="connsiteX4" fmla="*/ 66675 w 2371725"/>
                <a:gd name="connsiteY4" fmla="*/ 40481 h 1126331"/>
                <a:gd name="connsiteX5" fmla="*/ 61912 w 2371725"/>
                <a:gd name="connsiteY5" fmla="*/ 71438 h 1126331"/>
                <a:gd name="connsiteX6" fmla="*/ 159544 w 2371725"/>
                <a:gd name="connsiteY6" fmla="*/ 64294 h 1126331"/>
                <a:gd name="connsiteX7" fmla="*/ 178594 w 2371725"/>
                <a:gd name="connsiteY7" fmla="*/ 73819 h 1126331"/>
                <a:gd name="connsiteX8" fmla="*/ 180975 w 2371725"/>
                <a:gd name="connsiteY8" fmla="*/ 97631 h 1126331"/>
                <a:gd name="connsiteX9" fmla="*/ 207169 w 2371725"/>
                <a:gd name="connsiteY9" fmla="*/ 97631 h 1126331"/>
                <a:gd name="connsiteX10" fmla="*/ 226219 w 2371725"/>
                <a:gd name="connsiteY10" fmla="*/ 130969 h 1126331"/>
                <a:gd name="connsiteX11" fmla="*/ 245269 w 2371725"/>
                <a:gd name="connsiteY11" fmla="*/ 123825 h 1126331"/>
                <a:gd name="connsiteX12" fmla="*/ 250031 w 2371725"/>
                <a:gd name="connsiteY12" fmla="*/ 145256 h 1126331"/>
                <a:gd name="connsiteX13" fmla="*/ 528637 w 2371725"/>
                <a:gd name="connsiteY13" fmla="*/ 145256 h 1126331"/>
                <a:gd name="connsiteX14" fmla="*/ 542925 w 2371725"/>
                <a:gd name="connsiteY14" fmla="*/ 161925 h 1126331"/>
                <a:gd name="connsiteX15" fmla="*/ 533400 w 2371725"/>
                <a:gd name="connsiteY15" fmla="*/ 209550 h 1126331"/>
                <a:gd name="connsiteX16" fmla="*/ 545306 w 2371725"/>
                <a:gd name="connsiteY16" fmla="*/ 228600 h 1126331"/>
                <a:gd name="connsiteX17" fmla="*/ 654844 w 2371725"/>
                <a:gd name="connsiteY17" fmla="*/ 223838 h 1126331"/>
                <a:gd name="connsiteX18" fmla="*/ 681037 w 2371725"/>
                <a:gd name="connsiteY18" fmla="*/ 266700 h 1126331"/>
                <a:gd name="connsiteX19" fmla="*/ 828675 w 2371725"/>
                <a:gd name="connsiteY19" fmla="*/ 271463 h 1126331"/>
                <a:gd name="connsiteX20" fmla="*/ 828676 w 2371725"/>
                <a:gd name="connsiteY20" fmla="*/ 366712 h 1126331"/>
                <a:gd name="connsiteX21" fmla="*/ 923925 w 2371725"/>
                <a:gd name="connsiteY21" fmla="*/ 366713 h 1126331"/>
                <a:gd name="connsiteX22" fmla="*/ 942975 w 2371725"/>
                <a:gd name="connsiteY22" fmla="*/ 409576 h 1126331"/>
                <a:gd name="connsiteX23" fmla="*/ 1438275 w 2371725"/>
                <a:gd name="connsiteY23" fmla="*/ 402431 h 1126331"/>
                <a:gd name="connsiteX24" fmla="*/ 1459706 w 2371725"/>
                <a:gd name="connsiteY24" fmla="*/ 447675 h 1126331"/>
                <a:gd name="connsiteX25" fmla="*/ 1464469 w 2371725"/>
                <a:gd name="connsiteY25" fmla="*/ 466725 h 1126331"/>
                <a:gd name="connsiteX26" fmla="*/ 1507331 w 2371725"/>
                <a:gd name="connsiteY26" fmla="*/ 464344 h 1126331"/>
                <a:gd name="connsiteX27" fmla="*/ 1516856 w 2371725"/>
                <a:gd name="connsiteY27" fmla="*/ 490538 h 1126331"/>
                <a:gd name="connsiteX28" fmla="*/ 1509712 w 2371725"/>
                <a:gd name="connsiteY28" fmla="*/ 547688 h 1126331"/>
                <a:gd name="connsiteX29" fmla="*/ 1955007 w 2371725"/>
                <a:gd name="connsiteY29" fmla="*/ 540543 h 1126331"/>
                <a:gd name="connsiteX30" fmla="*/ 1959768 w 2371725"/>
                <a:gd name="connsiteY30" fmla="*/ 666749 h 1126331"/>
                <a:gd name="connsiteX31" fmla="*/ 2100262 w 2371725"/>
                <a:gd name="connsiteY31" fmla="*/ 661988 h 1126331"/>
                <a:gd name="connsiteX32" fmla="*/ 2095500 w 2371725"/>
                <a:gd name="connsiteY32" fmla="*/ 807244 h 1126331"/>
                <a:gd name="connsiteX33" fmla="*/ 2164556 w 2371725"/>
                <a:gd name="connsiteY33" fmla="*/ 809625 h 1126331"/>
                <a:gd name="connsiteX34" fmla="*/ 2157412 w 2371725"/>
                <a:gd name="connsiteY34" fmla="*/ 962025 h 1126331"/>
                <a:gd name="connsiteX35" fmla="*/ 2278857 w 2371725"/>
                <a:gd name="connsiteY35" fmla="*/ 964407 h 1126331"/>
                <a:gd name="connsiteX36" fmla="*/ 2278856 w 2371725"/>
                <a:gd name="connsiteY36" fmla="*/ 1123950 h 1126331"/>
                <a:gd name="connsiteX37" fmla="*/ 2371725 w 2371725"/>
                <a:gd name="connsiteY37" fmla="*/ 1126331 h 112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71725" h="1126331">
                  <a:moveTo>
                    <a:pt x="0" y="0"/>
                  </a:moveTo>
                  <a:lnTo>
                    <a:pt x="16669" y="2381"/>
                  </a:lnTo>
                  <a:lnTo>
                    <a:pt x="54769" y="14288"/>
                  </a:lnTo>
                  <a:lnTo>
                    <a:pt x="52387" y="35719"/>
                  </a:lnTo>
                  <a:lnTo>
                    <a:pt x="66675" y="40481"/>
                  </a:lnTo>
                  <a:lnTo>
                    <a:pt x="61912" y="71438"/>
                  </a:lnTo>
                  <a:lnTo>
                    <a:pt x="159544" y="64294"/>
                  </a:lnTo>
                  <a:lnTo>
                    <a:pt x="178594" y="73819"/>
                  </a:lnTo>
                  <a:lnTo>
                    <a:pt x="180975" y="97631"/>
                  </a:lnTo>
                  <a:lnTo>
                    <a:pt x="207169" y="97631"/>
                  </a:lnTo>
                  <a:lnTo>
                    <a:pt x="226219" y="130969"/>
                  </a:lnTo>
                  <a:lnTo>
                    <a:pt x="245269" y="123825"/>
                  </a:lnTo>
                  <a:lnTo>
                    <a:pt x="250031" y="145256"/>
                  </a:lnTo>
                  <a:lnTo>
                    <a:pt x="528637" y="145256"/>
                  </a:lnTo>
                  <a:lnTo>
                    <a:pt x="542925" y="161925"/>
                  </a:lnTo>
                  <a:lnTo>
                    <a:pt x="533400" y="209550"/>
                  </a:lnTo>
                  <a:lnTo>
                    <a:pt x="545306" y="228600"/>
                  </a:lnTo>
                  <a:lnTo>
                    <a:pt x="654844" y="223838"/>
                  </a:lnTo>
                  <a:lnTo>
                    <a:pt x="681037" y="266700"/>
                  </a:lnTo>
                  <a:lnTo>
                    <a:pt x="828675" y="271463"/>
                  </a:lnTo>
                  <a:cubicBezTo>
                    <a:pt x="828675" y="303213"/>
                    <a:pt x="828676" y="334962"/>
                    <a:pt x="828676" y="366712"/>
                  </a:cubicBezTo>
                  <a:lnTo>
                    <a:pt x="923925" y="366713"/>
                  </a:lnTo>
                  <a:lnTo>
                    <a:pt x="942975" y="409576"/>
                  </a:lnTo>
                  <a:lnTo>
                    <a:pt x="1438275" y="402431"/>
                  </a:lnTo>
                  <a:lnTo>
                    <a:pt x="1459706" y="447675"/>
                  </a:lnTo>
                  <a:lnTo>
                    <a:pt x="1464469" y="466725"/>
                  </a:lnTo>
                  <a:lnTo>
                    <a:pt x="1507331" y="464344"/>
                  </a:lnTo>
                  <a:lnTo>
                    <a:pt x="1516856" y="490538"/>
                  </a:lnTo>
                  <a:lnTo>
                    <a:pt x="1509712" y="547688"/>
                  </a:lnTo>
                  <a:lnTo>
                    <a:pt x="1955007" y="540543"/>
                  </a:lnTo>
                  <a:cubicBezTo>
                    <a:pt x="1955801" y="581818"/>
                    <a:pt x="1958974" y="625474"/>
                    <a:pt x="1959768" y="666749"/>
                  </a:cubicBezTo>
                  <a:lnTo>
                    <a:pt x="2100262" y="661988"/>
                  </a:lnTo>
                  <a:lnTo>
                    <a:pt x="2095500" y="807244"/>
                  </a:lnTo>
                  <a:lnTo>
                    <a:pt x="2164556" y="809625"/>
                  </a:lnTo>
                  <a:lnTo>
                    <a:pt x="2157412" y="962025"/>
                  </a:lnTo>
                  <a:lnTo>
                    <a:pt x="2278857" y="964407"/>
                  </a:lnTo>
                  <a:cubicBezTo>
                    <a:pt x="2279650" y="1019969"/>
                    <a:pt x="2278063" y="1068388"/>
                    <a:pt x="2278856" y="1123950"/>
                  </a:cubicBezTo>
                  <a:lnTo>
                    <a:pt x="2371725" y="1126331"/>
                  </a:lnTo>
                </a:path>
              </a:pathLst>
            </a:custGeom>
            <a:ln w="285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
                <a:solidFill>
                  <a:prstClr val="black"/>
                </a:solidFill>
                <a:latin typeface="Calibri"/>
              </a:endParaRPr>
            </a:p>
          </p:txBody>
        </p:sp>
        <p:sp>
          <p:nvSpPr>
            <p:cNvPr id="107" name="Freeform 106"/>
            <p:cNvSpPr/>
            <p:nvPr/>
          </p:nvSpPr>
          <p:spPr>
            <a:xfrm>
              <a:off x="9597876" y="2339498"/>
              <a:ext cx="1905943" cy="6034"/>
            </a:xfrm>
            <a:custGeom>
              <a:avLst/>
              <a:gdLst>
                <a:gd name="connsiteX0" fmla="*/ 0 w 1905000"/>
                <a:gd name="connsiteY0" fmla="*/ 4763 h 4763"/>
                <a:gd name="connsiteX1" fmla="*/ 1905000 w 1905000"/>
                <a:gd name="connsiteY1" fmla="*/ 0 h 4763"/>
              </a:gdLst>
              <a:ahLst/>
              <a:cxnLst>
                <a:cxn ang="0">
                  <a:pos x="connsiteX0" y="connsiteY0"/>
                </a:cxn>
                <a:cxn ang="0">
                  <a:pos x="connsiteX1" y="connsiteY1"/>
                </a:cxn>
              </a:cxnLst>
              <a:rect l="l" t="t" r="r" b="b"/>
              <a:pathLst>
                <a:path w="1905000" h="4763">
                  <a:moveTo>
                    <a:pt x="0" y="4763"/>
                  </a:moveTo>
                  <a:lnTo>
                    <a:pt x="1905000" y="0"/>
                  </a:lnTo>
                </a:path>
              </a:pathLst>
            </a:custGeom>
            <a:ln w="285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
                <a:solidFill>
                  <a:prstClr val="black"/>
                </a:solidFill>
                <a:latin typeface="Calibri"/>
              </a:endParaRPr>
            </a:p>
          </p:txBody>
        </p:sp>
      </p:grpSp>
      <p:sp>
        <p:nvSpPr>
          <p:cNvPr id="17412" name="Title 9"/>
          <p:cNvSpPr>
            <a:spLocks noGrp="1"/>
          </p:cNvSpPr>
          <p:nvPr>
            <p:ph type="title"/>
          </p:nvPr>
        </p:nvSpPr>
        <p:spPr>
          <a:xfrm>
            <a:off x="251520" y="620688"/>
            <a:ext cx="8229600" cy="707886"/>
          </a:xfrm>
        </p:spPr>
        <p:txBody>
          <a:bodyPr rtlCol="0">
            <a:normAutofit fontScale="90000"/>
          </a:bodyPr>
          <a:lstStyle/>
          <a:p>
            <a:pPr algn="l" rtl="0" eaLnBrk="1" fontAlgn="auto" hangingPunct="1">
              <a:spcAft>
                <a:spcPts val="0"/>
              </a:spcAft>
              <a:defRPr/>
            </a:pPr>
            <a:r>
              <a:rPr lang="es" dirty="0">
                <a:solidFill>
                  <a:srgbClr val="0066FF"/>
                </a:solidFill>
              </a:rPr>
              <a:t>AFFIRM: Supervivencia global</a:t>
            </a:r>
          </a:p>
        </p:txBody>
      </p:sp>
      <p:sp>
        <p:nvSpPr>
          <p:cNvPr id="39941" name="TextBox 7"/>
          <p:cNvSpPr txBox="1">
            <a:spLocks noChangeArrowheads="1"/>
          </p:cNvSpPr>
          <p:nvPr/>
        </p:nvSpPr>
        <p:spPr bwMode="auto">
          <a:xfrm>
            <a:off x="2260600" y="5324475"/>
            <a:ext cx="90488"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3</a:t>
            </a:r>
          </a:p>
        </p:txBody>
      </p:sp>
      <p:sp>
        <p:nvSpPr>
          <p:cNvPr id="39942" name="TextBox 8"/>
          <p:cNvSpPr txBox="1">
            <a:spLocks noChangeArrowheads="1"/>
          </p:cNvSpPr>
          <p:nvPr/>
        </p:nvSpPr>
        <p:spPr bwMode="auto">
          <a:xfrm>
            <a:off x="2940050" y="5324475"/>
            <a:ext cx="92075"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6</a:t>
            </a:r>
          </a:p>
        </p:txBody>
      </p:sp>
      <p:sp>
        <p:nvSpPr>
          <p:cNvPr id="39943" name="TextBox 9"/>
          <p:cNvSpPr txBox="1">
            <a:spLocks noChangeArrowheads="1"/>
          </p:cNvSpPr>
          <p:nvPr/>
        </p:nvSpPr>
        <p:spPr bwMode="auto">
          <a:xfrm>
            <a:off x="3629025" y="5324475"/>
            <a:ext cx="92075"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9</a:t>
            </a:r>
          </a:p>
        </p:txBody>
      </p:sp>
      <p:sp>
        <p:nvSpPr>
          <p:cNvPr id="39944" name="TextBox 10"/>
          <p:cNvSpPr txBox="1">
            <a:spLocks noChangeArrowheads="1"/>
          </p:cNvSpPr>
          <p:nvPr/>
        </p:nvSpPr>
        <p:spPr bwMode="auto">
          <a:xfrm>
            <a:off x="5637213" y="5324475"/>
            <a:ext cx="182562"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18 </a:t>
            </a:r>
          </a:p>
        </p:txBody>
      </p:sp>
      <p:sp>
        <p:nvSpPr>
          <p:cNvPr id="39945" name="TextBox 11"/>
          <p:cNvSpPr txBox="1">
            <a:spLocks noChangeArrowheads="1"/>
          </p:cNvSpPr>
          <p:nvPr/>
        </p:nvSpPr>
        <p:spPr bwMode="auto">
          <a:xfrm>
            <a:off x="6324600" y="5324475"/>
            <a:ext cx="182563"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21 </a:t>
            </a:r>
          </a:p>
        </p:txBody>
      </p:sp>
      <p:sp>
        <p:nvSpPr>
          <p:cNvPr id="39946" name="TextBox 12"/>
          <p:cNvSpPr txBox="1">
            <a:spLocks noChangeArrowheads="1"/>
          </p:cNvSpPr>
          <p:nvPr/>
        </p:nvSpPr>
        <p:spPr bwMode="auto">
          <a:xfrm>
            <a:off x="7013575" y="5324475"/>
            <a:ext cx="182563"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24 </a:t>
            </a:r>
          </a:p>
        </p:txBody>
      </p:sp>
      <p:sp>
        <p:nvSpPr>
          <p:cNvPr id="39947" name="TextBox 13"/>
          <p:cNvSpPr txBox="1">
            <a:spLocks noChangeArrowheads="1"/>
          </p:cNvSpPr>
          <p:nvPr/>
        </p:nvSpPr>
        <p:spPr bwMode="auto">
          <a:xfrm>
            <a:off x="4956175" y="5324475"/>
            <a:ext cx="182563"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15 </a:t>
            </a:r>
          </a:p>
        </p:txBody>
      </p:sp>
      <p:sp>
        <p:nvSpPr>
          <p:cNvPr id="39948" name="TextBox 15"/>
          <p:cNvSpPr txBox="1">
            <a:spLocks noChangeArrowheads="1"/>
          </p:cNvSpPr>
          <p:nvPr/>
        </p:nvSpPr>
        <p:spPr bwMode="auto">
          <a:xfrm>
            <a:off x="1231900" y="1831975"/>
            <a:ext cx="365125"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100</a:t>
            </a:r>
          </a:p>
        </p:txBody>
      </p:sp>
      <p:sp>
        <p:nvSpPr>
          <p:cNvPr id="39949" name="TextBox 16"/>
          <p:cNvSpPr txBox="1">
            <a:spLocks noChangeArrowheads="1"/>
          </p:cNvSpPr>
          <p:nvPr/>
        </p:nvSpPr>
        <p:spPr bwMode="auto">
          <a:xfrm>
            <a:off x="1322388" y="2517775"/>
            <a:ext cx="274637"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80 </a:t>
            </a:r>
          </a:p>
        </p:txBody>
      </p:sp>
      <p:sp>
        <p:nvSpPr>
          <p:cNvPr id="39950" name="TextBox 18"/>
          <p:cNvSpPr txBox="1">
            <a:spLocks noChangeArrowheads="1"/>
          </p:cNvSpPr>
          <p:nvPr/>
        </p:nvSpPr>
        <p:spPr bwMode="auto">
          <a:xfrm>
            <a:off x="1322388" y="3206750"/>
            <a:ext cx="274637"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60 </a:t>
            </a:r>
          </a:p>
        </p:txBody>
      </p:sp>
      <p:sp>
        <p:nvSpPr>
          <p:cNvPr id="39951" name="TextBox 19"/>
          <p:cNvSpPr txBox="1">
            <a:spLocks noChangeArrowheads="1"/>
          </p:cNvSpPr>
          <p:nvPr/>
        </p:nvSpPr>
        <p:spPr bwMode="auto">
          <a:xfrm>
            <a:off x="1322388" y="3883025"/>
            <a:ext cx="274637"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40 </a:t>
            </a:r>
          </a:p>
        </p:txBody>
      </p:sp>
      <p:sp>
        <p:nvSpPr>
          <p:cNvPr id="39952" name="TextBox 21"/>
          <p:cNvSpPr txBox="1">
            <a:spLocks noChangeArrowheads="1"/>
          </p:cNvSpPr>
          <p:nvPr/>
        </p:nvSpPr>
        <p:spPr bwMode="auto">
          <a:xfrm>
            <a:off x="1322388" y="4559300"/>
            <a:ext cx="274637"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20 </a:t>
            </a:r>
          </a:p>
        </p:txBody>
      </p:sp>
      <p:sp>
        <p:nvSpPr>
          <p:cNvPr id="39953" name="TextBox 22"/>
          <p:cNvSpPr txBox="1">
            <a:spLocks noChangeArrowheads="1"/>
          </p:cNvSpPr>
          <p:nvPr/>
        </p:nvSpPr>
        <p:spPr bwMode="auto">
          <a:xfrm>
            <a:off x="1577975" y="5324475"/>
            <a:ext cx="92075"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0</a:t>
            </a:r>
          </a:p>
        </p:txBody>
      </p:sp>
      <p:sp>
        <p:nvSpPr>
          <p:cNvPr id="39954" name="TextBox 24"/>
          <p:cNvSpPr txBox="1">
            <a:spLocks noChangeArrowheads="1"/>
          </p:cNvSpPr>
          <p:nvPr/>
        </p:nvSpPr>
        <p:spPr bwMode="auto">
          <a:xfrm>
            <a:off x="1414463" y="5237163"/>
            <a:ext cx="182562" cy="215900"/>
          </a:xfrm>
          <a:prstGeom prst="rect">
            <a:avLst/>
          </a:prstGeom>
          <a:noFill/>
          <a:ln w="9525">
            <a:noFill/>
            <a:miter lim="800000"/>
            <a:headEnd/>
            <a:tailEnd/>
          </a:ln>
        </p:spPr>
        <p:txBody>
          <a:bodyPr wrap="none" lIns="0" tIns="0" rIns="90000" bIns="0" anchor="ctr">
            <a:spAutoFit/>
          </a:bodyPr>
          <a:lstStyle/>
          <a:p>
            <a:pPr algn="r"/>
            <a:r>
              <a:rPr lang="es" sz="1400">
                <a:solidFill>
                  <a:srgbClr val="000000"/>
                </a:solidFill>
                <a:latin typeface="Calibri"/>
                <a:ea typeface="ＭＳ Ｐゴシック" pitchFamily="34" charset="-128"/>
              </a:rPr>
              <a:t>0</a:t>
            </a:r>
          </a:p>
        </p:txBody>
      </p:sp>
      <p:sp>
        <p:nvSpPr>
          <p:cNvPr id="39955" name="TextBox 25"/>
          <p:cNvSpPr txBox="1">
            <a:spLocks noChangeArrowheads="1"/>
          </p:cNvSpPr>
          <p:nvPr/>
        </p:nvSpPr>
        <p:spPr bwMode="auto">
          <a:xfrm rot="-5400000">
            <a:off x="-734218" y="3490118"/>
            <a:ext cx="3536950" cy="277813"/>
          </a:xfrm>
          <a:prstGeom prst="rect">
            <a:avLst/>
          </a:prstGeom>
          <a:noFill/>
          <a:ln w="9525">
            <a:noFill/>
            <a:miter lim="800000"/>
            <a:headEnd/>
            <a:tailEnd/>
          </a:ln>
        </p:spPr>
        <p:txBody>
          <a:bodyPr lIns="0" tIns="0" rIns="90000" bIns="0" anchor="ctr">
            <a:spAutoFit/>
          </a:bodyPr>
          <a:lstStyle/>
          <a:p>
            <a:pPr algn="ctr"/>
            <a:r>
              <a:rPr lang="es" b="1">
                <a:solidFill>
                  <a:srgbClr val="000000"/>
                </a:solidFill>
                <a:latin typeface="Calibri"/>
                <a:ea typeface="ＭＳ Ｐゴシック" pitchFamily="34" charset="-128"/>
              </a:rPr>
              <a:t>Supervivencia (%)</a:t>
            </a:r>
          </a:p>
        </p:txBody>
      </p:sp>
      <p:sp>
        <p:nvSpPr>
          <p:cNvPr id="39956" name="TextBox 47"/>
          <p:cNvSpPr txBox="1">
            <a:spLocks noChangeArrowheads="1"/>
          </p:cNvSpPr>
          <p:nvPr/>
        </p:nvSpPr>
        <p:spPr bwMode="auto">
          <a:xfrm>
            <a:off x="1581150" y="5635625"/>
            <a:ext cx="5610225" cy="246063"/>
          </a:xfrm>
          <a:prstGeom prst="rect">
            <a:avLst/>
          </a:prstGeom>
          <a:noFill/>
          <a:ln w="9525">
            <a:noFill/>
            <a:miter lim="800000"/>
            <a:headEnd/>
            <a:tailEnd/>
          </a:ln>
        </p:spPr>
        <p:txBody>
          <a:bodyPr lIns="0" tIns="0" rIns="0" bIns="0" anchor="b">
            <a:spAutoFit/>
          </a:bodyPr>
          <a:lstStyle/>
          <a:p>
            <a:pPr algn="ctr"/>
            <a:r>
              <a:rPr lang="es" sz="1600" b="1">
                <a:solidFill>
                  <a:srgbClr val="000000"/>
                </a:solidFill>
                <a:latin typeface="Calibri"/>
                <a:ea typeface="ＭＳ Ｐゴシック" pitchFamily="34" charset="-128"/>
              </a:rPr>
              <a:t>Duración de la supervivencia global (meses)</a:t>
            </a:r>
          </a:p>
        </p:txBody>
      </p:sp>
      <p:sp>
        <p:nvSpPr>
          <p:cNvPr id="39957" name="TextBox 54"/>
          <p:cNvSpPr txBox="1">
            <a:spLocks noChangeArrowheads="1"/>
          </p:cNvSpPr>
          <p:nvPr/>
        </p:nvSpPr>
        <p:spPr bwMode="auto">
          <a:xfrm>
            <a:off x="4265613" y="5324475"/>
            <a:ext cx="182562" cy="306388"/>
          </a:xfrm>
          <a:prstGeom prst="rect">
            <a:avLst/>
          </a:prstGeom>
          <a:noFill/>
          <a:ln w="9525">
            <a:noFill/>
            <a:miter lim="800000"/>
            <a:headEnd/>
            <a:tailEnd/>
          </a:ln>
        </p:spPr>
        <p:txBody>
          <a:bodyPr wrap="none" lIns="0" tIns="90000" rIns="0" bIns="0" anchor="b">
            <a:spAutoFit/>
          </a:bodyPr>
          <a:lstStyle/>
          <a:p>
            <a:pPr algn="ctr"/>
            <a:r>
              <a:rPr lang="es" sz="1400">
                <a:solidFill>
                  <a:srgbClr val="000000"/>
                </a:solidFill>
                <a:latin typeface="Calibri"/>
                <a:ea typeface="ＭＳ Ｐゴシック" pitchFamily="34" charset="-128"/>
              </a:rPr>
              <a:t>12</a:t>
            </a:r>
          </a:p>
        </p:txBody>
      </p:sp>
      <p:sp>
        <p:nvSpPr>
          <p:cNvPr id="39958" name="TextBox 60"/>
          <p:cNvSpPr txBox="1">
            <a:spLocks noChangeArrowheads="1"/>
          </p:cNvSpPr>
          <p:nvPr/>
        </p:nvSpPr>
        <p:spPr bwMode="auto">
          <a:xfrm>
            <a:off x="2187575" y="6007100"/>
            <a:ext cx="236538"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775</a:t>
            </a:r>
          </a:p>
        </p:txBody>
      </p:sp>
      <p:sp>
        <p:nvSpPr>
          <p:cNvPr id="39959" name="TextBox 61"/>
          <p:cNvSpPr txBox="1">
            <a:spLocks noChangeArrowheads="1"/>
          </p:cNvSpPr>
          <p:nvPr/>
        </p:nvSpPr>
        <p:spPr bwMode="auto">
          <a:xfrm>
            <a:off x="2868613" y="6007100"/>
            <a:ext cx="236537"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701</a:t>
            </a:r>
          </a:p>
        </p:txBody>
      </p:sp>
      <p:sp>
        <p:nvSpPr>
          <p:cNvPr id="39960" name="TextBox 62"/>
          <p:cNvSpPr txBox="1">
            <a:spLocks noChangeArrowheads="1"/>
          </p:cNvSpPr>
          <p:nvPr/>
        </p:nvSpPr>
        <p:spPr bwMode="auto">
          <a:xfrm>
            <a:off x="3557588" y="6007100"/>
            <a:ext cx="234950"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627</a:t>
            </a:r>
          </a:p>
        </p:txBody>
      </p:sp>
      <p:sp>
        <p:nvSpPr>
          <p:cNvPr id="39961" name="TextBox 63"/>
          <p:cNvSpPr txBox="1">
            <a:spLocks noChangeArrowheads="1"/>
          </p:cNvSpPr>
          <p:nvPr/>
        </p:nvSpPr>
        <p:spPr bwMode="auto">
          <a:xfrm>
            <a:off x="5649913" y="6007100"/>
            <a:ext cx="157162"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72</a:t>
            </a:r>
          </a:p>
        </p:txBody>
      </p:sp>
      <p:sp>
        <p:nvSpPr>
          <p:cNvPr id="39962" name="TextBox 64"/>
          <p:cNvSpPr txBox="1">
            <a:spLocks noChangeArrowheads="1"/>
          </p:cNvSpPr>
          <p:nvPr/>
        </p:nvSpPr>
        <p:spPr bwMode="auto">
          <a:xfrm>
            <a:off x="6375400" y="6007100"/>
            <a:ext cx="79375"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7</a:t>
            </a:r>
          </a:p>
        </p:txBody>
      </p:sp>
      <p:sp>
        <p:nvSpPr>
          <p:cNvPr id="39963" name="TextBox 65"/>
          <p:cNvSpPr txBox="1">
            <a:spLocks noChangeArrowheads="1"/>
          </p:cNvSpPr>
          <p:nvPr/>
        </p:nvSpPr>
        <p:spPr bwMode="auto">
          <a:xfrm>
            <a:off x="7065963" y="6007100"/>
            <a:ext cx="79375"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0</a:t>
            </a:r>
          </a:p>
        </p:txBody>
      </p:sp>
      <p:sp>
        <p:nvSpPr>
          <p:cNvPr id="39964" name="TextBox 66"/>
          <p:cNvSpPr txBox="1">
            <a:spLocks noChangeArrowheads="1"/>
          </p:cNvSpPr>
          <p:nvPr/>
        </p:nvSpPr>
        <p:spPr bwMode="auto">
          <a:xfrm>
            <a:off x="4924425" y="6007100"/>
            <a:ext cx="244475"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211</a:t>
            </a:r>
          </a:p>
        </p:txBody>
      </p:sp>
      <p:sp>
        <p:nvSpPr>
          <p:cNvPr id="39965" name="TextBox 67"/>
          <p:cNvSpPr txBox="1">
            <a:spLocks noChangeArrowheads="1"/>
          </p:cNvSpPr>
          <p:nvPr/>
        </p:nvSpPr>
        <p:spPr bwMode="auto">
          <a:xfrm>
            <a:off x="1506538" y="6007100"/>
            <a:ext cx="236537"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800</a:t>
            </a:r>
          </a:p>
        </p:txBody>
      </p:sp>
      <p:sp>
        <p:nvSpPr>
          <p:cNvPr id="39966" name="TextBox 68"/>
          <p:cNvSpPr txBox="1">
            <a:spLocks noChangeArrowheads="1"/>
          </p:cNvSpPr>
          <p:nvPr/>
        </p:nvSpPr>
        <p:spPr bwMode="auto">
          <a:xfrm>
            <a:off x="4238625" y="6007100"/>
            <a:ext cx="234950"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400</a:t>
            </a:r>
          </a:p>
        </p:txBody>
      </p:sp>
      <p:sp>
        <p:nvSpPr>
          <p:cNvPr id="39967" name="TextBox 69"/>
          <p:cNvSpPr txBox="1">
            <a:spLocks noChangeArrowheads="1"/>
          </p:cNvSpPr>
          <p:nvPr/>
        </p:nvSpPr>
        <p:spPr bwMode="auto">
          <a:xfrm>
            <a:off x="254000" y="6007100"/>
            <a:ext cx="1109663" cy="184150"/>
          </a:xfrm>
          <a:prstGeom prst="rect">
            <a:avLst/>
          </a:prstGeom>
          <a:noFill/>
          <a:ln w="9525">
            <a:noFill/>
            <a:miter lim="800000"/>
            <a:headEnd/>
            <a:tailEnd/>
          </a:ln>
        </p:spPr>
        <p:txBody>
          <a:bodyPr wrap="none" lIns="0" tIns="0" rIns="0" bIns="0" anchor="b">
            <a:spAutoFit/>
          </a:bodyPr>
          <a:lstStyle/>
          <a:p>
            <a:pPr algn="r"/>
            <a:r>
              <a:rPr lang="es" sz="1200">
                <a:solidFill>
                  <a:srgbClr val="000000"/>
                </a:solidFill>
                <a:latin typeface="Calibri"/>
                <a:ea typeface="ＭＳ Ｐゴシック" pitchFamily="34" charset="-128"/>
              </a:rPr>
              <a:t>Enzalutamida, n =</a:t>
            </a:r>
          </a:p>
        </p:txBody>
      </p:sp>
      <p:sp>
        <p:nvSpPr>
          <p:cNvPr id="39968" name="TextBox 70"/>
          <p:cNvSpPr txBox="1">
            <a:spLocks noChangeArrowheads="1"/>
          </p:cNvSpPr>
          <p:nvPr/>
        </p:nvSpPr>
        <p:spPr bwMode="auto">
          <a:xfrm>
            <a:off x="2187575" y="6257925"/>
            <a:ext cx="236538"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376</a:t>
            </a:r>
          </a:p>
        </p:txBody>
      </p:sp>
      <p:sp>
        <p:nvSpPr>
          <p:cNvPr id="39969" name="TextBox 71"/>
          <p:cNvSpPr txBox="1">
            <a:spLocks noChangeArrowheads="1"/>
          </p:cNvSpPr>
          <p:nvPr/>
        </p:nvSpPr>
        <p:spPr bwMode="auto">
          <a:xfrm>
            <a:off x="2868613" y="6257925"/>
            <a:ext cx="236537"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317</a:t>
            </a:r>
          </a:p>
        </p:txBody>
      </p:sp>
      <p:sp>
        <p:nvSpPr>
          <p:cNvPr id="39970" name="TextBox 72"/>
          <p:cNvSpPr txBox="1">
            <a:spLocks noChangeArrowheads="1"/>
          </p:cNvSpPr>
          <p:nvPr/>
        </p:nvSpPr>
        <p:spPr bwMode="auto">
          <a:xfrm>
            <a:off x="3557588" y="6257925"/>
            <a:ext cx="234950"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263</a:t>
            </a:r>
          </a:p>
        </p:txBody>
      </p:sp>
      <p:sp>
        <p:nvSpPr>
          <p:cNvPr id="39971" name="TextBox 73"/>
          <p:cNvSpPr txBox="1">
            <a:spLocks noChangeArrowheads="1"/>
          </p:cNvSpPr>
          <p:nvPr/>
        </p:nvSpPr>
        <p:spPr bwMode="auto">
          <a:xfrm>
            <a:off x="5649913" y="6257925"/>
            <a:ext cx="157162"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33 </a:t>
            </a:r>
          </a:p>
        </p:txBody>
      </p:sp>
      <p:sp>
        <p:nvSpPr>
          <p:cNvPr id="39972" name="TextBox 74"/>
          <p:cNvSpPr txBox="1">
            <a:spLocks noChangeArrowheads="1"/>
          </p:cNvSpPr>
          <p:nvPr/>
        </p:nvSpPr>
        <p:spPr bwMode="auto">
          <a:xfrm>
            <a:off x="6375400" y="6257925"/>
            <a:ext cx="79375"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3</a:t>
            </a:r>
          </a:p>
        </p:txBody>
      </p:sp>
      <p:sp>
        <p:nvSpPr>
          <p:cNvPr id="39973" name="TextBox 75"/>
          <p:cNvSpPr txBox="1">
            <a:spLocks noChangeArrowheads="1"/>
          </p:cNvSpPr>
          <p:nvPr/>
        </p:nvSpPr>
        <p:spPr bwMode="auto">
          <a:xfrm>
            <a:off x="7065963" y="6257925"/>
            <a:ext cx="79375"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0</a:t>
            </a:r>
          </a:p>
        </p:txBody>
      </p:sp>
      <p:sp>
        <p:nvSpPr>
          <p:cNvPr id="39974" name="TextBox 76"/>
          <p:cNvSpPr txBox="1">
            <a:spLocks noChangeArrowheads="1"/>
          </p:cNvSpPr>
          <p:nvPr/>
        </p:nvSpPr>
        <p:spPr bwMode="auto">
          <a:xfrm>
            <a:off x="4968875" y="6257925"/>
            <a:ext cx="157163"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81</a:t>
            </a:r>
          </a:p>
        </p:txBody>
      </p:sp>
      <p:sp>
        <p:nvSpPr>
          <p:cNvPr id="39975" name="TextBox 77"/>
          <p:cNvSpPr txBox="1">
            <a:spLocks noChangeArrowheads="1"/>
          </p:cNvSpPr>
          <p:nvPr/>
        </p:nvSpPr>
        <p:spPr bwMode="auto">
          <a:xfrm>
            <a:off x="1506538" y="6257925"/>
            <a:ext cx="236537"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399</a:t>
            </a:r>
          </a:p>
        </p:txBody>
      </p:sp>
      <p:sp>
        <p:nvSpPr>
          <p:cNvPr id="39976" name="TextBox 78"/>
          <p:cNvSpPr txBox="1">
            <a:spLocks noChangeArrowheads="1"/>
          </p:cNvSpPr>
          <p:nvPr/>
        </p:nvSpPr>
        <p:spPr bwMode="auto">
          <a:xfrm>
            <a:off x="4238625" y="6257925"/>
            <a:ext cx="234950" cy="184150"/>
          </a:xfrm>
          <a:prstGeom prst="rect">
            <a:avLst/>
          </a:prstGeom>
          <a:noFill/>
          <a:ln w="9525">
            <a:noFill/>
            <a:miter lim="800000"/>
            <a:headEnd/>
            <a:tailEnd/>
          </a:ln>
        </p:spPr>
        <p:txBody>
          <a:bodyPr wrap="none" lIns="0" tIns="0" rIns="0" bIns="0" anchor="b">
            <a:spAutoFit/>
          </a:bodyPr>
          <a:lstStyle/>
          <a:p>
            <a:pPr algn="ctr"/>
            <a:r>
              <a:rPr lang="es" sz="1200">
                <a:solidFill>
                  <a:srgbClr val="000000"/>
                </a:solidFill>
                <a:latin typeface="Calibri"/>
                <a:ea typeface="ＭＳ Ｐゴシック" pitchFamily="34" charset="-128"/>
              </a:rPr>
              <a:t>167</a:t>
            </a:r>
          </a:p>
        </p:txBody>
      </p:sp>
      <p:sp>
        <p:nvSpPr>
          <p:cNvPr id="39977" name="TextBox 79"/>
          <p:cNvSpPr txBox="1">
            <a:spLocks noChangeArrowheads="1"/>
          </p:cNvSpPr>
          <p:nvPr/>
        </p:nvSpPr>
        <p:spPr bwMode="auto">
          <a:xfrm>
            <a:off x="601663" y="6257925"/>
            <a:ext cx="757237" cy="184150"/>
          </a:xfrm>
          <a:prstGeom prst="rect">
            <a:avLst/>
          </a:prstGeom>
          <a:noFill/>
          <a:ln w="9525">
            <a:noFill/>
            <a:miter lim="800000"/>
            <a:headEnd/>
            <a:tailEnd/>
          </a:ln>
        </p:spPr>
        <p:txBody>
          <a:bodyPr wrap="none" lIns="0" tIns="0" rIns="0" bIns="0" anchor="b">
            <a:spAutoFit/>
          </a:bodyPr>
          <a:lstStyle/>
          <a:p>
            <a:pPr algn="r"/>
            <a:r>
              <a:rPr lang="es" sz="1200">
                <a:solidFill>
                  <a:srgbClr val="000000"/>
                </a:solidFill>
                <a:latin typeface="Calibri"/>
                <a:ea typeface="ＭＳ Ｐゴシック" pitchFamily="34" charset="-128"/>
              </a:rPr>
              <a:t>Placebo, n = </a:t>
            </a:r>
          </a:p>
        </p:txBody>
      </p:sp>
      <p:sp>
        <p:nvSpPr>
          <p:cNvPr id="39978" name="TextBox 80"/>
          <p:cNvSpPr txBox="1">
            <a:spLocks noChangeArrowheads="1"/>
          </p:cNvSpPr>
          <p:nvPr/>
        </p:nvSpPr>
        <p:spPr bwMode="auto">
          <a:xfrm>
            <a:off x="3282950" y="4344988"/>
            <a:ext cx="1804988" cy="492125"/>
          </a:xfrm>
          <a:prstGeom prst="rect">
            <a:avLst/>
          </a:prstGeom>
          <a:noFill/>
          <a:ln w="9525">
            <a:noFill/>
            <a:miter lim="800000"/>
            <a:headEnd/>
            <a:tailEnd/>
          </a:ln>
        </p:spPr>
        <p:txBody>
          <a:bodyPr wrap="none" lIns="0" tIns="0" rIns="0" bIns="0" anchor="b">
            <a:spAutoFit/>
          </a:bodyPr>
          <a:lstStyle/>
          <a:p>
            <a:pPr algn="ctr"/>
            <a:r>
              <a:rPr lang="es" sz="1600" dirty="0">
                <a:solidFill>
                  <a:srgbClr val="595959"/>
                </a:solidFill>
                <a:latin typeface="Calibri"/>
                <a:ea typeface="ＭＳ Ｐゴシック" pitchFamily="34" charset="-128"/>
              </a:rPr>
              <a:t>Placebo: 13,6 meses</a:t>
            </a:r>
            <a:br>
              <a:rPr lang="es" sz="1600" dirty="0">
                <a:solidFill>
                  <a:srgbClr val="595959"/>
                </a:solidFill>
                <a:latin typeface="Calibri"/>
                <a:ea typeface="ＭＳ Ｐゴシック" pitchFamily="34" charset="-128"/>
              </a:rPr>
            </a:br>
            <a:r>
              <a:rPr lang="es" sz="1600" dirty="0">
                <a:solidFill>
                  <a:srgbClr val="595959"/>
                </a:solidFill>
                <a:latin typeface="Calibri"/>
                <a:ea typeface="ＭＳ Ｐゴシック" pitchFamily="34" charset="-128"/>
              </a:rPr>
              <a:t>(IC del 95%: 11,3–15,8</a:t>
            </a:r>
            <a:r>
              <a:rPr lang="es" sz="1400" dirty="0">
                <a:solidFill>
                  <a:srgbClr val="595959"/>
                </a:solidFill>
                <a:latin typeface="Calibri"/>
                <a:ea typeface="ＭＳ Ｐゴシック" pitchFamily="34" charset="-128"/>
              </a:rPr>
              <a:t>)</a:t>
            </a:r>
          </a:p>
        </p:txBody>
      </p:sp>
      <p:sp>
        <p:nvSpPr>
          <p:cNvPr id="39979" name="TextBox 81"/>
          <p:cNvSpPr txBox="1">
            <a:spLocks noChangeArrowheads="1"/>
          </p:cNvSpPr>
          <p:nvPr/>
        </p:nvSpPr>
        <p:spPr bwMode="auto">
          <a:xfrm>
            <a:off x="5112173" y="2379345"/>
            <a:ext cx="2158155" cy="492443"/>
          </a:xfrm>
          <a:prstGeom prst="rect">
            <a:avLst/>
          </a:prstGeom>
          <a:noFill/>
          <a:ln w="9525">
            <a:noFill/>
            <a:miter lim="800000"/>
            <a:headEnd/>
            <a:tailEnd/>
          </a:ln>
        </p:spPr>
        <p:txBody>
          <a:bodyPr wrap="none" lIns="0" tIns="0" rIns="0" bIns="0" anchor="b">
            <a:spAutoFit/>
          </a:bodyPr>
          <a:lstStyle/>
          <a:p>
            <a:pPr algn="ctr"/>
            <a:r>
              <a:rPr lang="es" sz="1600" dirty="0">
                <a:solidFill>
                  <a:srgbClr val="A72B4D"/>
                </a:solidFill>
                <a:latin typeface="Calibri"/>
                <a:ea typeface="ＭＳ Ｐゴシック" pitchFamily="34" charset="-128"/>
              </a:rPr>
              <a:t>Enzalutamida: 18,4 meses</a:t>
            </a:r>
            <a:br>
              <a:rPr lang="es" sz="1600" dirty="0">
                <a:solidFill>
                  <a:srgbClr val="A72B4D"/>
                </a:solidFill>
                <a:latin typeface="Calibri"/>
                <a:ea typeface="ＭＳ Ｐゴシック" pitchFamily="34" charset="-128"/>
              </a:rPr>
            </a:br>
            <a:r>
              <a:rPr lang="es" sz="1600" dirty="0">
                <a:solidFill>
                  <a:srgbClr val="A72B4D"/>
                </a:solidFill>
                <a:latin typeface="Calibri"/>
                <a:ea typeface="ＭＳ Ｐゴシック" pitchFamily="34" charset="-128"/>
              </a:rPr>
              <a:t>(IC del 95%: </a:t>
            </a:r>
            <a:r>
              <a:rPr lang="es" sz="1600" dirty="0" smtClean="0">
                <a:solidFill>
                  <a:srgbClr val="A72B4D"/>
                </a:solidFill>
                <a:latin typeface="Calibri"/>
                <a:ea typeface="ＭＳ Ｐゴシック" pitchFamily="34" charset="-128"/>
              </a:rPr>
              <a:t>17,3–NA)</a:t>
            </a:r>
            <a:endParaRPr lang="es" sz="1600" dirty="0">
              <a:solidFill>
                <a:srgbClr val="A72B4D"/>
              </a:solidFill>
              <a:latin typeface="Calibri"/>
              <a:ea typeface="ＭＳ Ｐゴシック" pitchFamily="34" charset="-128"/>
            </a:endParaRPr>
          </a:p>
        </p:txBody>
      </p:sp>
      <p:sp>
        <p:nvSpPr>
          <p:cNvPr id="39980" name="TextBox 82"/>
          <p:cNvSpPr txBox="1">
            <a:spLocks noChangeArrowheads="1"/>
          </p:cNvSpPr>
          <p:nvPr/>
        </p:nvSpPr>
        <p:spPr bwMode="auto">
          <a:xfrm>
            <a:off x="2860675" y="1763713"/>
            <a:ext cx="3333750" cy="492125"/>
          </a:xfrm>
          <a:prstGeom prst="rect">
            <a:avLst/>
          </a:prstGeom>
          <a:noFill/>
          <a:ln w="9525">
            <a:noFill/>
            <a:miter lim="800000"/>
            <a:headEnd/>
            <a:tailEnd/>
          </a:ln>
        </p:spPr>
        <p:txBody>
          <a:bodyPr wrap="none" lIns="0" tIns="0" rIns="0" bIns="0" anchor="b">
            <a:spAutoFit/>
          </a:bodyPr>
          <a:lstStyle/>
          <a:p>
            <a:pPr algn="ctr"/>
            <a:r>
              <a:rPr lang="es" sz="1600" b="1" dirty="0">
                <a:solidFill>
                  <a:srgbClr val="000000"/>
                </a:solidFill>
                <a:latin typeface="Calibri"/>
                <a:ea typeface="ＭＳ Ｐゴシック" pitchFamily="34" charset="-128"/>
              </a:rPr>
              <a:t>HR = 0,63 (IC del 95%:</a:t>
            </a:r>
            <a:r>
              <a:rPr lang="es" sz="1600" dirty="0">
                <a:solidFill>
                  <a:srgbClr val="000000"/>
                </a:solidFill>
                <a:latin typeface="Calibri"/>
                <a:ea typeface="ＭＳ Ｐゴシック" pitchFamily="34" charset="-128"/>
              </a:rPr>
              <a:t> </a:t>
            </a:r>
            <a:r>
              <a:rPr lang="es" sz="1600" b="1" dirty="0">
                <a:solidFill>
                  <a:srgbClr val="000000"/>
                </a:solidFill>
                <a:latin typeface="Calibri"/>
                <a:ea typeface="ＭＳ Ｐゴシック" pitchFamily="34" charset="-128"/>
              </a:rPr>
              <a:t>0,53 – 0,75); </a:t>
            </a:r>
            <a:r>
              <a:rPr lang="es" sz="1600" b="1" i="1" dirty="0">
                <a:solidFill>
                  <a:srgbClr val="000000"/>
                </a:solidFill>
                <a:latin typeface="Calibri"/>
                <a:ea typeface="ＭＳ Ｐゴシック" pitchFamily="34" charset="-128"/>
              </a:rPr>
              <a:t>p </a:t>
            </a:r>
            <a:r>
              <a:rPr lang="es" sz="1600" b="1" dirty="0">
                <a:solidFill>
                  <a:srgbClr val="000000"/>
                </a:solidFill>
                <a:latin typeface="Calibri"/>
                <a:ea typeface="ＭＳ Ｐゴシック" pitchFamily="34" charset="-128"/>
              </a:rPr>
              <a:t>&lt;0,001</a:t>
            </a:r>
            <a:br>
              <a:rPr lang="es" sz="1600" b="1" dirty="0">
                <a:solidFill>
                  <a:srgbClr val="000000"/>
                </a:solidFill>
                <a:latin typeface="Calibri"/>
                <a:ea typeface="ＭＳ Ｐゴシック" pitchFamily="34" charset="-128"/>
              </a:rPr>
            </a:br>
            <a:r>
              <a:rPr lang="es" sz="1600" b="1" dirty="0">
                <a:solidFill>
                  <a:srgbClr val="000000"/>
                </a:solidFill>
                <a:latin typeface="Calibri"/>
                <a:ea typeface="ＭＳ Ｐゴシック" pitchFamily="34" charset="-128"/>
              </a:rPr>
              <a:t>reducción del 37% en el riesgo de muerte</a:t>
            </a:r>
          </a:p>
        </p:txBody>
      </p:sp>
      <p:cxnSp>
        <p:nvCxnSpPr>
          <p:cNvPr id="113" name="Straight Arrow Connector 112"/>
          <p:cNvCxnSpPr/>
          <p:nvPr/>
        </p:nvCxnSpPr>
        <p:spPr>
          <a:xfrm flipV="1">
            <a:off x="4249738" y="3722688"/>
            <a:ext cx="457200" cy="639762"/>
          </a:xfrm>
          <a:prstGeom prst="straightConnector1">
            <a:avLst/>
          </a:prstGeom>
          <a:ln w="28575" cap="sq">
            <a:solidFill>
              <a:schemeClr val="bg1">
                <a:lumMod val="50000"/>
              </a:schemeClr>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a:off x="5843588" y="2913063"/>
            <a:ext cx="339725" cy="6270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nvGrpSpPr>
          <p:cNvPr id="3" name="Group 14"/>
          <p:cNvGrpSpPr>
            <a:grpSpLocks/>
          </p:cNvGrpSpPr>
          <p:nvPr/>
        </p:nvGrpSpPr>
        <p:grpSpPr bwMode="auto">
          <a:xfrm>
            <a:off x="1624013" y="1939925"/>
            <a:ext cx="5497512" cy="1757363"/>
            <a:chOff x="992982" y="-2150270"/>
            <a:chExt cx="10513218" cy="3338514"/>
          </a:xfrm>
        </p:grpSpPr>
        <p:sp>
          <p:nvSpPr>
            <p:cNvPr id="40003" name="Freeform 5"/>
            <p:cNvSpPr>
              <a:spLocks/>
            </p:cNvSpPr>
            <p:nvPr/>
          </p:nvSpPr>
          <p:spPr bwMode="auto">
            <a:xfrm>
              <a:off x="992982" y="-2150270"/>
              <a:ext cx="2817288" cy="871573"/>
            </a:xfrm>
            <a:custGeom>
              <a:avLst/>
              <a:gdLst>
                <a:gd name="T0" fmla="*/ 0 w 2817020"/>
                <a:gd name="T1" fmla="*/ 0 h 871537"/>
                <a:gd name="T2" fmla="*/ 2817020 w 2817020"/>
                <a:gd name="T3" fmla="*/ 871537 h 871537"/>
              </a:gdLst>
              <a:ahLst/>
              <a:cxnLst>
                <a:cxn ang="0">
                  <a:pos x="509589" y="2381"/>
                </a:cxn>
                <a:cxn ang="0">
                  <a:pos x="573882" y="28575"/>
                </a:cxn>
                <a:cxn ang="0">
                  <a:pos x="788194" y="52388"/>
                </a:cxn>
                <a:cxn ang="0">
                  <a:pos x="838200" y="73819"/>
                </a:cxn>
                <a:cxn ang="0">
                  <a:pos x="895350" y="90488"/>
                </a:cxn>
                <a:cxn ang="0">
                  <a:pos x="990600" y="109538"/>
                </a:cxn>
                <a:cxn ang="0">
                  <a:pos x="1147763" y="130969"/>
                </a:cxn>
                <a:cxn ang="0">
                  <a:pos x="1209675" y="152400"/>
                </a:cxn>
                <a:cxn ang="0">
                  <a:pos x="1278732" y="173831"/>
                </a:cxn>
                <a:cxn ang="0">
                  <a:pos x="1321594" y="190500"/>
                </a:cxn>
                <a:cxn ang="0">
                  <a:pos x="1340644" y="216694"/>
                </a:cxn>
                <a:cxn ang="0">
                  <a:pos x="1583532" y="228600"/>
                </a:cxn>
                <a:cxn ang="0">
                  <a:pos x="1609725" y="247650"/>
                </a:cxn>
                <a:cxn ang="0">
                  <a:pos x="1652588" y="269081"/>
                </a:cxn>
                <a:cxn ang="0">
                  <a:pos x="1676400" y="290513"/>
                </a:cxn>
                <a:cxn ang="0">
                  <a:pos x="1695450" y="309563"/>
                </a:cxn>
                <a:cxn ang="0">
                  <a:pos x="1793082" y="330994"/>
                </a:cxn>
                <a:cxn ang="0">
                  <a:pos x="1826419" y="361950"/>
                </a:cxn>
                <a:cxn ang="0">
                  <a:pos x="1890713" y="371475"/>
                </a:cxn>
                <a:cxn ang="0">
                  <a:pos x="1940719" y="402431"/>
                </a:cxn>
                <a:cxn ang="0">
                  <a:pos x="1957388" y="419100"/>
                </a:cxn>
                <a:cxn ang="0">
                  <a:pos x="2100263" y="445294"/>
                </a:cxn>
                <a:cxn ang="0">
                  <a:pos x="2119313" y="461963"/>
                </a:cxn>
                <a:cxn ang="0">
                  <a:pos x="2135982" y="485775"/>
                </a:cxn>
                <a:cxn ang="0">
                  <a:pos x="2159794" y="502444"/>
                </a:cxn>
                <a:cxn ang="0">
                  <a:pos x="2221707" y="521494"/>
                </a:cxn>
                <a:cxn ang="0">
                  <a:pos x="2245519" y="550069"/>
                </a:cxn>
                <a:cxn ang="0">
                  <a:pos x="2274094" y="571500"/>
                </a:cxn>
                <a:cxn ang="0">
                  <a:pos x="2309813" y="602456"/>
                </a:cxn>
                <a:cxn ang="0">
                  <a:pos x="2331244" y="626269"/>
                </a:cxn>
                <a:cxn ang="0">
                  <a:pos x="2393157" y="621506"/>
                </a:cxn>
                <a:cxn ang="0">
                  <a:pos x="2421732" y="654844"/>
                </a:cxn>
                <a:cxn ang="0">
                  <a:pos x="2452688" y="659606"/>
                </a:cxn>
                <a:cxn ang="0">
                  <a:pos x="2476500" y="692944"/>
                </a:cxn>
                <a:cxn ang="0">
                  <a:pos x="2505075" y="700088"/>
                </a:cxn>
                <a:cxn ang="0">
                  <a:pos x="2545557" y="721519"/>
                </a:cxn>
                <a:cxn ang="0">
                  <a:pos x="2566988" y="747713"/>
                </a:cxn>
                <a:cxn ang="0">
                  <a:pos x="2669382" y="764381"/>
                </a:cxn>
                <a:cxn ang="0">
                  <a:pos x="2690813" y="802481"/>
                </a:cxn>
                <a:cxn ang="0">
                  <a:pos x="2712244" y="819150"/>
                </a:cxn>
                <a:cxn ang="0">
                  <a:pos x="2743200" y="831056"/>
                </a:cxn>
                <a:cxn ang="0">
                  <a:pos x="2769394" y="857250"/>
                </a:cxn>
                <a:cxn ang="0">
                  <a:pos x="2795588" y="869156"/>
                </a:cxn>
              </a:cxnLst>
              <a:rect l="T0" t="T1" r="T2" b="T3"/>
              <a:pathLst>
                <a:path w="2817020" h="871537">
                  <a:moveTo>
                    <a:pt x="0" y="0"/>
                  </a:moveTo>
                  <a:lnTo>
                    <a:pt x="509589" y="2381"/>
                  </a:lnTo>
                  <a:lnTo>
                    <a:pt x="528638" y="28575"/>
                  </a:lnTo>
                  <a:lnTo>
                    <a:pt x="573882" y="28575"/>
                  </a:lnTo>
                  <a:lnTo>
                    <a:pt x="600075" y="54769"/>
                  </a:lnTo>
                  <a:lnTo>
                    <a:pt x="788194" y="52388"/>
                  </a:lnTo>
                  <a:lnTo>
                    <a:pt x="807244" y="71438"/>
                  </a:lnTo>
                  <a:lnTo>
                    <a:pt x="838200" y="73819"/>
                  </a:lnTo>
                  <a:lnTo>
                    <a:pt x="857250" y="92869"/>
                  </a:lnTo>
                  <a:lnTo>
                    <a:pt x="895350" y="90488"/>
                  </a:lnTo>
                  <a:lnTo>
                    <a:pt x="921544" y="111919"/>
                  </a:lnTo>
                  <a:lnTo>
                    <a:pt x="990600" y="109538"/>
                  </a:lnTo>
                  <a:lnTo>
                    <a:pt x="1019175" y="135731"/>
                  </a:lnTo>
                  <a:lnTo>
                    <a:pt x="1147763" y="130969"/>
                  </a:lnTo>
                  <a:lnTo>
                    <a:pt x="1171575" y="152400"/>
                  </a:lnTo>
                  <a:lnTo>
                    <a:pt x="1209675" y="152400"/>
                  </a:lnTo>
                  <a:lnTo>
                    <a:pt x="1245394" y="173831"/>
                  </a:lnTo>
                  <a:lnTo>
                    <a:pt x="1278732" y="173831"/>
                  </a:lnTo>
                  <a:lnTo>
                    <a:pt x="1293019" y="195263"/>
                  </a:lnTo>
                  <a:lnTo>
                    <a:pt x="1321594" y="190500"/>
                  </a:lnTo>
                  <a:lnTo>
                    <a:pt x="1338263" y="207169"/>
                  </a:lnTo>
                  <a:lnTo>
                    <a:pt x="1340644" y="216694"/>
                  </a:lnTo>
                  <a:lnTo>
                    <a:pt x="1350169" y="228600"/>
                  </a:lnTo>
                  <a:lnTo>
                    <a:pt x="1583532" y="228600"/>
                  </a:lnTo>
                  <a:lnTo>
                    <a:pt x="1588294" y="254794"/>
                  </a:lnTo>
                  <a:lnTo>
                    <a:pt x="1609725" y="247650"/>
                  </a:lnTo>
                  <a:lnTo>
                    <a:pt x="1621632" y="278606"/>
                  </a:lnTo>
                  <a:lnTo>
                    <a:pt x="1652588" y="269081"/>
                  </a:lnTo>
                  <a:lnTo>
                    <a:pt x="1662113" y="285750"/>
                  </a:lnTo>
                  <a:lnTo>
                    <a:pt x="1676400" y="290513"/>
                  </a:lnTo>
                  <a:lnTo>
                    <a:pt x="1681163" y="307181"/>
                  </a:lnTo>
                  <a:lnTo>
                    <a:pt x="1695450" y="309563"/>
                  </a:lnTo>
                  <a:lnTo>
                    <a:pt x="1697832" y="328613"/>
                  </a:lnTo>
                  <a:lnTo>
                    <a:pt x="1793082" y="330994"/>
                  </a:lnTo>
                  <a:lnTo>
                    <a:pt x="1809750" y="352425"/>
                  </a:lnTo>
                  <a:lnTo>
                    <a:pt x="1826419" y="361950"/>
                  </a:lnTo>
                  <a:lnTo>
                    <a:pt x="1828800" y="376238"/>
                  </a:lnTo>
                  <a:lnTo>
                    <a:pt x="1890713" y="371475"/>
                  </a:lnTo>
                  <a:lnTo>
                    <a:pt x="1902619" y="397669"/>
                  </a:lnTo>
                  <a:lnTo>
                    <a:pt x="1940719" y="402431"/>
                  </a:lnTo>
                  <a:lnTo>
                    <a:pt x="1935957" y="416719"/>
                  </a:lnTo>
                  <a:lnTo>
                    <a:pt x="1957388" y="419100"/>
                  </a:lnTo>
                  <a:lnTo>
                    <a:pt x="1966913" y="452438"/>
                  </a:lnTo>
                  <a:lnTo>
                    <a:pt x="2100263" y="445294"/>
                  </a:lnTo>
                  <a:lnTo>
                    <a:pt x="2105025" y="461963"/>
                  </a:lnTo>
                  <a:lnTo>
                    <a:pt x="2119313" y="461963"/>
                  </a:lnTo>
                  <a:lnTo>
                    <a:pt x="2124075" y="485775"/>
                  </a:lnTo>
                  <a:lnTo>
                    <a:pt x="2135982" y="485775"/>
                  </a:lnTo>
                  <a:lnTo>
                    <a:pt x="2140744" y="502444"/>
                  </a:lnTo>
                  <a:lnTo>
                    <a:pt x="2159794" y="502444"/>
                  </a:lnTo>
                  <a:lnTo>
                    <a:pt x="2183607" y="528638"/>
                  </a:lnTo>
                  <a:lnTo>
                    <a:pt x="2221707" y="521494"/>
                  </a:lnTo>
                  <a:lnTo>
                    <a:pt x="2228850" y="547688"/>
                  </a:lnTo>
                  <a:lnTo>
                    <a:pt x="2245519" y="550069"/>
                  </a:lnTo>
                  <a:lnTo>
                    <a:pt x="2247900" y="573881"/>
                  </a:lnTo>
                  <a:lnTo>
                    <a:pt x="2274094" y="571500"/>
                  </a:lnTo>
                  <a:lnTo>
                    <a:pt x="2293144" y="588169"/>
                  </a:lnTo>
                  <a:lnTo>
                    <a:pt x="2309813" y="602456"/>
                  </a:lnTo>
                  <a:lnTo>
                    <a:pt x="2312194" y="619125"/>
                  </a:lnTo>
                  <a:lnTo>
                    <a:pt x="2331244" y="626269"/>
                  </a:lnTo>
                  <a:lnTo>
                    <a:pt x="2333625" y="640556"/>
                  </a:lnTo>
                  <a:lnTo>
                    <a:pt x="2393157" y="621506"/>
                  </a:lnTo>
                  <a:lnTo>
                    <a:pt x="2405063" y="652463"/>
                  </a:lnTo>
                  <a:lnTo>
                    <a:pt x="2421732" y="654844"/>
                  </a:lnTo>
                  <a:lnTo>
                    <a:pt x="2424113" y="673894"/>
                  </a:lnTo>
                  <a:lnTo>
                    <a:pt x="2452688" y="659606"/>
                  </a:lnTo>
                  <a:lnTo>
                    <a:pt x="2462213" y="695325"/>
                  </a:lnTo>
                  <a:lnTo>
                    <a:pt x="2476500" y="692944"/>
                  </a:lnTo>
                  <a:lnTo>
                    <a:pt x="2481263" y="714375"/>
                  </a:lnTo>
                  <a:lnTo>
                    <a:pt x="2505075" y="700088"/>
                  </a:lnTo>
                  <a:lnTo>
                    <a:pt x="2526507" y="728663"/>
                  </a:lnTo>
                  <a:lnTo>
                    <a:pt x="2545557" y="721519"/>
                  </a:lnTo>
                  <a:lnTo>
                    <a:pt x="2552700" y="747713"/>
                  </a:lnTo>
                  <a:lnTo>
                    <a:pt x="2566988" y="747713"/>
                  </a:lnTo>
                  <a:lnTo>
                    <a:pt x="2590800" y="781049"/>
                  </a:lnTo>
                  <a:lnTo>
                    <a:pt x="2669382" y="764381"/>
                  </a:lnTo>
                  <a:lnTo>
                    <a:pt x="2683669" y="788194"/>
                  </a:lnTo>
                  <a:lnTo>
                    <a:pt x="2690813" y="802481"/>
                  </a:lnTo>
                  <a:lnTo>
                    <a:pt x="2709863" y="802481"/>
                  </a:lnTo>
                  <a:lnTo>
                    <a:pt x="2712244" y="819150"/>
                  </a:lnTo>
                  <a:lnTo>
                    <a:pt x="2726532" y="804863"/>
                  </a:lnTo>
                  <a:lnTo>
                    <a:pt x="2743200" y="831056"/>
                  </a:lnTo>
                  <a:lnTo>
                    <a:pt x="2762250" y="838200"/>
                  </a:lnTo>
                  <a:lnTo>
                    <a:pt x="2769394" y="857250"/>
                  </a:lnTo>
                  <a:lnTo>
                    <a:pt x="2783682" y="847725"/>
                  </a:lnTo>
                  <a:lnTo>
                    <a:pt x="2795588" y="869156"/>
                  </a:lnTo>
                  <a:lnTo>
                    <a:pt x="2817020" y="871537"/>
                  </a:lnTo>
                </a:path>
              </a:pathLst>
            </a:custGeom>
            <a:noFill/>
            <a:ln w="28575" cap="flat" cmpd="sng" algn="ctr">
              <a:solidFill>
                <a:srgbClr val="9C002C"/>
              </a:solidFill>
              <a:prstDash val="solid"/>
              <a:round/>
              <a:headEnd/>
              <a:tailEnd/>
            </a:ln>
          </p:spPr>
          <p:txBody>
            <a:bodyPr anchor="ctr"/>
            <a:lstStyle/>
            <a:p>
              <a:endParaRPr lang="es">
                <a:solidFill>
                  <a:srgbClr val="333333"/>
                </a:solidFill>
                <a:latin typeface="Calibri"/>
                <a:ea typeface="ＭＳ Ｐゴシック" pitchFamily="34" charset="-128"/>
              </a:endParaRPr>
            </a:p>
          </p:txBody>
        </p:sp>
        <p:sp>
          <p:nvSpPr>
            <p:cNvPr id="40004" name="Freeform 108"/>
            <p:cNvSpPr>
              <a:spLocks/>
            </p:cNvSpPr>
            <p:nvPr/>
          </p:nvSpPr>
          <p:spPr bwMode="auto">
            <a:xfrm>
              <a:off x="3813305" y="-1284729"/>
              <a:ext cx="2489414" cy="1218391"/>
            </a:xfrm>
            <a:custGeom>
              <a:avLst/>
              <a:gdLst>
                <a:gd name="T0" fmla="*/ 0 w 2490788"/>
                <a:gd name="T1" fmla="*/ 0 h 1216820"/>
                <a:gd name="T2" fmla="*/ 2490788 w 2490788"/>
                <a:gd name="T3" fmla="*/ 1216820 h 1216820"/>
              </a:gdLst>
              <a:ahLst/>
              <a:cxnLst>
                <a:cxn ang="0">
                  <a:pos x="26194" y="21432"/>
                </a:cxn>
                <a:cxn ang="0">
                  <a:pos x="61913" y="50007"/>
                </a:cxn>
                <a:cxn ang="0">
                  <a:pos x="92869" y="61914"/>
                </a:cxn>
                <a:cxn ang="0">
                  <a:pos x="121444" y="100014"/>
                </a:cxn>
                <a:cxn ang="0">
                  <a:pos x="247650" y="126207"/>
                </a:cxn>
                <a:cxn ang="0">
                  <a:pos x="340519" y="145257"/>
                </a:cxn>
                <a:cxn ang="0">
                  <a:pos x="364332" y="166689"/>
                </a:cxn>
                <a:cxn ang="0">
                  <a:pos x="392907" y="183357"/>
                </a:cxn>
                <a:cxn ang="0">
                  <a:pos x="500063" y="209551"/>
                </a:cxn>
                <a:cxn ang="0">
                  <a:pos x="538163" y="228601"/>
                </a:cxn>
                <a:cxn ang="0">
                  <a:pos x="573882" y="250032"/>
                </a:cxn>
                <a:cxn ang="0">
                  <a:pos x="592932" y="269082"/>
                </a:cxn>
                <a:cxn ang="0">
                  <a:pos x="621507" y="276226"/>
                </a:cxn>
                <a:cxn ang="0">
                  <a:pos x="642938" y="276226"/>
                </a:cxn>
                <a:cxn ang="0">
                  <a:pos x="683419" y="300039"/>
                </a:cxn>
                <a:cxn ang="0">
                  <a:pos x="716757" y="326232"/>
                </a:cxn>
                <a:cxn ang="0">
                  <a:pos x="778669" y="333376"/>
                </a:cxn>
                <a:cxn ang="0">
                  <a:pos x="804863" y="364332"/>
                </a:cxn>
                <a:cxn ang="0">
                  <a:pos x="828675" y="378620"/>
                </a:cxn>
                <a:cxn ang="0">
                  <a:pos x="845344" y="395289"/>
                </a:cxn>
                <a:cxn ang="0">
                  <a:pos x="862013" y="416720"/>
                </a:cxn>
                <a:cxn ang="0">
                  <a:pos x="885825" y="431007"/>
                </a:cxn>
                <a:cxn ang="0">
                  <a:pos x="1031082" y="438151"/>
                </a:cxn>
                <a:cxn ang="0">
                  <a:pos x="1052513" y="464345"/>
                </a:cxn>
                <a:cxn ang="0">
                  <a:pos x="1076325" y="478632"/>
                </a:cxn>
                <a:cxn ang="0">
                  <a:pos x="1114425" y="497682"/>
                </a:cxn>
                <a:cxn ang="0">
                  <a:pos x="1147763" y="521495"/>
                </a:cxn>
                <a:cxn ang="0">
                  <a:pos x="1181100" y="540545"/>
                </a:cxn>
                <a:cxn ang="0">
                  <a:pos x="1281113" y="581026"/>
                </a:cxn>
                <a:cxn ang="0">
                  <a:pos x="1357313" y="619126"/>
                </a:cxn>
                <a:cxn ang="0">
                  <a:pos x="1395413" y="635795"/>
                </a:cxn>
                <a:cxn ang="0">
                  <a:pos x="1452563" y="657226"/>
                </a:cxn>
                <a:cxn ang="0">
                  <a:pos x="1512094" y="681039"/>
                </a:cxn>
                <a:cxn ang="0">
                  <a:pos x="1533525" y="723901"/>
                </a:cxn>
                <a:cxn ang="0">
                  <a:pos x="1576388" y="747714"/>
                </a:cxn>
                <a:cxn ang="0">
                  <a:pos x="1609725" y="759620"/>
                </a:cxn>
                <a:cxn ang="0">
                  <a:pos x="1640682" y="795339"/>
                </a:cxn>
                <a:cxn ang="0">
                  <a:pos x="1709738" y="816770"/>
                </a:cxn>
                <a:cxn ang="0">
                  <a:pos x="1771650" y="835820"/>
                </a:cxn>
                <a:cxn ang="0">
                  <a:pos x="1788319" y="859632"/>
                </a:cxn>
                <a:cxn ang="0">
                  <a:pos x="1831182" y="900114"/>
                </a:cxn>
                <a:cxn ang="0">
                  <a:pos x="1859757" y="928689"/>
                </a:cxn>
                <a:cxn ang="0">
                  <a:pos x="1881188" y="947739"/>
                </a:cxn>
                <a:cxn ang="0">
                  <a:pos x="1914525" y="959645"/>
                </a:cxn>
                <a:cxn ang="0">
                  <a:pos x="1974057" y="997745"/>
                </a:cxn>
                <a:cxn ang="0">
                  <a:pos x="2055019" y="1019176"/>
                </a:cxn>
                <a:cxn ang="0">
                  <a:pos x="2157413" y="1062039"/>
                </a:cxn>
                <a:cxn ang="0">
                  <a:pos x="2231232" y="1100139"/>
                </a:cxn>
                <a:cxn ang="0">
                  <a:pos x="2269332" y="1143001"/>
                </a:cxn>
                <a:cxn ang="0">
                  <a:pos x="2302669" y="1164432"/>
                </a:cxn>
                <a:cxn ang="0">
                  <a:pos x="2343150" y="1181101"/>
                </a:cxn>
                <a:cxn ang="0">
                  <a:pos x="2397919" y="1200151"/>
                </a:cxn>
                <a:cxn ang="0">
                  <a:pos x="2455069" y="1216820"/>
                </a:cxn>
              </a:cxnLst>
              <a:rect l="T0" t="T1" r="T2" b="T3"/>
              <a:pathLst>
                <a:path w="2490788" h="1216820">
                  <a:moveTo>
                    <a:pt x="0" y="0"/>
                  </a:moveTo>
                  <a:lnTo>
                    <a:pt x="26194" y="21432"/>
                  </a:lnTo>
                  <a:lnTo>
                    <a:pt x="28575" y="50007"/>
                  </a:lnTo>
                  <a:lnTo>
                    <a:pt x="61913" y="50007"/>
                  </a:lnTo>
                  <a:lnTo>
                    <a:pt x="50007" y="66676"/>
                  </a:lnTo>
                  <a:lnTo>
                    <a:pt x="92869" y="61914"/>
                  </a:lnTo>
                  <a:lnTo>
                    <a:pt x="102394" y="92870"/>
                  </a:lnTo>
                  <a:lnTo>
                    <a:pt x="121444" y="100014"/>
                  </a:lnTo>
                  <a:lnTo>
                    <a:pt x="223838" y="97632"/>
                  </a:lnTo>
                  <a:lnTo>
                    <a:pt x="247650" y="126207"/>
                  </a:lnTo>
                  <a:lnTo>
                    <a:pt x="335757" y="121445"/>
                  </a:lnTo>
                  <a:lnTo>
                    <a:pt x="340519" y="145257"/>
                  </a:lnTo>
                  <a:lnTo>
                    <a:pt x="354807" y="145257"/>
                  </a:lnTo>
                  <a:lnTo>
                    <a:pt x="364332" y="166689"/>
                  </a:lnTo>
                  <a:lnTo>
                    <a:pt x="381000" y="161926"/>
                  </a:lnTo>
                  <a:lnTo>
                    <a:pt x="392907" y="183357"/>
                  </a:lnTo>
                  <a:lnTo>
                    <a:pt x="485775" y="176214"/>
                  </a:lnTo>
                  <a:lnTo>
                    <a:pt x="500063" y="209551"/>
                  </a:lnTo>
                  <a:lnTo>
                    <a:pt x="528638" y="200026"/>
                  </a:lnTo>
                  <a:lnTo>
                    <a:pt x="538163" y="228601"/>
                  </a:lnTo>
                  <a:lnTo>
                    <a:pt x="564357" y="219076"/>
                  </a:lnTo>
                  <a:lnTo>
                    <a:pt x="573882" y="250032"/>
                  </a:lnTo>
                  <a:lnTo>
                    <a:pt x="592932" y="245270"/>
                  </a:lnTo>
                  <a:lnTo>
                    <a:pt x="592932" y="269082"/>
                  </a:lnTo>
                  <a:lnTo>
                    <a:pt x="609600" y="280989"/>
                  </a:lnTo>
                  <a:lnTo>
                    <a:pt x="621507" y="276226"/>
                  </a:lnTo>
                  <a:lnTo>
                    <a:pt x="623888" y="285751"/>
                  </a:lnTo>
                  <a:lnTo>
                    <a:pt x="642938" y="276226"/>
                  </a:lnTo>
                  <a:lnTo>
                    <a:pt x="652463" y="311945"/>
                  </a:lnTo>
                  <a:lnTo>
                    <a:pt x="683419" y="300039"/>
                  </a:lnTo>
                  <a:lnTo>
                    <a:pt x="695325" y="326232"/>
                  </a:lnTo>
                  <a:lnTo>
                    <a:pt x="716757" y="326232"/>
                  </a:lnTo>
                  <a:lnTo>
                    <a:pt x="721519" y="340520"/>
                  </a:lnTo>
                  <a:lnTo>
                    <a:pt x="778669" y="333376"/>
                  </a:lnTo>
                  <a:lnTo>
                    <a:pt x="790575" y="361951"/>
                  </a:lnTo>
                  <a:lnTo>
                    <a:pt x="804863" y="364332"/>
                  </a:lnTo>
                  <a:lnTo>
                    <a:pt x="807244" y="381001"/>
                  </a:lnTo>
                  <a:lnTo>
                    <a:pt x="828675" y="378620"/>
                  </a:lnTo>
                  <a:lnTo>
                    <a:pt x="828675" y="392907"/>
                  </a:lnTo>
                  <a:lnTo>
                    <a:pt x="845344" y="395289"/>
                  </a:lnTo>
                  <a:lnTo>
                    <a:pt x="850107" y="414339"/>
                  </a:lnTo>
                  <a:lnTo>
                    <a:pt x="862013" y="416720"/>
                  </a:lnTo>
                  <a:lnTo>
                    <a:pt x="866775" y="431007"/>
                  </a:lnTo>
                  <a:lnTo>
                    <a:pt x="885825" y="431007"/>
                  </a:lnTo>
                  <a:lnTo>
                    <a:pt x="892969" y="442914"/>
                  </a:lnTo>
                  <a:lnTo>
                    <a:pt x="1031082" y="438151"/>
                  </a:lnTo>
                  <a:lnTo>
                    <a:pt x="1038225" y="464345"/>
                  </a:lnTo>
                  <a:lnTo>
                    <a:pt x="1052513" y="464345"/>
                  </a:lnTo>
                  <a:lnTo>
                    <a:pt x="1057275" y="476251"/>
                  </a:lnTo>
                  <a:lnTo>
                    <a:pt x="1076325" y="478632"/>
                  </a:lnTo>
                  <a:lnTo>
                    <a:pt x="1083469" y="497682"/>
                  </a:lnTo>
                  <a:lnTo>
                    <a:pt x="1114425" y="497682"/>
                  </a:lnTo>
                  <a:lnTo>
                    <a:pt x="1126332" y="516732"/>
                  </a:lnTo>
                  <a:lnTo>
                    <a:pt x="1147763" y="521495"/>
                  </a:lnTo>
                  <a:lnTo>
                    <a:pt x="1154907" y="542926"/>
                  </a:lnTo>
                  <a:lnTo>
                    <a:pt x="1181100" y="540545"/>
                  </a:lnTo>
                  <a:lnTo>
                    <a:pt x="1212057" y="581026"/>
                  </a:lnTo>
                  <a:lnTo>
                    <a:pt x="1281113" y="581026"/>
                  </a:lnTo>
                  <a:lnTo>
                    <a:pt x="1312069" y="623888"/>
                  </a:lnTo>
                  <a:lnTo>
                    <a:pt x="1357313" y="619126"/>
                  </a:lnTo>
                  <a:lnTo>
                    <a:pt x="1369219" y="640557"/>
                  </a:lnTo>
                  <a:lnTo>
                    <a:pt x="1395413" y="635795"/>
                  </a:lnTo>
                  <a:lnTo>
                    <a:pt x="1414463" y="661989"/>
                  </a:lnTo>
                  <a:lnTo>
                    <a:pt x="1452563" y="657226"/>
                  </a:lnTo>
                  <a:lnTo>
                    <a:pt x="1471613" y="681039"/>
                  </a:lnTo>
                  <a:lnTo>
                    <a:pt x="1512094" y="681039"/>
                  </a:lnTo>
                  <a:lnTo>
                    <a:pt x="1512094" y="707232"/>
                  </a:lnTo>
                  <a:lnTo>
                    <a:pt x="1533525" y="723901"/>
                  </a:lnTo>
                  <a:lnTo>
                    <a:pt x="1557338" y="714376"/>
                  </a:lnTo>
                  <a:lnTo>
                    <a:pt x="1576388" y="747714"/>
                  </a:lnTo>
                  <a:lnTo>
                    <a:pt x="1600200" y="740570"/>
                  </a:lnTo>
                  <a:lnTo>
                    <a:pt x="1609725" y="759620"/>
                  </a:lnTo>
                  <a:lnTo>
                    <a:pt x="1633538" y="776289"/>
                  </a:lnTo>
                  <a:lnTo>
                    <a:pt x="1640682" y="795339"/>
                  </a:lnTo>
                  <a:lnTo>
                    <a:pt x="1659732" y="814389"/>
                  </a:lnTo>
                  <a:lnTo>
                    <a:pt x="1709738" y="816770"/>
                  </a:lnTo>
                  <a:lnTo>
                    <a:pt x="1735932" y="847726"/>
                  </a:lnTo>
                  <a:lnTo>
                    <a:pt x="1771650" y="835820"/>
                  </a:lnTo>
                  <a:lnTo>
                    <a:pt x="1774032" y="854870"/>
                  </a:lnTo>
                  <a:lnTo>
                    <a:pt x="1788319" y="859632"/>
                  </a:lnTo>
                  <a:lnTo>
                    <a:pt x="1807369" y="909639"/>
                  </a:lnTo>
                  <a:lnTo>
                    <a:pt x="1831182" y="900114"/>
                  </a:lnTo>
                  <a:lnTo>
                    <a:pt x="1852613" y="912020"/>
                  </a:lnTo>
                  <a:lnTo>
                    <a:pt x="1859757" y="928689"/>
                  </a:lnTo>
                  <a:lnTo>
                    <a:pt x="1876425" y="933451"/>
                  </a:lnTo>
                  <a:lnTo>
                    <a:pt x="1881188" y="947739"/>
                  </a:lnTo>
                  <a:lnTo>
                    <a:pt x="1897857" y="959645"/>
                  </a:lnTo>
                  <a:lnTo>
                    <a:pt x="1914525" y="959645"/>
                  </a:lnTo>
                  <a:lnTo>
                    <a:pt x="1947863" y="1007270"/>
                  </a:lnTo>
                  <a:lnTo>
                    <a:pt x="1974057" y="997745"/>
                  </a:lnTo>
                  <a:lnTo>
                    <a:pt x="1993107" y="1019176"/>
                  </a:lnTo>
                  <a:lnTo>
                    <a:pt x="2055019" y="1019176"/>
                  </a:lnTo>
                  <a:lnTo>
                    <a:pt x="2083594" y="1064420"/>
                  </a:lnTo>
                  <a:lnTo>
                    <a:pt x="2157413" y="1062039"/>
                  </a:lnTo>
                  <a:lnTo>
                    <a:pt x="2185988" y="1102520"/>
                  </a:lnTo>
                  <a:lnTo>
                    <a:pt x="2231232" y="1100139"/>
                  </a:lnTo>
                  <a:lnTo>
                    <a:pt x="2240757" y="1121570"/>
                  </a:lnTo>
                  <a:lnTo>
                    <a:pt x="2269332" y="1143001"/>
                  </a:lnTo>
                  <a:lnTo>
                    <a:pt x="2288382" y="1135857"/>
                  </a:lnTo>
                  <a:lnTo>
                    <a:pt x="2302669" y="1164432"/>
                  </a:lnTo>
                  <a:lnTo>
                    <a:pt x="2326482" y="1154907"/>
                  </a:lnTo>
                  <a:lnTo>
                    <a:pt x="2343150" y="1181101"/>
                  </a:lnTo>
                  <a:lnTo>
                    <a:pt x="2383632" y="1176339"/>
                  </a:lnTo>
                  <a:lnTo>
                    <a:pt x="2397919" y="1200151"/>
                  </a:lnTo>
                  <a:lnTo>
                    <a:pt x="2440782" y="1195389"/>
                  </a:lnTo>
                  <a:lnTo>
                    <a:pt x="2455069" y="1216820"/>
                  </a:lnTo>
                  <a:lnTo>
                    <a:pt x="2490788" y="1216820"/>
                  </a:lnTo>
                </a:path>
              </a:pathLst>
            </a:custGeom>
            <a:noFill/>
            <a:ln w="28575" cap="flat" cmpd="sng" algn="ctr">
              <a:solidFill>
                <a:srgbClr val="9C002C"/>
              </a:solidFill>
              <a:prstDash val="solid"/>
              <a:round/>
              <a:headEnd/>
              <a:tailEnd/>
            </a:ln>
          </p:spPr>
          <p:txBody>
            <a:bodyPr anchor="ctr"/>
            <a:lstStyle/>
            <a:p>
              <a:endParaRPr lang="es">
                <a:solidFill>
                  <a:srgbClr val="333333"/>
                </a:solidFill>
                <a:latin typeface="Calibri"/>
                <a:ea typeface="ＭＳ Ｐゴシック" pitchFamily="34" charset="-128"/>
              </a:endParaRPr>
            </a:p>
          </p:txBody>
        </p:sp>
        <p:sp>
          <p:nvSpPr>
            <p:cNvPr id="40005" name="Freeform 109"/>
            <p:cNvSpPr>
              <a:spLocks/>
            </p:cNvSpPr>
            <p:nvPr/>
          </p:nvSpPr>
          <p:spPr bwMode="auto">
            <a:xfrm>
              <a:off x="6296647" y="-72369"/>
              <a:ext cx="2577455" cy="983157"/>
            </a:xfrm>
            <a:custGeom>
              <a:avLst/>
              <a:gdLst>
                <a:gd name="T0" fmla="*/ 0 w 2578894"/>
                <a:gd name="T1" fmla="*/ 0 h 983456"/>
                <a:gd name="T2" fmla="*/ 2578894 w 2578894"/>
                <a:gd name="T3" fmla="*/ 983456 h 983456"/>
              </a:gdLst>
              <a:ahLst/>
              <a:cxnLst>
                <a:cxn ang="0">
                  <a:pos x="4762" y="4762"/>
                </a:cxn>
                <a:cxn ang="0">
                  <a:pos x="78581" y="19049"/>
                </a:cxn>
                <a:cxn ang="0">
                  <a:pos x="119063" y="45243"/>
                </a:cxn>
                <a:cxn ang="0">
                  <a:pos x="152400" y="64293"/>
                </a:cxn>
                <a:cxn ang="0">
                  <a:pos x="226219" y="104775"/>
                </a:cxn>
                <a:cxn ang="0">
                  <a:pos x="278606" y="128587"/>
                </a:cxn>
                <a:cxn ang="0">
                  <a:pos x="321469" y="142875"/>
                </a:cxn>
                <a:cxn ang="0">
                  <a:pos x="364331" y="176212"/>
                </a:cxn>
                <a:cxn ang="0">
                  <a:pos x="392906" y="197643"/>
                </a:cxn>
                <a:cxn ang="0">
                  <a:pos x="464344" y="223837"/>
                </a:cxn>
                <a:cxn ang="0">
                  <a:pos x="576263" y="242887"/>
                </a:cxn>
                <a:cxn ang="0">
                  <a:pos x="664369" y="280987"/>
                </a:cxn>
                <a:cxn ang="0">
                  <a:pos x="704850" y="311943"/>
                </a:cxn>
                <a:cxn ang="0">
                  <a:pos x="738187" y="347662"/>
                </a:cxn>
                <a:cxn ang="0">
                  <a:pos x="892969" y="369093"/>
                </a:cxn>
                <a:cxn ang="0">
                  <a:pos x="1116806" y="390525"/>
                </a:cxn>
                <a:cxn ang="0">
                  <a:pos x="1195388" y="426243"/>
                </a:cxn>
                <a:cxn ang="0">
                  <a:pos x="1221581" y="445293"/>
                </a:cxn>
                <a:cxn ang="0">
                  <a:pos x="1269206" y="471487"/>
                </a:cxn>
                <a:cxn ang="0">
                  <a:pos x="1314450" y="473868"/>
                </a:cxn>
                <a:cxn ang="0">
                  <a:pos x="1350169" y="500062"/>
                </a:cxn>
                <a:cxn ang="0">
                  <a:pos x="1385888" y="535781"/>
                </a:cxn>
                <a:cxn ang="0">
                  <a:pos x="1412081" y="547687"/>
                </a:cxn>
                <a:cxn ang="0">
                  <a:pos x="1481138" y="614362"/>
                </a:cxn>
                <a:cxn ang="0">
                  <a:pos x="1531144" y="631031"/>
                </a:cxn>
                <a:cxn ang="0">
                  <a:pos x="1628774" y="640557"/>
                </a:cxn>
                <a:cxn ang="0">
                  <a:pos x="1728788" y="673893"/>
                </a:cxn>
                <a:cxn ang="0">
                  <a:pos x="1766888" y="702468"/>
                </a:cxn>
                <a:cxn ang="0">
                  <a:pos x="1795463" y="742950"/>
                </a:cxn>
                <a:cxn ang="0">
                  <a:pos x="1907381" y="764381"/>
                </a:cxn>
                <a:cxn ang="0">
                  <a:pos x="2069306" y="781050"/>
                </a:cxn>
                <a:cxn ang="0">
                  <a:pos x="2093119" y="812006"/>
                </a:cxn>
                <a:cxn ang="0">
                  <a:pos x="2145506" y="859631"/>
                </a:cxn>
                <a:cxn ang="0">
                  <a:pos x="2240756" y="857250"/>
                </a:cxn>
                <a:cxn ang="0">
                  <a:pos x="2276475" y="888206"/>
                </a:cxn>
                <a:cxn ang="0">
                  <a:pos x="2288381" y="916781"/>
                </a:cxn>
                <a:cxn ang="0">
                  <a:pos x="2314575" y="983456"/>
                </a:cxn>
              </a:cxnLst>
              <a:rect l="T0" t="T1" r="T2" b="T3"/>
              <a:pathLst>
                <a:path w="2578894" h="983456">
                  <a:moveTo>
                    <a:pt x="0" y="0"/>
                  </a:moveTo>
                  <a:lnTo>
                    <a:pt x="4762" y="4762"/>
                  </a:lnTo>
                  <a:lnTo>
                    <a:pt x="35719" y="33337"/>
                  </a:lnTo>
                  <a:lnTo>
                    <a:pt x="78581" y="19049"/>
                  </a:lnTo>
                  <a:lnTo>
                    <a:pt x="95250" y="45243"/>
                  </a:lnTo>
                  <a:lnTo>
                    <a:pt x="119063" y="45243"/>
                  </a:lnTo>
                  <a:lnTo>
                    <a:pt x="123825" y="73818"/>
                  </a:lnTo>
                  <a:lnTo>
                    <a:pt x="152400" y="64293"/>
                  </a:lnTo>
                  <a:lnTo>
                    <a:pt x="173831" y="111918"/>
                  </a:lnTo>
                  <a:lnTo>
                    <a:pt x="226219" y="104775"/>
                  </a:lnTo>
                  <a:lnTo>
                    <a:pt x="238125" y="130968"/>
                  </a:lnTo>
                  <a:lnTo>
                    <a:pt x="278606" y="128587"/>
                  </a:lnTo>
                  <a:lnTo>
                    <a:pt x="283369" y="152400"/>
                  </a:lnTo>
                  <a:lnTo>
                    <a:pt x="321469" y="142875"/>
                  </a:lnTo>
                  <a:lnTo>
                    <a:pt x="342900" y="176212"/>
                  </a:lnTo>
                  <a:lnTo>
                    <a:pt x="364331" y="176212"/>
                  </a:lnTo>
                  <a:lnTo>
                    <a:pt x="371475" y="197643"/>
                  </a:lnTo>
                  <a:lnTo>
                    <a:pt x="392906" y="197643"/>
                  </a:lnTo>
                  <a:lnTo>
                    <a:pt x="402431" y="230981"/>
                  </a:lnTo>
                  <a:lnTo>
                    <a:pt x="464344" y="223837"/>
                  </a:lnTo>
                  <a:lnTo>
                    <a:pt x="478631" y="254793"/>
                  </a:lnTo>
                  <a:lnTo>
                    <a:pt x="576263" y="242887"/>
                  </a:lnTo>
                  <a:lnTo>
                    <a:pt x="607219" y="288131"/>
                  </a:lnTo>
                  <a:lnTo>
                    <a:pt x="664369" y="280987"/>
                  </a:lnTo>
                  <a:lnTo>
                    <a:pt x="681038" y="311943"/>
                  </a:lnTo>
                  <a:lnTo>
                    <a:pt x="704850" y="311943"/>
                  </a:lnTo>
                  <a:lnTo>
                    <a:pt x="711994" y="335756"/>
                  </a:lnTo>
                  <a:lnTo>
                    <a:pt x="738187" y="347662"/>
                  </a:lnTo>
                  <a:lnTo>
                    <a:pt x="873919" y="342900"/>
                  </a:lnTo>
                  <a:lnTo>
                    <a:pt x="892969" y="369093"/>
                  </a:lnTo>
                  <a:lnTo>
                    <a:pt x="1090613" y="354806"/>
                  </a:lnTo>
                  <a:lnTo>
                    <a:pt x="1116806" y="390525"/>
                  </a:lnTo>
                  <a:lnTo>
                    <a:pt x="1185863" y="395287"/>
                  </a:lnTo>
                  <a:lnTo>
                    <a:pt x="1195388" y="426243"/>
                  </a:lnTo>
                  <a:lnTo>
                    <a:pt x="1219200" y="428625"/>
                  </a:lnTo>
                  <a:lnTo>
                    <a:pt x="1221581" y="445293"/>
                  </a:lnTo>
                  <a:lnTo>
                    <a:pt x="1264444" y="438150"/>
                  </a:lnTo>
                  <a:lnTo>
                    <a:pt x="1269206" y="471487"/>
                  </a:lnTo>
                  <a:lnTo>
                    <a:pt x="1293019" y="485775"/>
                  </a:lnTo>
                  <a:lnTo>
                    <a:pt x="1314450" y="473868"/>
                  </a:lnTo>
                  <a:lnTo>
                    <a:pt x="1326356" y="511968"/>
                  </a:lnTo>
                  <a:lnTo>
                    <a:pt x="1350169" y="500062"/>
                  </a:lnTo>
                  <a:lnTo>
                    <a:pt x="1366838" y="535781"/>
                  </a:lnTo>
                  <a:lnTo>
                    <a:pt x="1385888" y="535781"/>
                  </a:lnTo>
                  <a:lnTo>
                    <a:pt x="1388269" y="557212"/>
                  </a:lnTo>
                  <a:lnTo>
                    <a:pt x="1412081" y="547687"/>
                  </a:lnTo>
                  <a:lnTo>
                    <a:pt x="1459706" y="595312"/>
                  </a:lnTo>
                  <a:lnTo>
                    <a:pt x="1481138" y="614362"/>
                  </a:lnTo>
                  <a:lnTo>
                    <a:pt x="1512094" y="602456"/>
                  </a:lnTo>
                  <a:lnTo>
                    <a:pt x="1531144" y="631031"/>
                  </a:lnTo>
                  <a:lnTo>
                    <a:pt x="1607344" y="623887"/>
                  </a:lnTo>
                  <a:lnTo>
                    <a:pt x="1628774" y="640557"/>
                  </a:lnTo>
                  <a:lnTo>
                    <a:pt x="1645444" y="690562"/>
                  </a:lnTo>
                  <a:lnTo>
                    <a:pt x="1728788" y="673893"/>
                  </a:lnTo>
                  <a:lnTo>
                    <a:pt x="1745456" y="700087"/>
                  </a:lnTo>
                  <a:lnTo>
                    <a:pt x="1766888" y="702468"/>
                  </a:lnTo>
                  <a:lnTo>
                    <a:pt x="1769269" y="726281"/>
                  </a:lnTo>
                  <a:lnTo>
                    <a:pt x="1795463" y="742950"/>
                  </a:lnTo>
                  <a:lnTo>
                    <a:pt x="1883569" y="745331"/>
                  </a:lnTo>
                  <a:lnTo>
                    <a:pt x="1907381" y="764381"/>
                  </a:lnTo>
                  <a:lnTo>
                    <a:pt x="2057400" y="762000"/>
                  </a:lnTo>
                  <a:lnTo>
                    <a:pt x="2069306" y="781050"/>
                  </a:lnTo>
                  <a:lnTo>
                    <a:pt x="2097881" y="781050"/>
                  </a:lnTo>
                  <a:lnTo>
                    <a:pt x="2093119" y="812006"/>
                  </a:lnTo>
                  <a:lnTo>
                    <a:pt x="2133600" y="821531"/>
                  </a:lnTo>
                  <a:lnTo>
                    <a:pt x="2145506" y="859631"/>
                  </a:lnTo>
                  <a:lnTo>
                    <a:pt x="2169319" y="866775"/>
                  </a:lnTo>
                  <a:lnTo>
                    <a:pt x="2240756" y="857250"/>
                  </a:lnTo>
                  <a:lnTo>
                    <a:pt x="2257425" y="885825"/>
                  </a:lnTo>
                  <a:lnTo>
                    <a:pt x="2276475" y="888206"/>
                  </a:lnTo>
                  <a:lnTo>
                    <a:pt x="2274094" y="904875"/>
                  </a:lnTo>
                  <a:lnTo>
                    <a:pt x="2288381" y="916781"/>
                  </a:lnTo>
                  <a:lnTo>
                    <a:pt x="2307431" y="950118"/>
                  </a:lnTo>
                  <a:lnTo>
                    <a:pt x="2314575" y="983456"/>
                  </a:lnTo>
                  <a:lnTo>
                    <a:pt x="2578894" y="983455"/>
                  </a:lnTo>
                </a:path>
              </a:pathLst>
            </a:custGeom>
            <a:noFill/>
            <a:ln w="28575" cap="flat" cmpd="sng" algn="ctr">
              <a:solidFill>
                <a:srgbClr val="9C002C"/>
              </a:solidFill>
              <a:prstDash val="solid"/>
              <a:round/>
              <a:headEnd/>
              <a:tailEnd/>
            </a:ln>
          </p:spPr>
          <p:txBody>
            <a:bodyPr anchor="ctr"/>
            <a:lstStyle/>
            <a:p>
              <a:endParaRPr lang="es">
                <a:solidFill>
                  <a:srgbClr val="333333"/>
                </a:solidFill>
                <a:latin typeface="Calibri"/>
                <a:ea typeface="ＭＳ Ｐゴシック" pitchFamily="34" charset="-128"/>
              </a:endParaRPr>
            </a:p>
          </p:txBody>
        </p:sp>
        <p:sp>
          <p:nvSpPr>
            <p:cNvPr id="40006" name="Freeform 110"/>
            <p:cNvSpPr>
              <a:spLocks/>
            </p:cNvSpPr>
            <p:nvPr/>
          </p:nvSpPr>
          <p:spPr bwMode="auto">
            <a:xfrm>
              <a:off x="8855886" y="910789"/>
              <a:ext cx="2650314" cy="277455"/>
            </a:xfrm>
            <a:custGeom>
              <a:avLst/>
              <a:gdLst>
                <a:gd name="T0" fmla="*/ 0 w 2650331"/>
                <a:gd name="T1" fmla="*/ 0 h 278606"/>
                <a:gd name="T2" fmla="*/ 23812 w 2650331"/>
                <a:gd name="T3" fmla="*/ 0 h 278606"/>
                <a:gd name="T4" fmla="*/ 45244 w 2650331"/>
                <a:gd name="T5" fmla="*/ 28339 h 278606"/>
                <a:gd name="T6" fmla="*/ 73819 w 2650331"/>
                <a:gd name="T7" fmla="*/ 25977 h 278606"/>
                <a:gd name="T8" fmla="*/ 73819 w 2650331"/>
                <a:gd name="T9" fmla="*/ 44870 h 278606"/>
                <a:gd name="T10" fmla="*/ 104773 w 2650331"/>
                <a:gd name="T11" fmla="*/ 42509 h 278606"/>
                <a:gd name="T12" fmla="*/ 100011 w 2650331"/>
                <a:gd name="T13" fmla="*/ 82656 h 278606"/>
                <a:gd name="T14" fmla="*/ 133348 w 2650331"/>
                <a:gd name="T15" fmla="*/ 80295 h 278606"/>
                <a:gd name="T16" fmla="*/ 128585 w 2650331"/>
                <a:gd name="T17" fmla="*/ 106272 h 278606"/>
                <a:gd name="T18" fmla="*/ 150017 w 2650331"/>
                <a:gd name="T19" fmla="*/ 115719 h 278606"/>
                <a:gd name="T20" fmla="*/ 150017 w 2650331"/>
                <a:gd name="T21" fmla="*/ 136973 h 278606"/>
                <a:gd name="T22" fmla="*/ 173829 w 2650331"/>
                <a:gd name="T23" fmla="*/ 153505 h 278606"/>
                <a:gd name="T24" fmla="*/ 178592 w 2650331"/>
                <a:gd name="T25" fmla="*/ 184206 h 278606"/>
                <a:gd name="T26" fmla="*/ 190498 w 2650331"/>
                <a:gd name="T27" fmla="*/ 198376 h 278606"/>
                <a:gd name="T28" fmla="*/ 350040 w 2650331"/>
                <a:gd name="T29" fmla="*/ 198376 h 278606"/>
                <a:gd name="T30" fmla="*/ 371471 w 2650331"/>
                <a:gd name="T31" fmla="*/ 207822 h 278606"/>
                <a:gd name="T32" fmla="*/ 376233 w 2650331"/>
                <a:gd name="T33" fmla="*/ 276309 h 278606"/>
                <a:gd name="T34" fmla="*/ 2650298 w 2650331"/>
                <a:gd name="T35" fmla="*/ 271585 h 2786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50331"/>
                <a:gd name="T55" fmla="*/ 0 h 278606"/>
                <a:gd name="T56" fmla="*/ 2650331 w 2650331"/>
                <a:gd name="T57" fmla="*/ 278606 h 2786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50331" h="278606">
                  <a:moveTo>
                    <a:pt x="0" y="0"/>
                  </a:moveTo>
                  <a:lnTo>
                    <a:pt x="23812" y="0"/>
                  </a:lnTo>
                  <a:lnTo>
                    <a:pt x="45244" y="28575"/>
                  </a:lnTo>
                  <a:lnTo>
                    <a:pt x="73819" y="26193"/>
                  </a:lnTo>
                  <a:lnTo>
                    <a:pt x="73819" y="45243"/>
                  </a:lnTo>
                  <a:lnTo>
                    <a:pt x="104775" y="42862"/>
                  </a:lnTo>
                  <a:lnTo>
                    <a:pt x="100013" y="83343"/>
                  </a:lnTo>
                  <a:lnTo>
                    <a:pt x="133350" y="80962"/>
                  </a:lnTo>
                  <a:lnTo>
                    <a:pt x="128587" y="107156"/>
                  </a:lnTo>
                  <a:lnTo>
                    <a:pt x="150019" y="116681"/>
                  </a:lnTo>
                  <a:lnTo>
                    <a:pt x="150019" y="138112"/>
                  </a:lnTo>
                  <a:lnTo>
                    <a:pt x="173831" y="154781"/>
                  </a:lnTo>
                  <a:lnTo>
                    <a:pt x="178594" y="185737"/>
                  </a:lnTo>
                  <a:lnTo>
                    <a:pt x="190500" y="200025"/>
                  </a:lnTo>
                  <a:lnTo>
                    <a:pt x="350044" y="200025"/>
                  </a:lnTo>
                  <a:lnTo>
                    <a:pt x="371475" y="209550"/>
                  </a:lnTo>
                  <a:lnTo>
                    <a:pt x="376237" y="278606"/>
                  </a:lnTo>
                  <a:lnTo>
                    <a:pt x="2650331" y="273843"/>
                  </a:lnTo>
                </a:path>
              </a:pathLst>
            </a:custGeom>
            <a:noFill/>
            <a:ln w="28575" cap="flat" cmpd="sng" algn="ctr">
              <a:solidFill>
                <a:srgbClr val="9C002C"/>
              </a:solidFill>
              <a:prstDash val="solid"/>
              <a:round/>
              <a:headEnd/>
              <a:tailEnd/>
            </a:ln>
          </p:spPr>
          <p:txBody>
            <a:bodyPr anchor="ctr"/>
            <a:lstStyle/>
            <a:p>
              <a:endParaRPr lang="es">
                <a:solidFill>
                  <a:srgbClr val="333333"/>
                </a:solidFill>
                <a:latin typeface="Calibri"/>
                <a:ea typeface="ＭＳ Ｐゴシック" pitchFamily="34" charset="-128"/>
              </a:endParaRPr>
            </a:p>
          </p:txBody>
        </p:sp>
      </p:grpSp>
      <p:grpSp>
        <p:nvGrpSpPr>
          <p:cNvPr id="4" name="Group 117"/>
          <p:cNvGrpSpPr>
            <a:grpSpLocks/>
          </p:cNvGrpSpPr>
          <p:nvPr/>
        </p:nvGrpSpPr>
        <p:grpSpPr bwMode="auto">
          <a:xfrm>
            <a:off x="1555750" y="1938338"/>
            <a:ext cx="5551488" cy="3479800"/>
            <a:chOff x="2034704" y="1938479"/>
            <a:chExt cx="5552511" cy="3479925"/>
          </a:xfrm>
        </p:grpSpPr>
        <p:cxnSp>
          <p:nvCxnSpPr>
            <p:cNvPr id="28" name="Straight Connector 27"/>
            <p:cNvCxnSpPr/>
            <p:nvPr/>
          </p:nvCxnSpPr>
          <p:spPr>
            <a:xfrm>
              <a:off x="2101391" y="1938479"/>
              <a:ext cx="1588" cy="347992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034704" y="1940066"/>
              <a:ext cx="65100"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034704" y="2630654"/>
              <a:ext cx="65100"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034704" y="3316478"/>
              <a:ext cx="65100"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034704" y="3989603"/>
              <a:ext cx="65100"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034704" y="4669077"/>
              <a:ext cx="65100"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93669"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474832"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163934"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215362"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904464"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587215"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535787"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034704" y="5343788"/>
              <a:ext cx="5552511" cy="0"/>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843509" y="5350139"/>
              <a:ext cx="0" cy="68265"/>
            </a:xfrm>
            <a:prstGeom prst="line">
              <a:avLst/>
            </a:prstGeom>
            <a:ln w="28575"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grpSp>
      <p:sp>
        <p:nvSpPr>
          <p:cNvPr id="39985" name="TextBox 83"/>
          <p:cNvSpPr txBox="1">
            <a:spLocks noChangeArrowheads="1"/>
          </p:cNvSpPr>
          <p:nvPr/>
        </p:nvSpPr>
        <p:spPr bwMode="auto">
          <a:xfrm>
            <a:off x="7164388" y="3573463"/>
            <a:ext cx="1511300" cy="1076325"/>
          </a:xfrm>
          <a:prstGeom prst="rect">
            <a:avLst/>
          </a:prstGeom>
          <a:noFill/>
          <a:ln w="9525">
            <a:noFill/>
            <a:miter lim="800000"/>
            <a:headEnd/>
            <a:tailEnd/>
          </a:ln>
        </p:spPr>
        <p:txBody>
          <a:bodyPr>
            <a:spAutoFit/>
          </a:bodyPr>
          <a:lstStyle/>
          <a:p>
            <a:pPr algn="ctr"/>
            <a:r>
              <a:rPr lang="es" sz="1600" dirty="0">
                <a:solidFill>
                  <a:srgbClr val="A72B4D"/>
                </a:solidFill>
                <a:latin typeface="Calibri"/>
                <a:ea typeface="ＭＳ Ｐゴシック" pitchFamily="34" charset="-128"/>
              </a:rPr>
              <a:t>Diferencia de 4,8 meses en la mediana de la supervivencia global </a:t>
            </a:r>
          </a:p>
        </p:txBody>
      </p:sp>
      <p:sp>
        <p:nvSpPr>
          <p:cNvPr id="39986" name="TextBox 85"/>
          <p:cNvSpPr txBox="1">
            <a:spLocks noChangeArrowheads="1"/>
          </p:cNvSpPr>
          <p:nvPr/>
        </p:nvSpPr>
        <p:spPr bwMode="auto">
          <a:xfrm>
            <a:off x="7452320" y="5107250"/>
            <a:ext cx="1690688" cy="553998"/>
          </a:xfrm>
          <a:prstGeom prst="rect">
            <a:avLst/>
          </a:prstGeom>
          <a:noFill/>
          <a:ln w="9525">
            <a:noFill/>
            <a:miter lim="800000"/>
            <a:headEnd/>
            <a:tailEnd/>
          </a:ln>
        </p:spPr>
        <p:txBody>
          <a:bodyPr>
            <a:spAutoFit/>
          </a:bodyPr>
          <a:lstStyle/>
          <a:p>
            <a:r>
              <a:rPr lang="es" sz="1000" dirty="0">
                <a:solidFill>
                  <a:srgbClr val="333333"/>
                </a:solidFill>
                <a:latin typeface="Calibri"/>
                <a:ea typeface="ＭＳ Ｐゴシック" pitchFamily="34" charset="-128"/>
                <a:cs typeface="Arial" pitchFamily="34" charset="0"/>
              </a:rPr>
              <a:t>IC, intervalo de confianza; HR = </a:t>
            </a:r>
            <a:r>
              <a:rPr lang="es" sz="1000" dirty="0" smtClean="0">
                <a:solidFill>
                  <a:srgbClr val="333333"/>
                </a:solidFill>
                <a:latin typeface="Calibri"/>
                <a:ea typeface="ＭＳ Ｐゴシック" pitchFamily="34" charset="-128"/>
                <a:cs typeface="Arial" pitchFamily="34" charset="0"/>
              </a:rPr>
              <a:t>Hazard ratio; </a:t>
            </a:r>
            <a:endParaRPr lang="es" sz="1000" dirty="0">
              <a:solidFill>
                <a:srgbClr val="333333"/>
              </a:solidFill>
              <a:latin typeface="Calibri"/>
              <a:ea typeface="ＭＳ Ｐゴシック" pitchFamily="34" charset="-128"/>
              <a:cs typeface="Arial" pitchFamily="34" charset="0"/>
            </a:endParaRPr>
          </a:p>
          <a:p>
            <a:r>
              <a:rPr lang="es" sz="1000" dirty="0" smtClean="0">
                <a:solidFill>
                  <a:srgbClr val="333333"/>
                </a:solidFill>
                <a:latin typeface="Calibri"/>
                <a:ea typeface="ＭＳ Ｐゴシック" pitchFamily="34" charset="-128"/>
                <a:cs typeface="Arial" pitchFamily="34" charset="0"/>
              </a:rPr>
              <a:t>NA, </a:t>
            </a:r>
            <a:r>
              <a:rPr lang="es" sz="1000" dirty="0">
                <a:solidFill>
                  <a:srgbClr val="333333"/>
                </a:solidFill>
                <a:latin typeface="Calibri"/>
                <a:ea typeface="ＭＳ Ｐゴシック" pitchFamily="34" charset="-128"/>
                <a:cs typeface="Arial" pitchFamily="34" charset="0"/>
              </a:rPr>
              <a:t>no alcanzado todavía</a:t>
            </a:r>
          </a:p>
        </p:txBody>
      </p:sp>
      <p:sp>
        <p:nvSpPr>
          <p:cNvPr id="39987" name="TextBox 86"/>
          <p:cNvSpPr txBox="1">
            <a:spLocks noChangeArrowheads="1"/>
          </p:cNvSpPr>
          <p:nvPr/>
        </p:nvSpPr>
        <p:spPr bwMode="auto">
          <a:xfrm>
            <a:off x="388938" y="5427805"/>
            <a:ext cx="1027112" cy="338138"/>
          </a:xfrm>
          <a:prstGeom prst="rect">
            <a:avLst/>
          </a:prstGeom>
          <a:noFill/>
          <a:ln w="9525">
            <a:noFill/>
            <a:miter lim="800000"/>
            <a:headEnd/>
            <a:tailEnd/>
          </a:ln>
        </p:spPr>
        <p:txBody>
          <a:bodyPr>
            <a:spAutoFit/>
          </a:bodyPr>
          <a:lstStyle/>
          <a:p>
            <a:r>
              <a:rPr lang="es" sz="1600" b="1" dirty="0">
                <a:solidFill>
                  <a:srgbClr val="333333"/>
                </a:solidFill>
                <a:latin typeface="Calibri"/>
                <a:ea typeface="ＭＳ Ｐゴシック" pitchFamily="34" charset="-128"/>
              </a:rPr>
              <a:t>N</a:t>
            </a:r>
            <a:r>
              <a:rPr lang="es" sz="1600" b="1" baseline="30000" dirty="0">
                <a:solidFill>
                  <a:srgbClr val="333333"/>
                </a:solidFill>
                <a:latin typeface="Calibri"/>
                <a:ea typeface="ＭＳ Ｐゴシック" pitchFamily="34" charset="-128"/>
              </a:rPr>
              <a:t>o</a:t>
            </a:r>
            <a:r>
              <a:rPr lang="es" sz="1600" b="1" dirty="0">
                <a:solidFill>
                  <a:srgbClr val="333333"/>
                </a:solidFill>
                <a:latin typeface="Calibri"/>
                <a:ea typeface="ＭＳ Ｐゴシック" pitchFamily="34" charset="-128"/>
              </a:rPr>
              <a:t> en riesgo:</a:t>
            </a:r>
          </a:p>
        </p:txBody>
      </p:sp>
      <p:sp>
        <p:nvSpPr>
          <p:cNvPr id="77" name="Rectangle 76"/>
          <p:cNvSpPr/>
          <p:nvPr/>
        </p:nvSpPr>
        <p:spPr>
          <a:xfrm>
            <a:off x="179512" y="6521381"/>
            <a:ext cx="4572000" cy="246221"/>
          </a:xfrm>
          <a:prstGeom prst="rect">
            <a:avLst/>
          </a:prstGeom>
        </p:spPr>
        <p:txBody>
          <a:bodyPr>
            <a:spAutoFit/>
          </a:bodyPr>
          <a:lstStyle>
            <a:defPPr>
              <a:defRPr lang="e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s" sz="1000" dirty="0">
                <a:solidFill>
                  <a:srgbClr val="000000"/>
                </a:solidFill>
              </a:rPr>
              <a:t>Scher </a:t>
            </a:r>
            <a:r>
              <a:rPr lang="es" sz="1000" i="1" dirty="0">
                <a:solidFill>
                  <a:srgbClr val="000000"/>
                </a:solidFill>
              </a:rPr>
              <a:t>et al.</a:t>
            </a:r>
            <a:r>
              <a:rPr lang="es" sz="1000" dirty="0">
                <a:solidFill>
                  <a:srgbClr val="000000"/>
                </a:solidFill>
              </a:rPr>
              <a:t> </a:t>
            </a:r>
            <a:r>
              <a:rPr lang="es" sz="1000" i="1" dirty="0">
                <a:solidFill>
                  <a:srgbClr val="000000"/>
                </a:solidFill>
              </a:rPr>
              <a:t>N Engl J Med </a:t>
            </a:r>
            <a:r>
              <a:rPr lang="es" sz="1000" dirty="0">
                <a:solidFill>
                  <a:srgbClr val="000000"/>
                </a:solidFill>
              </a:rPr>
              <a:t>2012; 367: 1187–1197</a:t>
            </a:r>
            <a:endParaRPr lang="es" sz="1000" dirty="0">
              <a:solidFill>
                <a:srgbClr val="333333"/>
              </a:solidFill>
            </a:endParaRPr>
          </a:p>
        </p:txBody>
      </p:sp>
      <p:sp>
        <p:nvSpPr>
          <p:cNvPr id="78" name="77 Elipse"/>
          <p:cNvSpPr/>
          <p:nvPr/>
        </p:nvSpPr>
        <p:spPr>
          <a:xfrm>
            <a:off x="3707904" y="4026768"/>
            <a:ext cx="1368152" cy="9144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78 Elipse"/>
          <p:cNvSpPr/>
          <p:nvPr/>
        </p:nvSpPr>
        <p:spPr>
          <a:xfrm>
            <a:off x="6012160" y="2154560"/>
            <a:ext cx="1368152" cy="9144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CC"/>
              </a:solidFill>
              <a:latin typeface="Calibri"/>
            </a:endParaRPr>
          </a:p>
        </p:txBody>
      </p:sp>
      <p:sp>
        <p:nvSpPr>
          <p:cNvPr id="80" name="79 Rectángulo redondeado"/>
          <p:cNvSpPr/>
          <p:nvPr/>
        </p:nvSpPr>
        <p:spPr>
          <a:xfrm>
            <a:off x="2555776" y="1628800"/>
            <a:ext cx="3960440" cy="72008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a:solidFill>
                <a:prstClr val="white"/>
              </a:solidFill>
              <a:latin typeface="Calibri"/>
            </a:endParaRPr>
          </a:p>
        </p:txBody>
      </p:sp>
      <p:sp>
        <p:nvSpPr>
          <p:cNvPr id="81" name="Content Placeholder 3"/>
          <p:cNvSpPr txBox="1">
            <a:spLocks/>
          </p:cNvSpPr>
          <p:nvPr/>
        </p:nvSpPr>
        <p:spPr bwMode="auto">
          <a:xfrm>
            <a:off x="6696000" y="1124744"/>
            <a:ext cx="2448000" cy="838371"/>
          </a:xfrm>
          <a:prstGeom prst="roundRect">
            <a:avLst>
              <a:gd name="adj" fmla="val 10853"/>
            </a:avLst>
          </a:prstGeom>
          <a:solidFill>
            <a:schemeClr val="accent1"/>
          </a:solidFill>
          <a:ln w="28575">
            <a:solidFill>
              <a:schemeClr val="accent1"/>
            </a:solidFill>
            <a:miter lim="800000"/>
            <a:headEnd/>
            <a:tailEnd/>
          </a:ln>
          <a:scene3d>
            <a:camera prst="orthographicFront"/>
            <a:lightRig rig="threePt" dir="t"/>
          </a:scene3d>
          <a:sp3d>
            <a:bevelT/>
          </a:sp3d>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algn="ctr" defTabSz="457200">
              <a:defRPr sz="1200" b="1">
                <a:solidFill>
                  <a:schemeClr val="bg1"/>
                </a:solidFill>
                <a:ea typeface="ＭＳ Ｐゴシック"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base">
              <a:spcBef>
                <a:spcPct val="0"/>
              </a:spcBef>
              <a:spcAft>
                <a:spcPts val="600"/>
              </a:spcAft>
            </a:pPr>
            <a:r>
              <a:rPr lang="en-GB" sz="1600" dirty="0" smtClean="0">
                <a:solidFill>
                  <a:prstClr val="white"/>
                </a:solidFill>
                <a:latin typeface="Calibri"/>
              </a:rPr>
              <a:t>37% </a:t>
            </a:r>
            <a:r>
              <a:rPr lang="en-GB" sz="1600" dirty="0" err="1" smtClean="0">
                <a:solidFill>
                  <a:prstClr val="white"/>
                </a:solidFill>
                <a:latin typeface="Calibri"/>
              </a:rPr>
              <a:t>reducción</a:t>
            </a:r>
            <a:r>
              <a:rPr lang="en-GB" sz="1600" dirty="0" smtClean="0">
                <a:solidFill>
                  <a:prstClr val="white"/>
                </a:solidFill>
                <a:latin typeface="Calibri"/>
              </a:rPr>
              <a:t> del</a:t>
            </a:r>
          </a:p>
          <a:p>
            <a:pPr fontAlgn="base">
              <a:spcBef>
                <a:spcPct val="0"/>
              </a:spcBef>
              <a:spcAft>
                <a:spcPts val="600"/>
              </a:spcAft>
            </a:pPr>
            <a:r>
              <a:rPr lang="en-GB" sz="1600" dirty="0" smtClean="0">
                <a:solidFill>
                  <a:prstClr val="white"/>
                </a:solidFill>
                <a:latin typeface="Calibri"/>
              </a:rPr>
              <a:t> </a:t>
            </a:r>
            <a:r>
              <a:rPr lang="en-GB" sz="1600" dirty="0" err="1" smtClean="0">
                <a:solidFill>
                  <a:prstClr val="white"/>
                </a:solidFill>
                <a:latin typeface="Calibri"/>
              </a:rPr>
              <a:t>riesgo</a:t>
            </a:r>
            <a:r>
              <a:rPr lang="en-GB" sz="1600" dirty="0" smtClean="0">
                <a:solidFill>
                  <a:prstClr val="white"/>
                </a:solidFill>
                <a:latin typeface="Calibri"/>
              </a:rPr>
              <a:t> de </a:t>
            </a:r>
            <a:r>
              <a:rPr lang="en-GB" sz="1600" dirty="0" err="1" smtClean="0">
                <a:solidFill>
                  <a:prstClr val="white"/>
                </a:solidFill>
                <a:latin typeface="Calibri"/>
              </a:rPr>
              <a:t>muerte</a:t>
            </a:r>
            <a:r>
              <a:rPr lang="en-GB" sz="1600" dirty="0" smtClean="0">
                <a:solidFill>
                  <a:prstClr val="white"/>
                </a:solidFill>
                <a:latin typeface="Calibri"/>
              </a:rPr>
              <a:t/>
            </a:r>
            <a:br>
              <a:rPr lang="en-GB" sz="1600" dirty="0" smtClean="0">
                <a:solidFill>
                  <a:prstClr val="white"/>
                </a:solidFill>
                <a:latin typeface="Calibri"/>
              </a:rPr>
            </a:br>
            <a:endParaRPr lang="en-US" sz="1600" baseline="30000" dirty="0">
              <a:solidFill>
                <a:prstClr val="white"/>
              </a:solidFill>
              <a:latin typeface="Calibri"/>
            </a:endParaRPr>
          </a:p>
        </p:txBody>
      </p:sp>
      <p:sp>
        <p:nvSpPr>
          <p:cNvPr id="82" name="81 CuadroTexto"/>
          <p:cNvSpPr txBox="1"/>
          <p:nvPr/>
        </p:nvSpPr>
        <p:spPr>
          <a:xfrm>
            <a:off x="8460432" y="6381328"/>
            <a:ext cx="418704" cy="369332"/>
          </a:xfrm>
          <a:prstGeom prst="rect">
            <a:avLst/>
          </a:prstGeom>
          <a:noFill/>
        </p:spPr>
        <p:txBody>
          <a:bodyPr wrap="none" rtlCol="0">
            <a:spAutoFit/>
          </a:bodyPr>
          <a:lstStyle/>
          <a:p>
            <a:r>
              <a:rPr lang="es-ES" dirty="0" smtClean="0">
                <a:solidFill>
                  <a:prstClr val="black"/>
                </a:solidFill>
                <a:latin typeface="Calibri"/>
              </a:rPr>
              <a:t>10</a:t>
            </a:r>
            <a:endParaRPr lang="es-ES" dirty="0">
              <a:solidFill>
                <a:prstClr val="black"/>
              </a:solidFill>
              <a:latin typeface="Calibri"/>
            </a:endParaRPr>
          </a:p>
        </p:txBody>
      </p:sp>
    </p:spTree>
    <p:extLst>
      <p:ext uri="{BB962C8B-B14F-4D97-AF65-F5344CB8AC3E}">
        <p14:creationId xmlns:p14="http://schemas.microsoft.com/office/powerpoint/2010/main" val="978303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down)">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0"/>
            <a:ext cx="8229600" cy="1143000"/>
          </a:xfrm>
        </p:spPr>
        <p:txBody>
          <a:bodyPr>
            <a:normAutofit/>
          </a:bodyPr>
          <a:lstStyle/>
          <a:p>
            <a:r>
              <a:rPr lang="en-US" sz="3600" b="1" dirty="0" err="1" smtClean="0"/>
              <a:t>Nuevos</a:t>
            </a:r>
            <a:r>
              <a:rPr lang="en-US" sz="3600" b="1" dirty="0" smtClean="0"/>
              <a:t> </a:t>
            </a:r>
            <a:r>
              <a:rPr lang="en-US" sz="3600" b="1" dirty="0" err="1" smtClean="0"/>
              <a:t>agentes</a:t>
            </a:r>
            <a:endParaRPr lang="en-US" sz="3600"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68</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86" name="Down Arrow 85"/>
          <p:cNvSpPr/>
          <p:nvPr/>
        </p:nvSpPr>
        <p:spPr>
          <a:xfrm>
            <a:off x="4947113" y="2497475"/>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Docetaxel</a:t>
            </a:r>
            <a:endParaRPr lang="es-ES" sz="1400" b="1" dirty="0">
              <a:solidFill>
                <a:srgbClr val="0000FF"/>
              </a:solidFill>
              <a:latin typeface="Calibri"/>
            </a:endParaRPr>
          </a:p>
        </p:txBody>
      </p:sp>
      <p:sp>
        <p:nvSpPr>
          <p:cNvPr id="3" name="CuadroTexto 2"/>
          <p:cNvSpPr txBox="1"/>
          <p:nvPr/>
        </p:nvSpPr>
        <p:spPr>
          <a:xfrm>
            <a:off x="4427984" y="1826677"/>
            <a:ext cx="1152128" cy="523220"/>
          </a:xfrm>
          <a:prstGeom prst="rect">
            <a:avLst/>
          </a:prstGeom>
          <a:noFill/>
          <a:ln w="12700" algn="ctr">
            <a:solidFill>
              <a:schemeClr val="accent3">
                <a:lumMod val="50000"/>
              </a:schemeClr>
            </a:solidFill>
            <a:round/>
            <a:headEnd/>
            <a:tailEnd/>
          </a:ln>
        </p:spPr>
        <p:txBody>
          <a:bodyPr wrap="square" rtlCol="0" anchor="ctr">
            <a:spAutoFit/>
          </a:bodyPr>
          <a:lstStyle/>
          <a:p>
            <a:endParaRPr lang="es-ES" sz="1400" b="1" dirty="0" smtClean="0">
              <a:solidFill>
                <a:srgbClr val="FF0000"/>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p:txBody>
      </p:sp>
      <p:sp>
        <p:nvSpPr>
          <p:cNvPr id="4" name="CuadroTexto 3"/>
          <p:cNvSpPr txBox="1"/>
          <p:nvPr/>
        </p:nvSpPr>
        <p:spPr>
          <a:xfrm>
            <a:off x="6660232" y="692696"/>
            <a:ext cx="1192121" cy="738664"/>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Cabazitaxel</a:t>
            </a:r>
            <a:endParaRPr lang="es-ES" sz="1400" b="1" dirty="0" smtClean="0">
              <a:solidFill>
                <a:srgbClr val="0000FF"/>
              </a:solidFill>
              <a:latin typeface="Calibri"/>
            </a:endParaRPr>
          </a:p>
          <a:p>
            <a:r>
              <a:rPr lang="es-ES" sz="1400" b="1" dirty="0" err="1" smtClean="0">
                <a:solidFill>
                  <a:srgbClr val="FF0000"/>
                </a:solidFill>
                <a:latin typeface="Calibri"/>
              </a:rPr>
              <a:t>Enzalutamida</a:t>
            </a:r>
            <a:endParaRPr lang="es-ES" sz="1400" b="1" dirty="0" smtClean="0">
              <a:solidFill>
                <a:srgbClr val="FF0000"/>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6562011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95536" y="1916832"/>
            <a:ext cx="8382000" cy="4238625"/>
          </a:xfrm>
          <a:prstGeom prst="rect">
            <a:avLst/>
          </a:prstGeom>
          <a:noFill/>
          <a:ln w="38100">
            <a:solidFill>
              <a:schemeClr val="accent1"/>
            </a:solidFill>
            <a:miter lim="800000"/>
            <a:headEnd/>
            <a:tailEnd/>
          </a:ln>
        </p:spPr>
      </p:pic>
      <p:sp>
        <p:nvSpPr>
          <p:cNvPr id="3" name="2 CuadroTexto"/>
          <p:cNvSpPr txBox="1"/>
          <p:nvPr/>
        </p:nvSpPr>
        <p:spPr>
          <a:xfrm>
            <a:off x="1763688" y="908720"/>
            <a:ext cx="5328592" cy="584775"/>
          </a:xfrm>
          <a:prstGeom prst="rect">
            <a:avLst/>
          </a:prstGeom>
          <a:solidFill>
            <a:schemeClr val="accent1">
              <a:lumMod val="60000"/>
              <a:lumOff val="40000"/>
            </a:schemeClr>
          </a:solidFill>
          <a:ln w="12700" algn="ctr">
            <a:noFill/>
            <a:round/>
            <a:headEnd/>
            <a:tailEnd/>
          </a:ln>
        </p:spPr>
        <p:txBody>
          <a:bodyPr wrap="square" rtlCol="0" anchor="ctr">
            <a:spAutoFit/>
          </a:bodyPr>
          <a:lstStyle/>
          <a:p>
            <a:pPr defTabSz="457200" fontAlgn="base">
              <a:spcBef>
                <a:spcPct val="0"/>
              </a:spcBef>
              <a:spcAft>
                <a:spcPct val="0"/>
              </a:spcAft>
            </a:pPr>
            <a:r>
              <a:rPr lang="es-ES" sz="3200" b="1" dirty="0">
                <a:solidFill>
                  <a:srgbClr val="C00000"/>
                </a:solidFill>
                <a:latin typeface="Calibri"/>
              </a:rPr>
              <a:t>Ensayo Fase III, </a:t>
            </a:r>
            <a:r>
              <a:rPr lang="es-ES" sz="3200" b="1" dirty="0" smtClean="0">
                <a:solidFill>
                  <a:srgbClr val="C00000"/>
                </a:solidFill>
                <a:latin typeface="Calibri"/>
              </a:rPr>
              <a:t>PREVAIL</a:t>
            </a:r>
            <a:endParaRPr lang="en-US" sz="3200" b="1" dirty="0">
              <a:solidFill>
                <a:srgbClr val="C00000"/>
              </a:solidFill>
              <a:latin typeface="Calibri"/>
            </a:endParaRPr>
          </a:p>
        </p:txBody>
      </p:sp>
      <p:sp>
        <p:nvSpPr>
          <p:cNvPr id="4" name="3 CuadroTexto"/>
          <p:cNvSpPr txBox="1"/>
          <p:nvPr/>
        </p:nvSpPr>
        <p:spPr>
          <a:xfrm>
            <a:off x="2411760" y="6237312"/>
            <a:ext cx="4464496" cy="461665"/>
          </a:xfrm>
          <a:prstGeom prst="rect">
            <a:avLst/>
          </a:prstGeom>
          <a:noFill/>
          <a:ln w="12700" algn="ctr">
            <a:noFill/>
            <a:round/>
            <a:headEnd/>
            <a:tailEnd/>
          </a:ln>
        </p:spPr>
        <p:txBody>
          <a:bodyPr wrap="square" rtlCol="0" anchor="ctr">
            <a:spAutoFit/>
          </a:bodyPr>
          <a:lstStyle/>
          <a:p>
            <a:pPr defTabSz="457200" fontAlgn="base">
              <a:spcBef>
                <a:spcPct val="0"/>
              </a:spcBef>
              <a:spcAft>
                <a:spcPct val="0"/>
              </a:spcAft>
            </a:pPr>
            <a:r>
              <a:rPr lang="es-ES" sz="2400" b="1" dirty="0" smtClean="0">
                <a:solidFill>
                  <a:srgbClr val="0033CC"/>
                </a:solidFill>
                <a:latin typeface="Arial" charset="0"/>
              </a:rPr>
              <a:t>Julio </a:t>
            </a:r>
            <a:r>
              <a:rPr lang="es-ES" sz="2400" b="1" dirty="0">
                <a:solidFill>
                  <a:srgbClr val="0033CC"/>
                </a:solidFill>
                <a:latin typeface="Arial" charset="0"/>
              </a:rPr>
              <a:t>de </a:t>
            </a:r>
            <a:r>
              <a:rPr lang="es-ES" sz="2400" b="1" dirty="0" smtClean="0">
                <a:solidFill>
                  <a:srgbClr val="0033CC"/>
                </a:solidFill>
                <a:latin typeface="Arial" charset="0"/>
              </a:rPr>
              <a:t>2014</a:t>
            </a:r>
            <a:endParaRPr lang="en-US" sz="2400" b="1" dirty="0">
              <a:solidFill>
                <a:srgbClr val="0033CC"/>
              </a:solidFill>
              <a:latin typeface="Arial" charset="0"/>
            </a:endParaRPr>
          </a:p>
        </p:txBody>
      </p:sp>
      <p:sp>
        <p:nvSpPr>
          <p:cNvPr id="5" name="4 CuadroTexto"/>
          <p:cNvSpPr txBox="1"/>
          <p:nvPr/>
        </p:nvSpPr>
        <p:spPr>
          <a:xfrm>
            <a:off x="8028384" y="6093296"/>
            <a:ext cx="418704" cy="369332"/>
          </a:xfrm>
          <a:prstGeom prst="rect">
            <a:avLst/>
          </a:prstGeom>
          <a:noFill/>
        </p:spPr>
        <p:txBody>
          <a:bodyPr wrap="none" rtlCol="0">
            <a:spAutoFit/>
          </a:bodyPr>
          <a:lstStyle/>
          <a:p>
            <a:r>
              <a:rPr lang="es-ES" dirty="0" smtClean="0">
                <a:solidFill>
                  <a:prstClr val="black"/>
                </a:solidFill>
                <a:latin typeface="Calibri"/>
              </a:rPr>
              <a:t>14</a:t>
            </a:r>
            <a:endParaRPr lang="es-ES" dirty="0">
              <a:solidFill>
                <a:prstClr val="black"/>
              </a:solidFill>
              <a:latin typeface="Calibri"/>
            </a:endParaRPr>
          </a:p>
        </p:txBody>
      </p:sp>
    </p:spTree>
    <p:extLst>
      <p:ext uri="{BB962C8B-B14F-4D97-AF65-F5344CB8AC3E}">
        <p14:creationId xmlns:p14="http://schemas.microsoft.com/office/powerpoint/2010/main" val="2190119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188640"/>
            <a:ext cx="8778565" cy="5000693"/>
          </a:xfrm>
          <a:prstGeom prst="rect">
            <a:avLst/>
          </a:prstGeom>
          <a:noFill/>
          <a:ln w="9525">
            <a:noFill/>
            <a:miter lim="800000"/>
            <a:headEnd/>
            <a:tailEnd/>
          </a:ln>
        </p:spPr>
      </p:pic>
      <p:sp>
        <p:nvSpPr>
          <p:cNvPr id="3" name="2 CuadroTexto"/>
          <p:cNvSpPr txBox="1"/>
          <p:nvPr/>
        </p:nvSpPr>
        <p:spPr>
          <a:xfrm>
            <a:off x="539552" y="5517232"/>
            <a:ext cx="4416594" cy="923330"/>
          </a:xfrm>
          <a:prstGeom prst="rect">
            <a:avLst/>
          </a:prstGeom>
          <a:noFill/>
        </p:spPr>
        <p:txBody>
          <a:bodyPr wrap="none" rtlCol="0">
            <a:spAutoFit/>
          </a:bodyPr>
          <a:lstStyle/>
          <a:p>
            <a:r>
              <a:rPr lang="es-ES" dirty="0" smtClean="0"/>
              <a:t>Datos SEOM 2016</a:t>
            </a:r>
          </a:p>
          <a:p>
            <a:r>
              <a:rPr lang="es-ES" dirty="0" smtClean="0"/>
              <a:t>Mortalidad por tipo de tumor en España-2012</a:t>
            </a:r>
          </a:p>
          <a:p>
            <a:r>
              <a:rPr lang="es-ES" b="1" dirty="0" smtClean="0"/>
              <a:t>Varones</a:t>
            </a:r>
            <a:endParaRPr lang="es-ES" b="1" dirty="0"/>
          </a:p>
        </p:txBody>
      </p:sp>
      <p:sp>
        <p:nvSpPr>
          <p:cNvPr id="4" name="3 CuadroTexto"/>
          <p:cNvSpPr txBox="1"/>
          <p:nvPr/>
        </p:nvSpPr>
        <p:spPr>
          <a:xfrm>
            <a:off x="5004048" y="5445224"/>
            <a:ext cx="3909544" cy="830997"/>
          </a:xfrm>
          <a:prstGeom prst="rect">
            <a:avLst/>
          </a:prstGeom>
          <a:noFill/>
        </p:spPr>
        <p:txBody>
          <a:bodyPr wrap="none" rtlCol="0">
            <a:spAutoFit/>
          </a:bodyPr>
          <a:lstStyle/>
          <a:p>
            <a:r>
              <a:rPr lang="es-ES" sz="2400" b="1" dirty="0" smtClean="0"/>
              <a:t>Próstata, 3ª causa de </a:t>
            </a:r>
            <a:r>
              <a:rPr lang="es-ES" sz="2400" b="1" dirty="0" smtClean="0"/>
              <a:t>muerte</a:t>
            </a:r>
          </a:p>
          <a:p>
            <a:r>
              <a:rPr lang="es-ES" sz="2400" b="1" dirty="0"/>
              <a:t>e</a:t>
            </a:r>
            <a:r>
              <a:rPr lang="es-ES" sz="2400" b="1" dirty="0" smtClean="0"/>
              <a:t>n el var</a:t>
            </a:r>
            <a:r>
              <a:rPr lang="es-ES" sz="2400" b="1" dirty="0" smtClean="0"/>
              <a:t>ón</a:t>
            </a:r>
            <a:endParaRPr lang="es-ES" sz="2400" b="1" dirty="0"/>
          </a:p>
        </p:txBody>
      </p:sp>
      <p:sp>
        <p:nvSpPr>
          <p:cNvPr id="5" name="4 Flecha derecha"/>
          <p:cNvSpPr/>
          <p:nvPr/>
        </p:nvSpPr>
        <p:spPr bwMode="auto">
          <a:xfrm>
            <a:off x="323528" y="2420888"/>
            <a:ext cx="504056" cy="26860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
        <p:nvSpPr>
          <p:cNvPr id="6" name="5 Rectángulo"/>
          <p:cNvSpPr/>
          <p:nvPr/>
        </p:nvSpPr>
        <p:spPr bwMode="auto">
          <a:xfrm>
            <a:off x="4932040" y="5445224"/>
            <a:ext cx="4032448" cy="864096"/>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2050161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755650" y="757238"/>
            <a:ext cx="8005763" cy="419100"/>
          </a:xfrm>
        </p:spPr>
        <p:txBody>
          <a:bodyPr>
            <a:normAutofit fontScale="90000"/>
          </a:bodyPr>
          <a:lstStyle/>
          <a:p>
            <a:pPr>
              <a:defRPr/>
            </a:pPr>
            <a:r>
              <a:rPr lang="es-ES" sz="2800" u="sng" dirty="0" smtClean="0">
                <a:solidFill>
                  <a:srgbClr val="C00000"/>
                </a:solidFill>
              </a:rPr>
              <a:t>Análisis Final </a:t>
            </a:r>
            <a:r>
              <a:rPr lang="es-ES" sz="2800" dirty="0" smtClean="0">
                <a:solidFill>
                  <a:srgbClr val="C00000"/>
                </a:solidFill>
              </a:rPr>
              <a:t>SG*: </a:t>
            </a:r>
            <a:br>
              <a:rPr lang="es-ES" sz="2800" dirty="0" smtClean="0">
                <a:solidFill>
                  <a:srgbClr val="C00000"/>
                </a:solidFill>
              </a:rPr>
            </a:br>
            <a:r>
              <a:rPr lang="es-ES" sz="2600" dirty="0" smtClean="0">
                <a:solidFill>
                  <a:srgbClr val="C00000"/>
                </a:solidFill>
              </a:rPr>
              <a:t>Se mantiene el beneficio significativo en SG con </a:t>
            </a:r>
            <a:r>
              <a:rPr lang="es-ES" sz="2600" dirty="0" err="1" smtClean="0">
                <a:solidFill>
                  <a:srgbClr val="C00000"/>
                </a:solidFill>
              </a:rPr>
              <a:t>enzalutamida</a:t>
            </a:r>
            <a:r>
              <a:rPr lang="es-ES" sz="2600" dirty="0" smtClean="0">
                <a:solidFill>
                  <a:srgbClr val="C00000"/>
                </a:solidFill>
              </a:rPr>
              <a:t> </a:t>
            </a:r>
            <a:endParaRPr lang="en-US" sz="2600" dirty="0" smtClean="0"/>
          </a:p>
        </p:txBody>
      </p:sp>
      <p:sp>
        <p:nvSpPr>
          <p:cNvPr id="6" name="Freeform 5"/>
          <p:cNvSpPr>
            <a:spLocks/>
          </p:cNvSpPr>
          <p:nvPr/>
        </p:nvSpPr>
        <p:spPr bwMode="auto">
          <a:xfrm>
            <a:off x="1468438" y="1470025"/>
            <a:ext cx="4770437" cy="2124075"/>
          </a:xfrm>
          <a:custGeom>
            <a:avLst/>
            <a:gdLst>
              <a:gd name="T0" fmla="*/ 114 w 3460"/>
              <a:gd name="T1" fmla="*/ 6 h 1338"/>
              <a:gd name="T2" fmla="*/ 276 w 3460"/>
              <a:gd name="T3" fmla="*/ 18 h 1338"/>
              <a:gd name="T4" fmla="*/ 388 w 3460"/>
              <a:gd name="T5" fmla="*/ 30 h 1338"/>
              <a:gd name="T6" fmla="*/ 441 w 3460"/>
              <a:gd name="T7" fmla="*/ 36 h 1338"/>
              <a:gd name="T8" fmla="*/ 511 w 3460"/>
              <a:gd name="T9" fmla="*/ 48 h 1338"/>
              <a:gd name="T10" fmla="*/ 613 w 3460"/>
              <a:gd name="T11" fmla="*/ 56 h 1338"/>
              <a:gd name="T12" fmla="*/ 671 w 3460"/>
              <a:gd name="T13" fmla="*/ 64 h 1338"/>
              <a:gd name="T14" fmla="*/ 723 w 3460"/>
              <a:gd name="T15" fmla="*/ 76 h 1338"/>
              <a:gd name="T16" fmla="*/ 785 w 3460"/>
              <a:gd name="T17" fmla="*/ 88 h 1338"/>
              <a:gd name="T18" fmla="*/ 825 w 3460"/>
              <a:gd name="T19" fmla="*/ 102 h 1338"/>
              <a:gd name="T20" fmla="*/ 863 w 3460"/>
              <a:gd name="T21" fmla="*/ 116 h 1338"/>
              <a:gd name="T22" fmla="*/ 929 w 3460"/>
              <a:gd name="T23" fmla="*/ 126 h 1338"/>
              <a:gd name="T24" fmla="*/ 989 w 3460"/>
              <a:gd name="T25" fmla="*/ 136 h 1338"/>
              <a:gd name="T26" fmla="*/ 1021 w 3460"/>
              <a:gd name="T27" fmla="*/ 146 h 1338"/>
              <a:gd name="T28" fmla="*/ 1049 w 3460"/>
              <a:gd name="T29" fmla="*/ 156 h 1338"/>
              <a:gd name="T30" fmla="*/ 1121 w 3460"/>
              <a:gd name="T31" fmla="*/ 169 h 1338"/>
              <a:gd name="T32" fmla="*/ 1157 w 3460"/>
              <a:gd name="T33" fmla="*/ 181 h 1338"/>
              <a:gd name="T34" fmla="*/ 1189 w 3460"/>
              <a:gd name="T35" fmla="*/ 189 h 1338"/>
              <a:gd name="T36" fmla="*/ 1229 w 3460"/>
              <a:gd name="T37" fmla="*/ 203 h 1338"/>
              <a:gd name="T38" fmla="*/ 1281 w 3460"/>
              <a:gd name="T39" fmla="*/ 213 h 1338"/>
              <a:gd name="T40" fmla="*/ 1320 w 3460"/>
              <a:gd name="T41" fmla="*/ 227 h 1338"/>
              <a:gd name="T42" fmla="*/ 1360 w 3460"/>
              <a:gd name="T43" fmla="*/ 247 h 1338"/>
              <a:gd name="T44" fmla="*/ 1390 w 3460"/>
              <a:gd name="T45" fmla="*/ 263 h 1338"/>
              <a:gd name="T46" fmla="*/ 1448 w 3460"/>
              <a:gd name="T47" fmla="*/ 277 h 1338"/>
              <a:gd name="T48" fmla="*/ 1496 w 3460"/>
              <a:gd name="T49" fmla="*/ 287 h 1338"/>
              <a:gd name="T50" fmla="*/ 1544 w 3460"/>
              <a:gd name="T51" fmla="*/ 305 h 1338"/>
              <a:gd name="T52" fmla="*/ 1584 w 3460"/>
              <a:gd name="T53" fmla="*/ 319 h 1338"/>
              <a:gd name="T54" fmla="*/ 1608 w 3460"/>
              <a:gd name="T55" fmla="*/ 335 h 1338"/>
              <a:gd name="T56" fmla="*/ 1634 w 3460"/>
              <a:gd name="T57" fmla="*/ 347 h 1338"/>
              <a:gd name="T58" fmla="*/ 1656 w 3460"/>
              <a:gd name="T59" fmla="*/ 361 h 1338"/>
              <a:gd name="T60" fmla="*/ 1680 w 3460"/>
              <a:gd name="T61" fmla="*/ 375 h 1338"/>
              <a:gd name="T62" fmla="*/ 1710 w 3460"/>
              <a:gd name="T63" fmla="*/ 389 h 1338"/>
              <a:gd name="T64" fmla="*/ 1748 w 3460"/>
              <a:gd name="T65" fmla="*/ 401 h 1338"/>
              <a:gd name="T66" fmla="*/ 1808 w 3460"/>
              <a:gd name="T67" fmla="*/ 415 h 1338"/>
              <a:gd name="T68" fmla="*/ 1848 w 3460"/>
              <a:gd name="T69" fmla="*/ 433 h 1338"/>
              <a:gd name="T70" fmla="*/ 1876 w 3460"/>
              <a:gd name="T71" fmla="*/ 449 h 1338"/>
              <a:gd name="T72" fmla="*/ 1906 w 3460"/>
              <a:gd name="T73" fmla="*/ 465 h 1338"/>
              <a:gd name="T74" fmla="*/ 1978 w 3460"/>
              <a:gd name="T75" fmla="*/ 477 h 1338"/>
              <a:gd name="T76" fmla="*/ 2014 w 3460"/>
              <a:gd name="T77" fmla="*/ 491 h 1338"/>
              <a:gd name="T78" fmla="*/ 2040 w 3460"/>
              <a:gd name="T79" fmla="*/ 502 h 1338"/>
              <a:gd name="T80" fmla="*/ 2064 w 3460"/>
              <a:gd name="T81" fmla="*/ 516 h 1338"/>
              <a:gd name="T82" fmla="*/ 2116 w 3460"/>
              <a:gd name="T83" fmla="*/ 538 h 1338"/>
              <a:gd name="T84" fmla="*/ 2128 w 3460"/>
              <a:gd name="T85" fmla="*/ 560 h 1338"/>
              <a:gd name="T86" fmla="*/ 2146 w 3460"/>
              <a:gd name="T87" fmla="*/ 576 h 1338"/>
              <a:gd name="T88" fmla="*/ 2171 w 3460"/>
              <a:gd name="T89" fmla="*/ 592 h 1338"/>
              <a:gd name="T90" fmla="*/ 2189 w 3460"/>
              <a:gd name="T91" fmla="*/ 608 h 1338"/>
              <a:gd name="T92" fmla="*/ 2221 w 3460"/>
              <a:gd name="T93" fmla="*/ 624 h 1338"/>
              <a:gd name="T94" fmla="*/ 2265 w 3460"/>
              <a:gd name="T95" fmla="*/ 638 h 1338"/>
              <a:gd name="T96" fmla="*/ 2291 w 3460"/>
              <a:gd name="T97" fmla="*/ 654 h 1338"/>
              <a:gd name="T98" fmla="*/ 2315 w 3460"/>
              <a:gd name="T99" fmla="*/ 670 h 1338"/>
              <a:gd name="T100" fmla="*/ 2365 w 3460"/>
              <a:gd name="T101" fmla="*/ 686 h 1338"/>
              <a:gd name="T102" fmla="*/ 2407 w 3460"/>
              <a:gd name="T103" fmla="*/ 698 h 1338"/>
              <a:gd name="T104" fmla="*/ 2475 w 3460"/>
              <a:gd name="T105" fmla="*/ 720 h 1338"/>
              <a:gd name="T106" fmla="*/ 2519 w 3460"/>
              <a:gd name="T107" fmla="*/ 742 h 1338"/>
              <a:gd name="T108" fmla="*/ 2543 w 3460"/>
              <a:gd name="T109" fmla="*/ 764 h 1338"/>
              <a:gd name="T110" fmla="*/ 2593 w 3460"/>
              <a:gd name="T111" fmla="*/ 784 h 1338"/>
              <a:gd name="T112" fmla="*/ 2665 w 3460"/>
              <a:gd name="T113" fmla="*/ 818 h 1338"/>
              <a:gd name="T114" fmla="*/ 2679 w 3460"/>
              <a:gd name="T115" fmla="*/ 841 h 1338"/>
              <a:gd name="T116" fmla="*/ 2701 w 3460"/>
              <a:gd name="T117" fmla="*/ 871 h 1338"/>
              <a:gd name="T118" fmla="*/ 2731 w 3460"/>
              <a:gd name="T119" fmla="*/ 901 h 1338"/>
              <a:gd name="T120" fmla="*/ 3023 w 3460"/>
              <a:gd name="T121" fmla="*/ 106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0" h="1338">
                <a:moveTo>
                  <a:pt x="0" y="0"/>
                </a:moveTo>
                <a:lnTo>
                  <a:pt x="68" y="0"/>
                </a:lnTo>
                <a:lnTo>
                  <a:pt x="68" y="6"/>
                </a:lnTo>
                <a:lnTo>
                  <a:pt x="114" y="6"/>
                </a:lnTo>
                <a:lnTo>
                  <a:pt x="114" y="12"/>
                </a:lnTo>
                <a:lnTo>
                  <a:pt x="158" y="12"/>
                </a:lnTo>
                <a:lnTo>
                  <a:pt x="158" y="18"/>
                </a:lnTo>
                <a:lnTo>
                  <a:pt x="276" y="18"/>
                </a:lnTo>
                <a:lnTo>
                  <a:pt x="276" y="24"/>
                </a:lnTo>
                <a:lnTo>
                  <a:pt x="338" y="24"/>
                </a:lnTo>
                <a:lnTo>
                  <a:pt x="338" y="30"/>
                </a:lnTo>
                <a:lnTo>
                  <a:pt x="388" y="30"/>
                </a:lnTo>
                <a:lnTo>
                  <a:pt x="388" y="34"/>
                </a:lnTo>
                <a:lnTo>
                  <a:pt x="412" y="34"/>
                </a:lnTo>
                <a:lnTo>
                  <a:pt x="412" y="36"/>
                </a:lnTo>
                <a:lnTo>
                  <a:pt x="441" y="36"/>
                </a:lnTo>
                <a:lnTo>
                  <a:pt x="441" y="42"/>
                </a:lnTo>
                <a:lnTo>
                  <a:pt x="483" y="42"/>
                </a:lnTo>
                <a:lnTo>
                  <a:pt x="483" y="48"/>
                </a:lnTo>
                <a:lnTo>
                  <a:pt x="511" y="48"/>
                </a:lnTo>
                <a:lnTo>
                  <a:pt x="511" y="52"/>
                </a:lnTo>
                <a:lnTo>
                  <a:pt x="529" y="52"/>
                </a:lnTo>
                <a:lnTo>
                  <a:pt x="529" y="56"/>
                </a:lnTo>
                <a:lnTo>
                  <a:pt x="613" y="56"/>
                </a:lnTo>
                <a:lnTo>
                  <a:pt x="613" y="58"/>
                </a:lnTo>
                <a:lnTo>
                  <a:pt x="651" y="58"/>
                </a:lnTo>
                <a:lnTo>
                  <a:pt x="651" y="64"/>
                </a:lnTo>
                <a:lnTo>
                  <a:pt x="671" y="64"/>
                </a:lnTo>
                <a:lnTo>
                  <a:pt x="671" y="68"/>
                </a:lnTo>
                <a:lnTo>
                  <a:pt x="689" y="68"/>
                </a:lnTo>
                <a:lnTo>
                  <a:pt x="689" y="76"/>
                </a:lnTo>
                <a:lnTo>
                  <a:pt x="723" y="76"/>
                </a:lnTo>
                <a:lnTo>
                  <a:pt x="723" y="82"/>
                </a:lnTo>
                <a:lnTo>
                  <a:pt x="761" y="82"/>
                </a:lnTo>
                <a:lnTo>
                  <a:pt x="761" y="88"/>
                </a:lnTo>
                <a:lnTo>
                  <a:pt x="785" y="88"/>
                </a:lnTo>
                <a:lnTo>
                  <a:pt x="785" y="96"/>
                </a:lnTo>
                <a:lnTo>
                  <a:pt x="797" y="96"/>
                </a:lnTo>
                <a:lnTo>
                  <a:pt x="797" y="102"/>
                </a:lnTo>
                <a:lnTo>
                  <a:pt x="825" y="102"/>
                </a:lnTo>
                <a:lnTo>
                  <a:pt x="825" y="106"/>
                </a:lnTo>
                <a:lnTo>
                  <a:pt x="837" y="106"/>
                </a:lnTo>
                <a:lnTo>
                  <a:pt x="837" y="116"/>
                </a:lnTo>
                <a:lnTo>
                  <a:pt x="863" y="116"/>
                </a:lnTo>
                <a:lnTo>
                  <a:pt x="863" y="122"/>
                </a:lnTo>
                <a:lnTo>
                  <a:pt x="893" y="122"/>
                </a:lnTo>
                <a:lnTo>
                  <a:pt x="893" y="126"/>
                </a:lnTo>
                <a:lnTo>
                  <a:pt x="929" y="126"/>
                </a:lnTo>
                <a:lnTo>
                  <a:pt x="929" y="132"/>
                </a:lnTo>
                <a:lnTo>
                  <a:pt x="947" y="132"/>
                </a:lnTo>
                <a:lnTo>
                  <a:pt x="947" y="136"/>
                </a:lnTo>
                <a:lnTo>
                  <a:pt x="989" y="136"/>
                </a:lnTo>
                <a:lnTo>
                  <a:pt x="989" y="140"/>
                </a:lnTo>
                <a:lnTo>
                  <a:pt x="1005" y="140"/>
                </a:lnTo>
                <a:lnTo>
                  <a:pt x="1005" y="146"/>
                </a:lnTo>
                <a:lnTo>
                  <a:pt x="1021" y="146"/>
                </a:lnTo>
                <a:lnTo>
                  <a:pt x="1021" y="150"/>
                </a:lnTo>
                <a:lnTo>
                  <a:pt x="1039" y="150"/>
                </a:lnTo>
                <a:lnTo>
                  <a:pt x="1039" y="156"/>
                </a:lnTo>
                <a:lnTo>
                  <a:pt x="1049" y="156"/>
                </a:lnTo>
                <a:lnTo>
                  <a:pt x="1049" y="163"/>
                </a:lnTo>
                <a:lnTo>
                  <a:pt x="1107" y="163"/>
                </a:lnTo>
                <a:lnTo>
                  <a:pt x="1107" y="169"/>
                </a:lnTo>
                <a:lnTo>
                  <a:pt x="1121" y="169"/>
                </a:lnTo>
                <a:lnTo>
                  <a:pt x="1121" y="177"/>
                </a:lnTo>
                <a:lnTo>
                  <a:pt x="1135" y="177"/>
                </a:lnTo>
                <a:lnTo>
                  <a:pt x="1135" y="181"/>
                </a:lnTo>
                <a:lnTo>
                  <a:pt x="1157" y="181"/>
                </a:lnTo>
                <a:lnTo>
                  <a:pt x="1157" y="185"/>
                </a:lnTo>
                <a:lnTo>
                  <a:pt x="1177" y="185"/>
                </a:lnTo>
                <a:lnTo>
                  <a:pt x="1177" y="189"/>
                </a:lnTo>
                <a:lnTo>
                  <a:pt x="1189" y="189"/>
                </a:lnTo>
                <a:lnTo>
                  <a:pt x="1189" y="197"/>
                </a:lnTo>
                <a:lnTo>
                  <a:pt x="1215" y="197"/>
                </a:lnTo>
                <a:lnTo>
                  <a:pt x="1215" y="203"/>
                </a:lnTo>
                <a:lnTo>
                  <a:pt x="1229" y="203"/>
                </a:lnTo>
                <a:lnTo>
                  <a:pt x="1229" y="207"/>
                </a:lnTo>
                <a:lnTo>
                  <a:pt x="1255" y="207"/>
                </a:lnTo>
                <a:lnTo>
                  <a:pt x="1255" y="213"/>
                </a:lnTo>
                <a:lnTo>
                  <a:pt x="1281" y="213"/>
                </a:lnTo>
                <a:lnTo>
                  <a:pt x="1281" y="223"/>
                </a:lnTo>
                <a:lnTo>
                  <a:pt x="1306" y="223"/>
                </a:lnTo>
                <a:lnTo>
                  <a:pt x="1306" y="227"/>
                </a:lnTo>
                <a:lnTo>
                  <a:pt x="1320" y="227"/>
                </a:lnTo>
                <a:lnTo>
                  <a:pt x="1320" y="239"/>
                </a:lnTo>
                <a:lnTo>
                  <a:pt x="1344" y="239"/>
                </a:lnTo>
                <a:lnTo>
                  <a:pt x="1344" y="247"/>
                </a:lnTo>
                <a:lnTo>
                  <a:pt x="1360" y="247"/>
                </a:lnTo>
                <a:lnTo>
                  <a:pt x="1360" y="255"/>
                </a:lnTo>
                <a:lnTo>
                  <a:pt x="1382" y="255"/>
                </a:lnTo>
                <a:lnTo>
                  <a:pt x="1382" y="263"/>
                </a:lnTo>
                <a:lnTo>
                  <a:pt x="1390" y="263"/>
                </a:lnTo>
                <a:lnTo>
                  <a:pt x="1390" y="269"/>
                </a:lnTo>
                <a:lnTo>
                  <a:pt x="1424" y="269"/>
                </a:lnTo>
                <a:lnTo>
                  <a:pt x="1424" y="277"/>
                </a:lnTo>
                <a:lnTo>
                  <a:pt x="1448" y="277"/>
                </a:lnTo>
                <a:lnTo>
                  <a:pt x="1448" y="283"/>
                </a:lnTo>
                <a:lnTo>
                  <a:pt x="1466" y="283"/>
                </a:lnTo>
                <a:lnTo>
                  <a:pt x="1466" y="287"/>
                </a:lnTo>
                <a:lnTo>
                  <a:pt x="1496" y="287"/>
                </a:lnTo>
                <a:lnTo>
                  <a:pt x="1496" y="295"/>
                </a:lnTo>
                <a:lnTo>
                  <a:pt x="1516" y="295"/>
                </a:lnTo>
                <a:lnTo>
                  <a:pt x="1516" y="305"/>
                </a:lnTo>
                <a:lnTo>
                  <a:pt x="1544" y="305"/>
                </a:lnTo>
                <a:lnTo>
                  <a:pt x="1544" y="313"/>
                </a:lnTo>
                <a:lnTo>
                  <a:pt x="1568" y="313"/>
                </a:lnTo>
                <a:lnTo>
                  <a:pt x="1568" y="319"/>
                </a:lnTo>
                <a:lnTo>
                  <a:pt x="1584" y="319"/>
                </a:lnTo>
                <a:lnTo>
                  <a:pt x="1584" y="325"/>
                </a:lnTo>
                <a:lnTo>
                  <a:pt x="1594" y="325"/>
                </a:lnTo>
                <a:lnTo>
                  <a:pt x="1594" y="335"/>
                </a:lnTo>
                <a:lnTo>
                  <a:pt x="1608" y="335"/>
                </a:lnTo>
                <a:lnTo>
                  <a:pt x="1608" y="339"/>
                </a:lnTo>
                <a:lnTo>
                  <a:pt x="1626" y="339"/>
                </a:lnTo>
                <a:lnTo>
                  <a:pt x="1626" y="347"/>
                </a:lnTo>
                <a:lnTo>
                  <a:pt x="1634" y="347"/>
                </a:lnTo>
                <a:lnTo>
                  <a:pt x="1634" y="353"/>
                </a:lnTo>
                <a:lnTo>
                  <a:pt x="1642" y="353"/>
                </a:lnTo>
                <a:lnTo>
                  <a:pt x="1642" y="361"/>
                </a:lnTo>
                <a:lnTo>
                  <a:pt x="1656" y="361"/>
                </a:lnTo>
                <a:lnTo>
                  <a:pt x="1656" y="367"/>
                </a:lnTo>
                <a:lnTo>
                  <a:pt x="1666" y="367"/>
                </a:lnTo>
                <a:lnTo>
                  <a:pt x="1666" y="375"/>
                </a:lnTo>
                <a:lnTo>
                  <a:pt x="1680" y="375"/>
                </a:lnTo>
                <a:lnTo>
                  <a:pt x="1680" y="381"/>
                </a:lnTo>
                <a:lnTo>
                  <a:pt x="1696" y="381"/>
                </a:lnTo>
                <a:lnTo>
                  <a:pt x="1696" y="389"/>
                </a:lnTo>
                <a:lnTo>
                  <a:pt x="1710" y="389"/>
                </a:lnTo>
                <a:lnTo>
                  <a:pt x="1710" y="397"/>
                </a:lnTo>
                <a:lnTo>
                  <a:pt x="1722" y="397"/>
                </a:lnTo>
                <a:lnTo>
                  <a:pt x="1722" y="401"/>
                </a:lnTo>
                <a:lnTo>
                  <a:pt x="1748" y="401"/>
                </a:lnTo>
                <a:lnTo>
                  <a:pt x="1748" y="411"/>
                </a:lnTo>
                <a:lnTo>
                  <a:pt x="1758" y="411"/>
                </a:lnTo>
                <a:lnTo>
                  <a:pt x="1758" y="415"/>
                </a:lnTo>
                <a:lnTo>
                  <a:pt x="1808" y="415"/>
                </a:lnTo>
                <a:lnTo>
                  <a:pt x="1808" y="423"/>
                </a:lnTo>
                <a:lnTo>
                  <a:pt x="1840" y="423"/>
                </a:lnTo>
                <a:lnTo>
                  <a:pt x="1840" y="433"/>
                </a:lnTo>
                <a:lnTo>
                  <a:pt x="1848" y="433"/>
                </a:lnTo>
                <a:lnTo>
                  <a:pt x="1848" y="441"/>
                </a:lnTo>
                <a:lnTo>
                  <a:pt x="1862" y="441"/>
                </a:lnTo>
                <a:lnTo>
                  <a:pt x="1862" y="449"/>
                </a:lnTo>
                <a:lnTo>
                  <a:pt x="1876" y="449"/>
                </a:lnTo>
                <a:lnTo>
                  <a:pt x="1876" y="455"/>
                </a:lnTo>
                <a:lnTo>
                  <a:pt x="1888" y="455"/>
                </a:lnTo>
                <a:lnTo>
                  <a:pt x="1888" y="465"/>
                </a:lnTo>
                <a:lnTo>
                  <a:pt x="1906" y="465"/>
                </a:lnTo>
                <a:lnTo>
                  <a:pt x="1906" y="471"/>
                </a:lnTo>
                <a:lnTo>
                  <a:pt x="1952" y="471"/>
                </a:lnTo>
                <a:lnTo>
                  <a:pt x="1952" y="477"/>
                </a:lnTo>
                <a:lnTo>
                  <a:pt x="1978" y="477"/>
                </a:lnTo>
                <a:lnTo>
                  <a:pt x="1978" y="483"/>
                </a:lnTo>
                <a:lnTo>
                  <a:pt x="2006" y="483"/>
                </a:lnTo>
                <a:lnTo>
                  <a:pt x="2006" y="491"/>
                </a:lnTo>
                <a:lnTo>
                  <a:pt x="2014" y="491"/>
                </a:lnTo>
                <a:lnTo>
                  <a:pt x="2014" y="496"/>
                </a:lnTo>
                <a:lnTo>
                  <a:pt x="2026" y="496"/>
                </a:lnTo>
                <a:lnTo>
                  <a:pt x="2026" y="502"/>
                </a:lnTo>
                <a:lnTo>
                  <a:pt x="2040" y="502"/>
                </a:lnTo>
                <a:lnTo>
                  <a:pt x="2040" y="510"/>
                </a:lnTo>
                <a:lnTo>
                  <a:pt x="2056" y="510"/>
                </a:lnTo>
                <a:lnTo>
                  <a:pt x="2056" y="516"/>
                </a:lnTo>
                <a:lnTo>
                  <a:pt x="2064" y="516"/>
                </a:lnTo>
                <a:lnTo>
                  <a:pt x="2064" y="528"/>
                </a:lnTo>
                <a:lnTo>
                  <a:pt x="2074" y="528"/>
                </a:lnTo>
                <a:lnTo>
                  <a:pt x="2116" y="528"/>
                </a:lnTo>
                <a:lnTo>
                  <a:pt x="2116" y="538"/>
                </a:lnTo>
                <a:lnTo>
                  <a:pt x="2122" y="538"/>
                </a:lnTo>
                <a:lnTo>
                  <a:pt x="2122" y="552"/>
                </a:lnTo>
                <a:lnTo>
                  <a:pt x="2128" y="552"/>
                </a:lnTo>
                <a:lnTo>
                  <a:pt x="2128" y="560"/>
                </a:lnTo>
                <a:lnTo>
                  <a:pt x="2138" y="560"/>
                </a:lnTo>
                <a:lnTo>
                  <a:pt x="2138" y="568"/>
                </a:lnTo>
                <a:lnTo>
                  <a:pt x="2146" y="568"/>
                </a:lnTo>
                <a:lnTo>
                  <a:pt x="2146" y="576"/>
                </a:lnTo>
                <a:lnTo>
                  <a:pt x="2161" y="576"/>
                </a:lnTo>
                <a:lnTo>
                  <a:pt x="2161" y="586"/>
                </a:lnTo>
                <a:lnTo>
                  <a:pt x="2161" y="592"/>
                </a:lnTo>
                <a:lnTo>
                  <a:pt x="2171" y="592"/>
                </a:lnTo>
                <a:lnTo>
                  <a:pt x="2171" y="600"/>
                </a:lnTo>
                <a:lnTo>
                  <a:pt x="2181" y="600"/>
                </a:lnTo>
                <a:lnTo>
                  <a:pt x="2181" y="608"/>
                </a:lnTo>
                <a:lnTo>
                  <a:pt x="2189" y="608"/>
                </a:lnTo>
                <a:lnTo>
                  <a:pt x="2189" y="618"/>
                </a:lnTo>
                <a:lnTo>
                  <a:pt x="2201" y="618"/>
                </a:lnTo>
                <a:lnTo>
                  <a:pt x="2201" y="624"/>
                </a:lnTo>
                <a:lnTo>
                  <a:pt x="2221" y="624"/>
                </a:lnTo>
                <a:lnTo>
                  <a:pt x="2221" y="632"/>
                </a:lnTo>
                <a:lnTo>
                  <a:pt x="2245" y="632"/>
                </a:lnTo>
                <a:lnTo>
                  <a:pt x="2245" y="638"/>
                </a:lnTo>
                <a:lnTo>
                  <a:pt x="2265" y="638"/>
                </a:lnTo>
                <a:lnTo>
                  <a:pt x="2265" y="646"/>
                </a:lnTo>
                <a:lnTo>
                  <a:pt x="2281" y="646"/>
                </a:lnTo>
                <a:lnTo>
                  <a:pt x="2281" y="654"/>
                </a:lnTo>
                <a:lnTo>
                  <a:pt x="2291" y="654"/>
                </a:lnTo>
                <a:lnTo>
                  <a:pt x="2291" y="660"/>
                </a:lnTo>
                <a:lnTo>
                  <a:pt x="2303" y="660"/>
                </a:lnTo>
                <a:lnTo>
                  <a:pt x="2303" y="670"/>
                </a:lnTo>
                <a:lnTo>
                  <a:pt x="2315" y="670"/>
                </a:lnTo>
                <a:lnTo>
                  <a:pt x="2315" y="676"/>
                </a:lnTo>
                <a:lnTo>
                  <a:pt x="2357" y="676"/>
                </a:lnTo>
                <a:lnTo>
                  <a:pt x="2357" y="686"/>
                </a:lnTo>
                <a:lnTo>
                  <a:pt x="2365" y="686"/>
                </a:lnTo>
                <a:lnTo>
                  <a:pt x="2365" y="694"/>
                </a:lnTo>
                <a:lnTo>
                  <a:pt x="2389" y="694"/>
                </a:lnTo>
                <a:lnTo>
                  <a:pt x="2389" y="698"/>
                </a:lnTo>
                <a:lnTo>
                  <a:pt x="2407" y="698"/>
                </a:lnTo>
                <a:lnTo>
                  <a:pt x="2407" y="708"/>
                </a:lnTo>
                <a:lnTo>
                  <a:pt x="2423" y="708"/>
                </a:lnTo>
                <a:lnTo>
                  <a:pt x="2475" y="708"/>
                </a:lnTo>
                <a:lnTo>
                  <a:pt x="2475" y="720"/>
                </a:lnTo>
                <a:lnTo>
                  <a:pt x="2507" y="720"/>
                </a:lnTo>
                <a:lnTo>
                  <a:pt x="2507" y="730"/>
                </a:lnTo>
                <a:lnTo>
                  <a:pt x="2519" y="730"/>
                </a:lnTo>
                <a:lnTo>
                  <a:pt x="2519" y="742"/>
                </a:lnTo>
                <a:lnTo>
                  <a:pt x="2533" y="742"/>
                </a:lnTo>
                <a:lnTo>
                  <a:pt x="2533" y="750"/>
                </a:lnTo>
                <a:lnTo>
                  <a:pt x="2543" y="750"/>
                </a:lnTo>
                <a:lnTo>
                  <a:pt x="2543" y="764"/>
                </a:lnTo>
                <a:lnTo>
                  <a:pt x="2589" y="764"/>
                </a:lnTo>
                <a:lnTo>
                  <a:pt x="2589" y="776"/>
                </a:lnTo>
                <a:lnTo>
                  <a:pt x="2593" y="776"/>
                </a:lnTo>
                <a:lnTo>
                  <a:pt x="2593" y="784"/>
                </a:lnTo>
                <a:lnTo>
                  <a:pt x="2631" y="784"/>
                </a:lnTo>
                <a:lnTo>
                  <a:pt x="2631" y="800"/>
                </a:lnTo>
                <a:lnTo>
                  <a:pt x="2665" y="800"/>
                </a:lnTo>
                <a:lnTo>
                  <a:pt x="2665" y="818"/>
                </a:lnTo>
                <a:lnTo>
                  <a:pt x="2673" y="818"/>
                </a:lnTo>
                <a:lnTo>
                  <a:pt x="2673" y="829"/>
                </a:lnTo>
                <a:lnTo>
                  <a:pt x="2679" y="829"/>
                </a:lnTo>
                <a:lnTo>
                  <a:pt x="2679" y="841"/>
                </a:lnTo>
                <a:lnTo>
                  <a:pt x="2689" y="841"/>
                </a:lnTo>
                <a:lnTo>
                  <a:pt x="2689" y="855"/>
                </a:lnTo>
                <a:lnTo>
                  <a:pt x="2701" y="855"/>
                </a:lnTo>
                <a:lnTo>
                  <a:pt x="2701" y="871"/>
                </a:lnTo>
                <a:lnTo>
                  <a:pt x="2709" y="871"/>
                </a:lnTo>
                <a:lnTo>
                  <a:pt x="2709" y="885"/>
                </a:lnTo>
                <a:lnTo>
                  <a:pt x="2731" y="885"/>
                </a:lnTo>
                <a:lnTo>
                  <a:pt x="2731" y="901"/>
                </a:lnTo>
                <a:lnTo>
                  <a:pt x="2889" y="901"/>
                </a:lnTo>
                <a:lnTo>
                  <a:pt x="2889" y="943"/>
                </a:lnTo>
                <a:lnTo>
                  <a:pt x="3023" y="943"/>
                </a:lnTo>
                <a:lnTo>
                  <a:pt x="3023" y="1067"/>
                </a:lnTo>
                <a:lnTo>
                  <a:pt x="3108" y="1067"/>
                </a:lnTo>
                <a:lnTo>
                  <a:pt x="3108" y="1338"/>
                </a:lnTo>
                <a:lnTo>
                  <a:pt x="3460" y="1338"/>
                </a:lnTo>
              </a:path>
            </a:pathLst>
          </a:custGeom>
          <a:noFill/>
          <a:ln w="28575" cap="sq" cmpd="sng" algn="ctr">
            <a:solidFill>
              <a:schemeClr val="accent1">
                <a:lumMod val="20000"/>
                <a:lumOff val="80000"/>
              </a:schemeClr>
            </a:solidFill>
            <a:prstDash val="solid"/>
            <a:round/>
            <a:headEnd/>
            <a:tailEnd/>
          </a:ln>
        </p:spPr>
        <p:txBody>
          <a:bodyPr anchor="ctr"/>
          <a:lstStyle/>
          <a:p>
            <a:pPr defTabSz="457200" fontAlgn="base">
              <a:spcBef>
                <a:spcPct val="0"/>
              </a:spcBef>
              <a:spcAft>
                <a:spcPct val="0"/>
              </a:spcAft>
              <a:defRPr/>
            </a:pPr>
            <a:endParaRPr lang="en-GB">
              <a:solidFill>
                <a:srgbClr val="333333"/>
              </a:solidFill>
              <a:latin typeface="Arial"/>
              <a:cs typeface="Arial" pitchFamily="34" charset="0"/>
              <a:sym typeface="Helvetica Neue"/>
            </a:endParaRPr>
          </a:p>
        </p:txBody>
      </p:sp>
      <p:sp>
        <p:nvSpPr>
          <p:cNvPr id="7" name="Freeform 6"/>
          <p:cNvSpPr>
            <a:spLocks/>
          </p:cNvSpPr>
          <p:nvPr/>
        </p:nvSpPr>
        <p:spPr bwMode="auto">
          <a:xfrm>
            <a:off x="1473200" y="1470025"/>
            <a:ext cx="4748213" cy="1863725"/>
          </a:xfrm>
          <a:custGeom>
            <a:avLst/>
            <a:gdLst>
              <a:gd name="T0" fmla="*/ 64 w 3444"/>
              <a:gd name="T1" fmla="*/ 2 h 1174"/>
              <a:gd name="T2" fmla="*/ 164 w 3444"/>
              <a:gd name="T3" fmla="*/ 4 h 1174"/>
              <a:gd name="T4" fmla="*/ 278 w 3444"/>
              <a:gd name="T5" fmla="*/ 30 h 1174"/>
              <a:gd name="T6" fmla="*/ 334 w 3444"/>
              <a:gd name="T7" fmla="*/ 42 h 1174"/>
              <a:gd name="T8" fmla="*/ 370 w 3444"/>
              <a:gd name="T9" fmla="*/ 52 h 1174"/>
              <a:gd name="T10" fmla="*/ 424 w 3444"/>
              <a:gd name="T11" fmla="*/ 64 h 1174"/>
              <a:gd name="T12" fmla="*/ 447 w 3444"/>
              <a:gd name="T13" fmla="*/ 90 h 1174"/>
              <a:gd name="T14" fmla="*/ 509 w 3444"/>
              <a:gd name="T15" fmla="*/ 102 h 1174"/>
              <a:gd name="T16" fmla="*/ 549 w 3444"/>
              <a:gd name="T17" fmla="*/ 138 h 1174"/>
              <a:gd name="T18" fmla="*/ 593 w 3444"/>
              <a:gd name="T19" fmla="*/ 146 h 1174"/>
              <a:gd name="T20" fmla="*/ 619 w 3444"/>
              <a:gd name="T21" fmla="*/ 167 h 1174"/>
              <a:gd name="T22" fmla="*/ 681 w 3444"/>
              <a:gd name="T23" fmla="*/ 181 h 1174"/>
              <a:gd name="T24" fmla="*/ 719 w 3444"/>
              <a:gd name="T25" fmla="*/ 203 h 1174"/>
              <a:gd name="T26" fmla="*/ 777 w 3444"/>
              <a:gd name="T27" fmla="*/ 211 h 1174"/>
              <a:gd name="T28" fmla="*/ 833 w 3444"/>
              <a:gd name="T29" fmla="*/ 221 h 1174"/>
              <a:gd name="T30" fmla="*/ 867 w 3444"/>
              <a:gd name="T31" fmla="*/ 249 h 1174"/>
              <a:gd name="T32" fmla="*/ 947 w 3444"/>
              <a:gd name="T33" fmla="*/ 257 h 1174"/>
              <a:gd name="T34" fmla="*/ 959 w 3444"/>
              <a:gd name="T35" fmla="*/ 275 h 1174"/>
              <a:gd name="T36" fmla="*/ 1017 w 3444"/>
              <a:gd name="T37" fmla="*/ 285 h 1174"/>
              <a:gd name="T38" fmla="*/ 1041 w 3444"/>
              <a:gd name="T39" fmla="*/ 313 h 1174"/>
              <a:gd name="T40" fmla="*/ 1105 w 3444"/>
              <a:gd name="T41" fmla="*/ 327 h 1174"/>
              <a:gd name="T42" fmla="*/ 1133 w 3444"/>
              <a:gd name="T43" fmla="*/ 349 h 1174"/>
              <a:gd name="T44" fmla="*/ 1193 w 3444"/>
              <a:gd name="T45" fmla="*/ 361 h 1174"/>
              <a:gd name="T46" fmla="*/ 1229 w 3444"/>
              <a:gd name="T47" fmla="*/ 379 h 1174"/>
              <a:gd name="T48" fmla="*/ 1279 w 3444"/>
              <a:gd name="T49" fmla="*/ 391 h 1174"/>
              <a:gd name="T50" fmla="*/ 1312 w 3444"/>
              <a:gd name="T51" fmla="*/ 411 h 1174"/>
              <a:gd name="T52" fmla="*/ 1364 w 3444"/>
              <a:gd name="T53" fmla="*/ 421 h 1174"/>
              <a:gd name="T54" fmla="*/ 1396 w 3444"/>
              <a:gd name="T55" fmla="*/ 445 h 1174"/>
              <a:gd name="T56" fmla="*/ 1438 w 3444"/>
              <a:gd name="T57" fmla="*/ 465 h 1174"/>
              <a:gd name="T58" fmla="*/ 1510 w 3444"/>
              <a:gd name="T59" fmla="*/ 491 h 1174"/>
              <a:gd name="T60" fmla="*/ 1576 w 3444"/>
              <a:gd name="T61" fmla="*/ 502 h 1174"/>
              <a:gd name="T62" fmla="*/ 1600 w 3444"/>
              <a:gd name="T63" fmla="*/ 522 h 1174"/>
              <a:gd name="T64" fmla="*/ 1654 w 3444"/>
              <a:gd name="T65" fmla="*/ 538 h 1174"/>
              <a:gd name="T66" fmla="*/ 1676 w 3444"/>
              <a:gd name="T67" fmla="*/ 568 h 1174"/>
              <a:gd name="T68" fmla="*/ 1728 w 3444"/>
              <a:gd name="T69" fmla="*/ 582 h 1174"/>
              <a:gd name="T70" fmla="*/ 1762 w 3444"/>
              <a:gd name="T71" fmla="*/ 610 h 1174"/>
              <a:gd name="T72" fmla="*/ 1808 w 3444"/>
              <a:gd name="T73" fmla="*/ 626 h 1174"/>
              <a:gd name="T74" fmla="*/ 1832 w 3444"/>
              <a:gd name="T75" fmla="*/ 660 h 1174"/>
              <a:gd name="T76" fmla="*/ 1878 w 3444"/>
              <a:gd name="T77" fmla="*/ 676 h 1174"/>
              <a:gd name="T78" fmla="*/ 1898 w 3444"/>
              <a:gd name="T79" fmla="*/ 706 h 1174"/>
              <a:gd name="T80" fmla="*/ 1962 w 3444"/>
              <a:gd name="T81" fmla="*/ 720 h 1174"/>
              <a:gd name="T82" fmla="*/ 2026 w 3444"/>
              <a:gd name="T83" fmla="*/ 740 h 1174"/>
              <a:gd name="T84" fmla="*/ 2134 w 3444"/>
              <a:gd name="T85" fmla="*/ 752 h 1174"/>
              <a:gd name="T86" fmla="*/ 2163 w 3444"/>
              <a:gd name="T87" fmla="*/ 776 h 1174"/>
              <a:gd name="T88" fmla="*/ 2203 w 3444"/>
              <a:gd name="T89" fmla="*/ 796 h 1174"/>
              <a:gd name="T90" fmla="*/ 2225 w 3444"/>
              <a:gd name="T91" fmla="*/ 820 h 1174"/>
              <a:gd name="T92" fmla="*/ 2353 w 3444"/>
              <a:gd name="T93" fmla="*/ 839 h 1174"/>
              <a:gd name="T94" fmla="*/ 2427 w 3444"/>
              <a:gd name="T95" fmla="*/ 863 h 1174"/>
              <a:gd name="T96" fmla="*/ 2491 w 3444"/>
              <a:gd name="T97" fmla="*/ 879 h 1174"/>
              <a:gd name="T98" fmla="*/ 2539 w 3444"/>
              <a:gd name="T99" fmla="*/ 915 h 1174"/>
              <a:gd name="T100" fmla="*/ 2589 w 3444"/>
              <a:gd name="T101" fmla="*/ 933 h 1174"/>
              <a:gd name="T102" fmla="*/ 2629 w 3444"/>
              <a:gd name="T103" fmla="*/ 965 h 1174"/>
              <a:gd name="T104" fmla="*/ 2751 w 3444"/>
              <a:gd name="T105" fmla="*/ 1003 h 1174"/>
              <a:gd name="T106" fmla="*/ 2869 w 3444"/>
              <a:gd name="T107" fmla="*/ 1023 h 1174"/>
              <a:gd name="T108" fmla="*/ 2893 w 3444"/>
              <a:gd name="T109" fmla="*/ 1071 h 1174"/>
              <a:gd name="T110" fmla="*/ 2931 w 3444"/>
              <a:gd name="T111" fmla="*/ 1143 h 1174"/>
              <a:gd name="T112" fmla="*/ 3444 w 3444"/>
              <a:gd name="T113"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4" h="1174">
                <a:moveTo>
                  <a:pt x="0" y="0"/>
                </a:moveTo>
                <a:lnTo>
                  <a:pt x="64" y="0"/>
                </a:lnTo>
                <a:lnTo>
                  <a:pt x="64" y="2"/>
                </a:lnTo>
                <a:lnTo>
                  <a:pt x="128" y="2"/>
                </a:lnTo>
                <a:lnTo>
                  <a:pt x="128" y="4"/>
                </a:lnTo>
                <a:lnTo>
                  <a:pt x="164" y="4"/>
                </a:lnTo>
                <a:lnTo>
                  <a:pt x="164" y="8"/>
                </a:lnTo>
                <a:lnTo>
                  <a:pt x="278" y="8"/>
                </a:lnTo>
                <a:lnTo>
                  <a:pt x="278" y="30"/>
                </a:lnTo>
                <a:lnTo>
                  <a:pt x="306" y="30"/>
                </a:lnTo>
                <a:lnTo>
                  <a:pt x="306" y="42"/>
                </a:lnTo>
                <a:lnTo>
                  <a:pt x="334" y="42"/>
                </a:lnTo>
                <a:lnTo>
                  <a:pt x="334" y="44"/>
                </a:lnTo>
                <a:lnTo>
                  <a:pt x="370" y="44"/>
                </a:lnTo>
                <a:lnTo>
                  <a:pt x="370" y="52"/>
                </a:lnTo>
                <a:lnTo>
                  <a:pt x="400" y="52"/>
                </a:lnTo>
                <a:lnTo>
                  <a:pt x="400" y="64"/>
                </a:lnTo>
                <a:lnTo>
                  <a:pt x="424" y="64"/>
                </a:lnTo>
                <a:lnTo>
                  <a:pt x="424" y="74"/>
                </a:lnTo>
                <a:lnTo>
                  <a:pt x="447" y="74"/>
                </a:lnTo>
                <a:lnTo>
                  <a:pt x="447" y="90"/>
                </a:lnTo>
                <a:lnTo>
                  <a:pt x="481" y="90"/>
                </a:lnTo>
                <a:lnTo>
                  <a:pt x="481" y="102"/>
                </a:lnTo>
                <a:lnTo>
                  <a:pt x="509" y="102"/>
                </a:lnTo>
                <a:lnTo>
                  <a:pt x="509" y="118"/>
                </a:lnTo>
                <a:lnTo>
                  <a:pt x="549" y="118"/>
                </a:lnTo>
                <a:lnTo>
                  <a:pt x="549" y="138"/>
                </a:lnTo>
                <a:lnTo>
                  <a:pt x="569" y="138"/>
                </a:lnTo>
                <a:lnTo>
                  <a:pt x="569" y="146"/>
                </a:lnTo>
                <a:lnTo>
                  <a:pt x="593" y="146"/>
                </a:lnTo>
                <a:lnTo>
                  <a:pt x="593" y="161"/>
                </a:lnTo>
                <a:lnTo>
                  <a:pt x="619" y="161"/>
                </a:lnTo>
                <a:lnTo>
                  <a:pt x="619" y="167"/>
                </a:lnTo>
                <a:lnTo>
                  <a:pt x="647" y="167"/>
                </a:lnTo>
                <a:lnTo>
                  <a:pt x="647" y="181"/>
                </a:lnTo>
                <a:lnTo>
                  <a:pt x="681" y="181"/>
                </a:lnTo>
                <a:lnTo>
                  <a:pt x="681" y="193"/>
                </a:lnTo>
                <a:lnTo>
                  <a:pt x="719" y="193"/>
                </a:lnTo>
                <a:lnTo>
                  <a:pt x="719" y="203"/>
                </a:lnTo>
                <a:lnTo>
                  <a:pt x="747" y="203"/>
                </a:lnTo>
                <a:lnTo>
                  <a:pt x="747" y="211"/>
                </a:lnTo>
                <a:lnTo>
                  <a:pt x="777" y="211"/>
                </a:lnTo>
                <a:lnTo>
                  <a:pt x="815" y="211"/>
                </a:lnTo>
                <a:lnTo>
                  <a:pt x="815" y="221"/>
                </a:lnTo>
                <a:lnTo>
                  <a:pt x="833" y="221"/>
                </a:lnTo>
                <a:lnTo>
                  <a:pt x="833" y="239"/>
                </a:lnTo>
                <a:lnTo>
                  <a:pt x="867" y="239"/>
                </a:lnTo>
                <a:lnTo>
                  <a:pt x="867" y="249"/>
                </a:lnTo>
                <a:lnTo>
                  <a:pt x="899" y="249"/>
                </a:lnTo>
                <a:lnTo>
                  <a:pt x="899" y="257"/>
                </a:lnTo>
                <a:lnTo>
                  <a:pt x="947" y="257"/>
                </a:lnTo>
                <a:lnTo>
                  <a:pt x="947" y="269"/>
                </a:lnTo>
                <a:lnTo>
                  <a:pt x="959" y="269"/>
                </a:lnTo>
                <a:lnTo>
                  <a:pt x="959" y="275"/>
                </a:lnTo>
                <a:lnTo>
                  <a:pt x="995" y="275"/>
                </a:lnTo>
                <a:lnTo>
                  <a:pt x="995" y="285"/>
                </a:lnTo>
                <a:lnTo>
                  <a:pt x="1017" y="285"/>
                </a:lnTo>
                <a:lnTo>
                  <a:pt x="1017" y="297"/>
                </a:lnTo>
                <a:lnTo>
                  <a:pt x="1041" y="297"/>
                </a:lnTo>
                <a:lnTo>
                  <a:pt x="1041" y="313"/>
                </a:lnTo>
                <a:lnTo>
                  <a:pt x="1077" y="313"/>
                </a:lnTo>
                <a:lnTo>
                  <a:pt x="1077" y="327"/>
                </a:lnTo>
                <a:lnTo>
                  <a:pt x="1105" y="327"/>
                </a:lnTo>
                <a:lnTo>
                  <a:pt x="1105" y="337"/>
                </a:lnTo>
                <a:lnTo>
                  <a:pt x="1133" y="337"/>
                </a:lnTo>
                <a:lnTo>
                  <a:pt x="1133" y="349"/>
                </a:lnTo>
                <a:lnTo>
                  <a:pt x="1157" y="349"/>
                </a:lnTo>
                <a:lnTo>
                  <a:pt x="1157" y="361"/>
                </a:lnTo>
                <a:lnTo>
                  <a:pt x="1193" y="361"/>
                </a:lnTo>
                <a:lnTo>
                  <a:pt x="1193" y="373"/>
                </a:lnTo>
                <a:lnTo>
                  <a:pt x="1229" y="373"/>
                </a:lnTo>
                <a:lnTo>
                  <a:pt x="1229" y="379"/>
                </a:lnTo>
                <a:lnTo>
                  <a:pt x="1255" y="379"/>
                </a:lnTo>
                <a:lnTo>
                  <a:pt x="1255" y="391"/>
                </a:lnTo>
                <a:lnTo>
                  <a:pt x="1279" y="391"/>
                </a:lnTo>
                <a:lnTo>
                  <a:pt x="1279" y="401"/>
                </a:lnTo>
                <a:lnTo>
                  <a:pt x="1312" y="401"/>
                </a:lnTo>
                <a:lnTo>
                  <a:pt x="1312" y="411"/>
                </a:lnTo>
                <a:lnTo>
                  <a:pt x="1338" y="411"/>
                </a:lnTo>
                <a:lnTo>
                  <a:pt x="1338" y="421"/>
                </a:lnTo>
                <a:lnTo>
                  <a:pt x="1364" y="421"/>
                </a:lnTo>
                <a:lnTo>
                  <a:pt x="1364" y="433"/>
                </a:lnTo>
                <a:lnTo>
                  <a:pt x="1396" y="433"/>
                </a:lnTo>
                <a:lnTo>
                  <a:pt x="1396" y="445"/>
                </a:lnTo>
                <a:lnTo>
                  <a:pt x="1420" y="445"/>
                </a:lnTo>
                <a:lnTo>
                  <a:pt x="1420" y="465"/>
                </a:lnTo>
                <a:lnTo>
                  <a:pt x="1438" y="465"/>
                </a:lnTo>
                <a:lnTo>
                  <a:pt x="1438" y="477"/>
                </a:lnTo>
                <a:lnTo>
                  <a:pt x="1510" y="477"/>
                </a:lnTo>
                <a:lnTo>
                  <a:pt x="1510" y="491"/>
                </a:lnTo>
                <a:lnTo>
                  <a:pt x="1546" y="491"/>
                </a:lnTo>
                <a:lnTo>
                  <a:pt x="1546" y="502"/>
                </a:lnTo>
                <a:lnTo>
                  <a:pt x="1576" y="502"/>
                </a:lnTo>
                <a:lnTo>
                  <a:pt x="1576" y="508"/>
                </a:lnTo>
                <a:lnTo>
                  <a:pt x="1600" y="508"/>
                </a:lnTo>
                <a:lnTo>
                  <a:pt x="1600" y="522"/>
                </a:lnTo>
                <a:lnTo>
                  <a:pt x="1626" y="522"/>
                </a:lnTo>
                <a:lnTo>
                  <a:pt x="1626" y="538"/>
                </a:lnTo>
                <a:lnTo>
                  <a:pt x="1654" y="538"/>
                </a:lnTo>
                <a:lnTo>
                  <a:pt x="1654" y="554"/>
                </a:lnTo>
                <a:lnTo>
                  <a:pt x="1676" y="554"/>
                </a:lnTo>
                <a:lnTo>
                  <a:pt x="1676" y="568"/>
                </a:lnTo>
                <a:lnTo>
                  <a:pt x="1706" y="568"/>
                </a:lnTo>
                <a:lnTo>
                  <a:pt x="1706" y="582"/>
                </a:lnTo>
                <a:lnTo>
                  <a:pt x="1728" y="582"/>
                </a:lnTo>
                <a:lnTo>
                  <a:pt x="1728" y="594"/>
                </a:lnTo>
                <a:lnTo>
                  <a:pt x="1762" y="594"/>
                </a:lnTo>
                <a:lnTo>
                  <a:pt x="1762" y="610"/>
                </a:lnTo>
                <a:lnTo>
                  <a:pt x="1782" y="610"/>
                </a:lnTo>
                <a:lnTo>
                  <a:pt x="1782" y="626"/>
                </a:lnTo>
                <a:lnTo>
                  <a:pt x="1808" y="626"/>
                </a:lnTo>
                <a:lnTo>
                  <a:pt x="1808" y="638"/>
                </a:lnTo>
                <a:lnTo>
                  <a:pt x="1832" y="638"/>
                </a:lnTo>
                <a:lnTo>
                  <a:pt x="1832" y="660"/>
                </a:lnTo>
                <a:lnTo>
                  <a:pt x="1850" y="660"/>
                </a:lnTo>
                <a:lnTo>
                  <a:pt x="1850" y="676"/>
                </a:lnTo>
                <a:lnTo>
                  <a:pt x="1878" y="676"/>
                </a:lnTo>
                <a:lnTo>
                  <a:pt x="1878" y="690"/>
                </a:lnTo>
                <a:lnTo>
                  <a:pt x="1898" y="690"/>
                </a:lnTo>
                <a:lnTo>
                  <a:pt x="1898" y="706"/>
                </a:lnTo>
                <a:lnTo>
                  <a:pt x="1924" y="706"/>
                </a:lnTo>
                <a:lnTo>
                  <a:pt x="1924" y="720"/>
                </a:lnTo>
                <a:lnTo>
                  <a:pt x="1962" y="720"/>
                </a:lnTo>
                <a:lnTo>
                  <a:pt x="1962" y="728"/>
                </a:lnTo>
                <a:lnTo>
                  <a:pt x="2026" y="728"/>
                </a:lnTo>
                <a:lnTo>
                  <a:pt x="2026" y="740"/>
                </a:lnTo>
                <a:lnTo>
                  <a:pt x="2100" y="740"/>
                </a:lnTo>
                <a:lnTo>
                  <a:pt x="2100" y="752"/>
                </a:lnTo>
                <a:lnTo>
                  <a:pt x="2134" y="752"/>
                </a:lnTo>
                <a:lnTo>
                  <a:pt x="2134" y="764"/>
                </a:lnTo>
                <a:lnTo>
                  <a:pt x="2163" y="764"/>
                </a:lnTo>
                <a:lnTo>
                  <a:pt x="2163" y="776"/>
                </a:lnTo>
                <a:lnTo>
                  <a:pt x="2181" y="776"/>
                </a:lnTo>
                <a:lnTo>
                  <a:pt x="2181" y="796"/>
                </a:lnTo>
                <a:lnTo>
                  <a:pt x="2203" y="796"/>
                </a:lnTo>
                <a:lnTo>
                  <a:pt x="2203" y="810"/>
                </a:lnTo>
                <a:lnTo>
                  <a:pt x="2225" y="810"/>
                </a:lnTo>
                <a:lnTo>
                  <a:pt x="2225" y="820"/>
                </a:lnTo>
                <a:lnTo>
                  <a:pt x="2333" y="820"/>
                </a:lnTo>
                <a:lnTo>
                  <a:pt x="2333" y="839"/>
                </a:lnTo>
                <a:lnTo>
                  <a:pt x="2353" y="839"/>
                </a:lnTo>
                <a:lnTo>
                  <a:pt x="2353" y="851"/>
                </a:lnTo>
                <a:lnTo>
                  <a:pt x="2427" y="851"/>
                </a:lnTo>
                <a:lnTo>
                  <a:pt x="2427" y="863"/>
                </a:lnTo>
                <a:lnTo>
                  <a:pt x="2447" y="863"/>
                </a:lnTo>
                <a:lnTo>
                  <a:pt x="2447" y="879"/>
                </a:lnTo>
                <a:lnTo>
                  <a:pt x="2491" y="879"/>
                </a:lnTo>
                <a:lnTo>
                  <a:pt x="2491" y="901"/>
                </a:lnTo>
                <a:lnTo>
                  <a:pt x="2539" y="901"/>
                </a:lnTo>
                <a:lnTo>
                  <a:pt x="2539" y="915"/>
                </a:lnTo>
                <a:lnTo>
                  <a:pt x="2569" y="915"/>
                </a:lnTo>
                <a:lnTo>
                  <a:pt x="2569" y="933"/>
                </a:lnTo>
                <a:lnTo>
                  <a:pt x="2589" y="933"/>
                </a:lnTo>
                <a:lnTo>
                  <a:pt x="2589" y="949"/>
                </a:lnTo>
                <a:lnTo>
                  <a:pt x="2629" y="949"/>
                </a:lnTo>
                <a:lnTo>
                  <a:pt x="2629" y="965"/>
                </a:lnTo>
                <a:lnTo>
                  <a:pt x="2689" y="965"/>
                </a:lnTo>
                <a:lnTo>
                  <a:pt x="2689" y="1003"/>
                </a:lnTo>
                <a:lnTo>
                  <a:pt x="2751" y="1003"/>
                </a:lnTo>
                <a:lnTo>
                  <a:pt x="2751" y="1015"/>
                </a:lnTo>
                <a:lnTo>
                  <a:pt x="2751" y="1023"/>
                </a:lnTo>
                <a:lnTo>
                  <a:pt x="2869" y="1023"/>
                </a:lnTo>
                <a:lnTo>
                  <a:pt x="2869" y="1043"/>
                </a:lnTo>
                <a:lnTo>
                  <a:pt x="2893" y="1043"/>
                </a:lnTo>
                <a:lnTo>
                  <a:pt x="2893" y="1071"/>
                </a:lnTo>
                <a:lnTo>
                  <a:pt x="2893" y="1109"/>
                </a:lnTo>
                <a:lnTo>
                  <a:pt x="2931" y="1109"/>
                </a:lnTo>
                <a:lnTo>
                  <a:pt x="2931" y="1143"/>
                </a:lnTo>
                <a:lnTo>
                  <a:pt x="2947" y="1143"/>
                </a:lnTo>
                <a:lnTo>
                  <a:pt x="2947" y="1174"/>
                </a:lnTo>
                <a:lnTo>
                  <a:pt x="3444" y="1174"/>
                </a:lnTo>
              </a:path>
            </a:pathLst>
          </a:custGeom>
          <a:ln w="28575" cap="sq">
            <a:solidFill>
              <a:schemeClr val="accent4">
                <a:lumMod val="20000"/>
                <a:lumOff val="80000"/>
              </a:schemeClr>
            </a:solidFill>
            <a:roun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GB">
              <a:solidFill>
                <a:prstClr val="black"/>
              </a:solidFill>
              <a:latin typeface="Arial"/>
              <a:sym typeface="Helvetica Neue"/>
            </a:endParaRPr>
          </a:p>
        </p:txBody>
      </p:sp>
      <p:cxnSp>
        <p:nvCxnSpPr>
          <p:cNvPr id="133" name="Straight Connector 132"/>
          <p:cNvCxnSpPr/>
          <p:nvPr/>
        </p:nvCxnSpPr>
        <p:spPr>
          <a:xfrm>
            <a:off x="1466850" y="3167063"/>
            <a:ext cx="6046788" cy="0"/>
          </a:xfrm>
          <a:prstGeom prst="line">
            <a:avLst/>
          </a:prstGeom>
          <a:ln w="19050" cap="sq">
            <a:solidFill>
              <a:schemeClr val="accent2"/>
            </a:solidFill>
            <a:prstDash val="lgDash"/>
            <a:miter lim="800000"/>
          </a:ln>
          <a:effectLst/>
        </p:spPr>
        <p:style>
          <a:lnRef idx="2">
            <a:schemeClr val="accent1"/>
          </a:lnRef>
          <a:fillRef idx="0">
            <a:schemeClr val="accent1"/>
          </a:fillRef>
          <a:effectRef idx="1">
            <a:schemeClr val="accent1"/>
          </a:effectRef>
          <a:fontRef idx="minor">
            <a:schemeClr val="tx1"/>
          </a:fontRef>
        </p:style>
      </p:cxnSp>
      <p:sp>
        <p:nvSpPr>
          <p:cNvPr id="235526" name="TextBox 15"/>
          <p:cNvSpPr txBox="1">
            <a:spLocks noChangeArrowheads="1"/>
          </p:cNvSpPr>
          <p:nvPr/>
        </p:nvSpPr>
        <p:spPr bwMode="auto">
          <a:xfrm>
            <a:off x="1104900" y="1357313"/>
            <a:ext cx="338138"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100</a:t>
            </a:r>
          </a:p>
        </p:txBody>
      </p:sp>
      <p:sp>
        <p:nvSpPr>
          <p:cNvPr id="235527" name="TextBox 16"/>
          <p:cNvSpPr txBox="1">
            <a:spLocks noChangeArrowheads="1"/>
          </p:cNvSpPr>
          <p:nvPr/>
        </p:nvSpPr>
        <p:spPr bwMode="auto">
          <a:xfrm>
            <a:off x="1190625" y="2043113"/>
            <a:ext cx="252413"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80</a:t>
            </a:r>
          </a:p>
        </p:txBody>
      </p:sp>
      <p:sp>
        <p:nvSpPr>
          <p:cNvPr id="235528" name="TextBox 18"/>
          <p:cNvSpPr txBox="1">
            <a:spLocks noChangeArrowheads="1"/>
          </p:cNvSpPr>
          <p:nvPr/>
        </p:nvSpPr>
        <p:spPr bwMode="auto">
          <a:xfrm>
            <a:off x="1190625" y="2732088"/>
            <a:ext cx="252413"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60</a:t>
            </a:r>
          </a:p>
        </p:txBody>
      </p:sp>
      <p:sp>
        <p:nvSpPr>
          <p:cNvPr id="235529" name="TextBox 19"/>
          <p:cNvSpPr txBox="1">
            <a:spLocks noChangeArrowheads="1"/>
          </p:cNvSpPr>
          <p:nvPr/>
        </p:nvSpPr>
        <p:spPr bwMode="auto">
          <a:xfrm>
            <a:off x="1190625" y="3408363"/>
            <a:ext cx="252413"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40</a:t>
            </a:r>
          </a:p>
        </p:txBody>
      </p:sp>
      <p:sp>
        <p:nvSpPr>
          <p:cNvPr id="235530" name="TextBox 21"/>
          <p:cNvSpPr txBox="1">
            <a:spLocks noChangeArrowheads="1"/>
          </p:cNvSpPr>
          <p:nvPr/>
        </p:nvSpPr>
        <p:spPr bwMode="auto">
          <a:xfrm>
            <a:off x="1190625" y="4084638"/>
            <a:ext cx="252413"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20</a:t>
            </a:r>
          </a:p>
        </p:txBody>
      </p:sp>
      <p:sp>
        <p:nvSpPr>
          <p:cNvPr id="235531" name="TextBox 24"/>
          <p:cNvSpPr txBox="1">
            <a:spLocks noChangeArrowheads="1"/>
          </p:cNvSpPr>
          <p:nvPr/>
        </p:nvSpPr>
        <p:spPr bwMode="auto">
          <a:xfrm>
            <a:off x="1277938" y="4762500"/>
            <a:ext cx="165100" cy="215900"/>
          </a:xfrm>
          <a:prstGeom prst="rect">
            <a:avLst/>
          </a:prstGeom>
          <a:noFill/>
          <a:ln w="9525">
            <a:noFill/>
            <a:miter lim="800000"/>
            <a:headEnd/>
            <a:tailEnd/>
          </a:ln>
        </p:spPr>
        <p:txBody>
          <a:bodyPr wrap="none" lIns="0" tIns="0" rIns="90000" bIns="0" anchor="ctr">
            <a:spAutoFit/>
          </a:bodyPr>
          <a:lstStyle/>
          <a:p>
            <a:pPr algn="r" defTabSz="457200" fontAlgn="base">
              <a:spcBef>
                <a:spcPct val="0"/>
              </a:spcBef>
              <a:spcAft>
                <a:spcPct val="0"/>
              </a:spcAft>
            </a:pPr>
            <a:r>
              <a:rPr lang="en-GB" sz="1400" smtClean="0">
                <a:solidFill>
                  <a:srgbClr val="333333"/>
                </a:solidFill>
                <a:latin typeface="Arial"/>
                <a:cs typeface="Arial" pitchFamily="34" charset="0"/>
                <a:sym typeface="Helvetica Neue"/>
              </a:rPr>
              <a:t>0</a:t>
            </a:r>
          </a:p>
        </p:txBody>
      </p:sp>
      <p:sp>
        <p:nvSpPr>
          <p:cNvPr id="235532" name="TextBox 25"/>
          <p:cNvSpPr txBox="1">
            <a:spLocks noChangeArrowheads="1"/>
          </p:cNvSpPr>
          <p:nvPr/>
        </p:nvSpPr>
        <p:spPr bwMode="auto">
          <a:xfrm rot="-5400000">
            <a:off x="-948531" y="3017044"/>
            <a:ext cx="3805237" cy="187325"/>
          </a:xfrm>
          <a:prstGeom prst="rect">
            <a:avLst/>
          </a:prstGeom>
          <a:noFill/>
          <a:ln w="9525">
            <a:noFill/>
            <a:miter lim="800000"/>
            <a:headEnd/>
            <a:tailEnd/>
          </a:ln>
        </p:spPr>
        <p:txBody>
          <a:bodyPr lIns="0" tIns="0" rIns="90000" bIns="0" anchor="ctr">
            <a:spAutoFit/>
          </a:bodyPr>
          <a:lstStyle/>
          <a:p>
            <a:pPr algn="ctr" defTabSz="457200" fontAlgn="base">
              <a:spcBef>
                <a:spcPct val="0"/>
              </a:spcBef>
              <a:spcAft>
                <a:spcPct val="0"/>
              </a:spcAft>
            </a:pPr>
            <a:r>
              <a:rPr lang="en-GB" altLang="en-US" sz="1400" b="1" smtClean="0">
                <a:solidFill>
                  <a:srgbClr val="333333"/>
                </a:solidFill>
                <a:latin typeface="Arial"/>
                <a:ea typeface="ＭＳ Ｐゴシック" pitchFamily="34" charset="-128"/>
                <a:cs typeface="Arial" pitchFamily="34" charset="0"/>
                <a:sym typeface="Helvetica Neue"/>
              </a:rPr>
              <a:t>OS (%)</a:t>
            </a:r>
          </a:p>
        </p:txBody>
      </p:sp>
      <p:sp>
        <p:nvSpPr>
          <p:cNvPr id="235533" name="TextBox 47"/>
          <p:cNvSpPr txBox="1">
            <a:spLocks noChangeArrowheads="1"/>
          </p:cNvSpPr>
          <p:nvPr/>
        </p:nvSpPr>
        <p:spPr bwMode="auto">
          <a:xfrm>
            <a:off x="1466850" y="5176838"/>
            <a:ext cx="5975350" cy="215900"/>
          </a:xfrm>
          <a:prstGeom prst="rect">
            <a:avLst/>
          </a:prstGeom>
          <a:noFill/>
          <a:ln w="9525">
            <a:noFill/>
            <a:miter lim="800000"/>
            <a:headEnd/>
            <a:tailEnd/>
          </a:ln>
        </p:spPr>
        <p:txBody>
          <a:bodyPr lIns="0" tIns="0" rIns="0" bIns="0" anchor="b">
            <a:spAutoFit/>
          </a:bodyPr>
          <a:lstStyle/>
          <a:p>
            <a:pPr algn="ctr" defTabSz="457200" fontAlgn="base">
              <a:spcBef>
                <a:spcPct val="0"/>
              </a:spcBef>
              <a:spcAft>
                <a:spcPct val="0"/>
              </a:spcAft>
            </a:pPr>
            <a:r>
              <a:rPr lang="en-GB" altLang="en-US" sz="1400" b="1" smtClean="0">
                <a:solidFill>
                  <a:srgbClr val="333333"/>
                </a:solidFill>
                <a:latin typeface="Arial"/>
                <a:cs typeface="Arial" pitchFamily="34" charset="0"/>
                <a:sym typeface="Helvetica Neue"/>
              </a:rPr>
              <a:t>Months</a:t>
            </a:r>
            <a:endParaRPr lang="en-GB" altLang="en-US" sz="1400" smtClean="0">
              <a:solidFill>
                <a:srgbClr val="333333"/>
              </a:solidFill>
              <a:latin typeface="Arial"/>
              <a:cs typeface="Arial" pitchFamily="34" charset="0"/>
              <a:sym typeface="Helvetica Neue"/>
            </a:endParaRPr>
          </a:p>
        </p:txBody>
      </p:sp>
      <p:cxnSp>
        <p:nvCxnSpPr>
          <p:cNvPr id="170" name="Straight Connector 169"/>
          <p:cNvCxnSpPr/>
          <p:nvPr/>
        </p:nvCxnSpPr>
        <p:spPr bwMode="auto">
          <a:xfrm>
            <a:off x="1465263" y="1463675"/>
            <a:ext cx="1587" cy="347980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bwMode="auto">
          <a:xfrm>
            <a:off x="1406525" y="1465263"/>
            <a:ext cx="5715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bwMode="auto">
          <a:xfrm>
            <a:off x="1406525" y="2155825"/>
            <a:ext cx="5715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bwMode="auto">
          <a:xfrm>
            <a:off x="1406525" y="2841625"/>
            <a:ext cx="5715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bwMode="auto">
          <a:xfrm>
            <a:off x="1406525" y="3514725"/>
            <a:ext cx="5715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bwMode="auto">
          <a:xfrm>
            <a:off x="1406525" y="4194175"/>
            <a:ext cx="5715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5648325" y="3173413"/>
            <a:ext cx="6350" cy="1676400"/>
          </a:xfrm>
          <a:prstGeom prst="line">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35541" name="TextBox 22"/>
          <p:cNvSpPr txBox="1">
            <a:spLocks noChangeArrowheads="1"/>
          </p:cNvSpPr>
          <p:nvPr/>
        </p:nvSpPr>
        <p:spPr bwMode="auto">
          <a:xfrm>
            <a:off x="6105525"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36</a:t>
            </a:r>
          </a:p>
        </p:txBody>
      </p:sp>
      <p:sp>
        <p:nvSpPr>
          <p:cNvPr id="235542" name="TextBox 22"/>
          <p:cNvSpPr txBox="1">
            <a:spLocks noChangeArrowheads="1"/>
          </p:cNvSpPr>
          <p:nvPr/>
        </p:nvSpPr>
        <p:spPr bwMode="auto">
          <a:xfrm>
            <a:off x="6500813" y="4870450"/>
            <a:ext cx="217487"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39</a:t>
            </a:r>
          </a:p>
        </p:txBody>
      </p:sp>
      <p:sp>
        <p:nvSpPr>
          <p:cNvPr id="235543" name="TextBox 22"/>
          <p:cNvSpPr txBox="1">
            <a:spLocks noChangeArrowheads="1"/>
          </p:cNvSpPr>
          <p:nvPr/>
        </p:nvSpPr>
        <p:spPr bwMode="auto">
          <a:xfrm>
            <a:off x="6899275" y="4870450"/>
            <a:ext cx="217488"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42</a:t>
            </a:r>
          </a:p>
        </p:txBody>
      </p:sp>
      <p:sp>
        <p:nvSpPr>
          <p:cNvPr id="235544" name="TextBox 22"/>
          <p:cNvSpPr txBox="1">
            <a:spLocks noChangeArrowheads="1"/>
          </p:cNvSpPr>
          <p:nvPr/>
        </p:nvSpPr>
        <p:spPr bwMode="auto">
          <a:xfrm>
            <a:off x="5316538"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30</a:t>
            </a:r>
          </a:p>
        </p:txBody>
      </p:sp>
      <p:sp>
        <p:nvSpPr>
          <p:cNvPr id="235545" name="TextBox 22"/>
          <p:cNvSpPr txBox="1">
            <a:spLocks noChangeArrowheads="1"/>
          </p:cNvSpPr>
          <p:nvPr/>
        </p:nvSpPr>
        <p:spPr bwMode="auto">
          <a:xfrm>
            <a:off x="4919663"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27</a:t>
            </a:r>
          </a:p>
        </p:txBody>
      </p:sp>
      <p:sp>
        <p:nvSpPr>
          <p:cNvPr id="235546" name="TextBox 22"/>
          <p:cNvSpPr txBox="1">
            <a:spLocks noChangeArrowheads="1"/>
          </p:cNvSpPr>
          <p:nvPr/>
        </p:nvSpPr>
        <p:spPr bwMode="auto">
          <a:xfrm>
            <a:off x="4133850"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21</a:t>
            </a:r>
          </a:p>
        </p:txBody>
      </p:sp>
      <p:sp>
        <p:nvSpPr>
          <p:cNvPr id="235547" name="TextBox 22"/>
          <p:cNvSpPr txBox="1">
            <a:spLocks noChangeArrowheads="1"/>
          </p:cNvSpPr>
          <p:nvPr/>
        </p:nvSpPr>
        <p:spPr bwMode="auto">
          <a:xfrm>
            <a:off x="4519613"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24</a:t>
            </a:r>
          </a:p>
        </p:txBody>
      </p:sp>
      <p:sp>
        <p:nvSpPr>
          <p:cNvPr id="235548" name="TextBox 22"/>
          <p:cNvSpPr txBox="1">
            <a:spLocks noChangeArrowheads="1"/>
          </p:cNvSpPr>
          <p:nvPr/>
        </p:nvSpPr>
        <p:spPr bwMode="auto">
          <a:xfrm>
            <a:off x="3730625"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18</a:t>
            </a:r>
          </a:p>
        </p:txBody>
      </p:sp>
      <p:sp>
        <p:nvSpPr>
          <p:cNvPr id="235549" name="TextBox 22"/>
          <p:cNvSpPr txBox="1">
            <a:spLocks noChangeArrowheads="1"/>
          </p:cNvSpPr>
          <p:nvPr/>
        </p:nvSpPr>
        <p:spPr bwMode="auto">
          <a:xfrm>
            <a:off x="3351213"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15</a:t>
            </a:r>
          </a:p>
        </p:txBody>
      </p:sp>
      <p:sp>
        <p:nvSpPr>
          <p:cNvPr id="235550" name="TextBox 22"/>
          <p:cNvSpPr txBox="1">
            <a:spLocks noChangeArrowheads="1"/>
          </p:cNvSpPr>
          <p:nvPr/>
        </p:nvSpPr>
        <p:spPr bwMode="auto">
          <a:xfrm>
            <a:off x="2947988"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12</a:t>
            </a:r>
          </a:p>
        </p:txBody>
      </p:sp>
      <p:sp>
        <p:nvSpPr>
          <p:cNvPr id="235551" name="TextBox 22"/>
          <p:cNvSpPr txBox="1">
            <a:spLocks noChangeArrowheads="1"/>
          </p:cNvSpPr>
          <p:nvPr/>
        </p:nvSpPr>
        <p:spPr bwMode="auto">
          <a:xfrm>
            <a:off x="2605088" y="4870450"/>
            <a:ext cx="10795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9</a:t>
            </a:r>
          </a:p>
        </p:txBody>
      </p:sp>
      <p:sp>
        <p:nvSpPr>
          <p:cNvPr id="235552" name="TextBox 22"/>
          <p:cNvSpPr txBox="1">
            <a:spLocks noChangeArrowheads="1"/>
          </p:cNvSpPr>
          <p:nvPr/>
        </p:nvSpPr>
        <p:spPr bwMode="auto">
          <a:xfrm>
            <a:off x="2233613" y="4870450"/>
            <a:ext cx="10795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6</a:t>
            </a:r>
          </a:p>
        </p:txBody>
      </p:sp>
      <p:sp>
        <p:nvSpPr>
          <p:cNvPr id="235553" name="TextBox 22"/>
          <p:cNvSpPr txBox="1">
            <a:spLocks noChangeArrowheads="1"/>
          </p:cNvSpPr>
          <p:nvPr/>
        </p:nvSpPr>
        <p:spPr bwMode="auto">
          <a:xfrm>
            <a:off x="1825625" y="4870450"/>
            <a:ext cx="10795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3</a:t>
            </a:r>
          </a:p>
        </p:txBody>
      </p:sp>
      <p:sp>
        <p:nvSpPr>
          <p:cNvPr id="235554" name="TextBox 22"/>
          <p:cNvSpPr txBox="1">
            <a:spLocks noChangeArrowheads="1"/>
          </p:cNvSpPr>
          <p:nvPr/>
        </p:nvSpPr>
        <p:spPr bwMode="auto">
          <a:xfrm>
            <a:off x="7340600"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45</a:t>
            </a:r>
          </a:p>
        </p:txBody>
      </p:sp>
      <p:sp>
        <p:nvSpPr>
          <p:cNvPr id="235555" name="TextBox 22"/>
          <p:cNvSpPr txBox="1">
            <a:spLocks noChangeArrowheads="1"/>
          </p:cNvSpPr>
          <p:nvPr/>
        </p:nvSpPr>
        <p:spPr bwMode="auto">
          <a:xfrm>
            <a:off x="1419225" y="4868863"/>
            <a:ext cx="107950" cy="306387"/>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0</a:t>
            </a:r>
          </a:p>
        </p:txBody>
      </p:sp>
      <p:cxnSp>
        <p:nvCxnSpPr>
          <p:cNvPr id="259" name="Straight Connector 258"/>
          <p:cNvCxnSpPr/>
          <p:nvPr/>
        </p:nvCxnSpPr>
        <p:spPr bwMode="auto">
          <a:xfrm>
            <a:off x="1879600"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bwMode="auto">
          <a:xfrm>
            <a:off x="2287588"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bwMode="auto">
          <a:xfrm>
            <a:off x="5424488"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bwMode="auto">
          <a:xfrm>
            <a:off x="3055938"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bwMode="auto">
          <a:xfrm>
            <a:off x="1400175" y="4868863"/>
            <a:ext cx="6045200" cy="0"/>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bwMode="auto">
          <a:xfrm>
            <a:off x="265906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bwMode="auto">
          <a:xfrm>
            <a:off x="345916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bwMode="auto">
          <a:xfrm>
            <a:off x="3838575"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bwMode="auto">
          <a:xfrm>
            <a:off x="4241800"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bwMode="auto">
          <a:xfrm>
            <a:off x="462756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bwMode="auto">
          <a:xfrm>
            <a:off x="502761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bwMode="auto">
          <a:xfrm>
            <a:off x="7448550"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bwMode="auto">
          <a:xfrm>
            <a:off x="7005638"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bwMode="auto">
          <a:xfrm>
            <a:off x="660876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bwMode="auto">
          <a:xfrm>
            <a:off x="6208713"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235571" name="TextBox 22"/>
          <p:cNvSpPr txBox="1">
            <a:spLocks noChangeArrowheads="1"/>
          </p:cNvSpPr>
          <p:nvPr/>
        </p:nvSpPr>
        <p:spPr bwMode="auto">
          <a:xfrm>
            <a:off x="5710238" y="4870450"/>
            <a:ext cx="215900" cy="306388"/>
          </a:xfrm>
          <a:prstGeom prst="rect">
            <a:avLst/>
          </a:prstGeom>
          <a:noFill/>
          <a:ln w="9525">
            <a:noFill/>
            <a:miter lim="800000"/>
            <a:headEnd/>
            <a:tailEnd/>
          </a:ln>
        </p:spPr>
        <p:txBody>
          <a:bodyPr wrap="none" lIns="0" tIns="90000" rIns="0" bIns="0" anchor="b">
            <a:spAutoFit/>
          </a:bodyPr>
          <a:lstStyle/>
          <a:p>
            <a:pPr algn="ctr" defTabSz="457200" fontAlgn="base">
              <a:spcBef>
                <a:spcPct val="0"/>
              </a:spcBef>
              <a:spcAft>
                <a:spcPct val="0"/>
              </a:spcAft>
            </a:pPr>
            <a:r>
              <a:rPr lang="en-GB" sz="1400" smtClean="0">
                <a:solidFill>
                  <a:srgbClr val="333333"/>
                </a:solidFill>
                <a:latin typeface="Arial"/>
                <a:cs typeface="Arial" pitchFamily="34" charset="0"/>
                <a:sym typeface="Helvetica Neue"/>
              </a:rPr>
              <a:t>33</a:t>
            </a:r>
          </a:p>
        </p:txBody>
      </p:sp>
      <p:cxnSp>
        <p:nvCxnSpPr>
          <p:cNvPr id="275" name="Straight Connector 274"/>
          <p:cNvCxnSpPr/>
          <p:nvPr/>
        </p:nvCxnSpPr>
        <p:spPr bwMode="auto">
          <a:xfrm>
            <a:off x="5818188" y="4868863"/>
            <a:ext cx="0" cy="68262"/>
          </a:xfrm>
          <a:prstGeom prst="line">
            <a:avLst/>
          </a:prstGeom>
          <a:ln w="1905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235573" name="Title 1"/>
          <p:cNvSpPr txBox="1">
            <a:spLocks/>
          </p:cNvSpPr>
          <p:nvPr/>
        </p:nvSpPr>
        <p:spPr bwMode="auto">
          <a:xfrm>
            <a:off x="827584" y="476672"/>
            <a:ext cx="8005763" cy="419100"/>
          </a:xfrm>
          <a:prstGeom prst="rect">
            <a:avLst/>
          </a:prstGeom>
          <a:noFill/>
          <a:ln w="9525">
            <a:noFill/>
            <a:miter lim="800000"/>
            <a:headEnd/>
            <a:tailEnd/>
          </a:ln>
        </p:spPr>
        <p:txBody>
          <a:bodyPr lIns="0" tIns="0" rIns="0" bIns="0" anchor="b"/>
          <a:lstStyle/>
          <a:p>
            <a:pPr fontAlgn="base">
              <a:lnSpc>
                <a:spcPct val="85000"/>
              </a:lnSpc>
              <a:spcBef>
                <a:spcPct val="0"/>
              </a:spcBef>
              <a:spcAft>
                <a:spcPct val="0"/>
              </a:spcAft>
            </a:pPr>
            <a:endParaRPr lang="en-US" sz="2800" b="1" smtClean="0">
              <a:solidFill>
                <a:srgbClr val="C0311A"/>
              </a:solidFill>
              <a:latin typeface="Arial"/>
              <a:cs typeface="Arial" pitchFamily="34" charset="0"/>
              <a:sym typeface="Helvetica Neue"/>
            </a:endParaRPr>
          </a:p>
        </p:txBody>
      </p:sp>
      <p:sp>
        <p:nvSpPr>
          <p:cNvPr id="235574" name="TextBox 82"/>
          <p:cNvSpPr txBox="1">
            <a:spLocks noChangeArrowheads="1"/>
          </p:cNvSpPr>
          <p:nvPr/>
        </p:nvSpPr>
        <p:spPr bwMode="auto">
          <a:xfrm>
            <a:off x="3810000" y="1338263"/>
            <a:ext cx="3719513" cy="493712"/>
          </a:xfrm>
          <a:prstGeom prst="rect">
            <a:avLst/>
          </a:prstGeom>
          <a:noFill/>
          <a:ln w="9525">
            <a:noFill/>
            <a:miter lim="800000"/>
            <a:headEnd/>
            <a:tailEnd/>
          </a:ln>
        </p:spPr>
        <p:txBody>
          <a:bodyPr wrap="none" lIns="0" tIns="0" rIns="0" bIns="0">
            <a:spAutoFit/>
          </a:bodyPr>
          <a:lstStyle/>
          <a:p>
            <a:pPr algn="ctr" defTabSz="457200" fontAlgn="base">
              <a:spcBef>
                <a:spcPct val="0"/>
              </a:spcBef>
              <a:spcAft>
                <a:spcPct val="0"/>
              </a:spcAft>
            </a:pPr>
            <a:r>
              <a:rPr lang="en-GB" sz="1600" b="1" smtClean="0">
                <a:solidFill>
                  <a:srgbClr val="333333"/>
                </a:solidFill>
                <a:latin typeface="Arial"/>
                <a:cs typeface="Arial" pitchFamily="34" charset="0"/>
                <a:sym typeface="Helvetica Neue"/>
              </a:rPr>
              <a:t>HR=0.77 (95% CI: 0.67–0.88); p=0.0002</a:t>
            </a:r>
            <a:br>
              <a:rPr lang="en-GB" sz="1600" b="1" smtClean="0">
                <a:solidFill>
                  <a:srgbClr val="333333"/>
                </a:solidFill>
                <a:latin typeface="Arial"/>
                <a:cs typeface="Arial" pitchFamily="34" charset="0"/>
                <a:sym typeface="Helvetica Neue"/>
              </a:rPr>
            </a:br>
            <a:r>
              <a:rPr lang="en-GB" sz="1600" b="1" smtClean="0">
                <a:solidFill>
                  <a:srgbClr val="333333"/>
                </a:solidFill>
                <a:latin typeface="Arial"/>
                <a:cs typeface="Arial" pitchFamily="34" charset="0"/>
                <a:sym typeface="Helvetica Neue"/>
              </a:rPr>
              <a:t>23% reduction in the risk of death</a:t>
            </a:r>
          </a:p>
        </p:txBody>
      </p:sp>
      <p:sp>
        <p:nvSpPr>
          <p:cNvPr id="235575" name="TextBox 81"/>
          <p:cNvSpPr txBox="1">
            <a:spLocks noChangeArrowheads="1"/>
          </p:cNvSpPr>
          <p:nvPr/>
        </p:nvSpPr>
        <p:spPr bwMode="auto">
          <a:xfrm>
            <a:off x="6062663" y="2840038"/>
            <a:ext cx="2306637" cy="215900"/>
          </a:xfrm>
          <a:prstGeom prst="rect">
            <a:avLst/>
          </a:prstGeom>
          <a:noFill/>
          <a:ln w="9525">
            <a:noFill/>
            <a:miter lim="800000"/>
            <a:headEnd/>
            <a:tailEnd/>
          </a:ln>
        </p:spPr>
        <p:txBody>
          <a:bodyPr wrap="none" lIns="0" tIns="0" rIns="0" bIns="0" anchor="b">
            <a:spAutoFit/>
          </a:bodyPr>
          <a:lstStyle/>
          <a:p>
            <a:pPr defTabSz="457200" fontAlgn="base">
              <a:spcBef>
                <a:spcPct val="0"/>
              </a:spcBef>
              <a:spcAft>
                <a:spcPct val="0"/>
              </a:spcAft>
            </a:pPr>
            <a:r>
              <a:rPr lang="en-GB" sz="1400" b="1" smtClean="0">
                <a:solidFill>
                  <a:srgbClr val="C0311A"/>
                </a:solidFill>
                <a:latin typeface="Arial"/>
                <a:cs typeface="Arial" pitchFamily="34" charset="0"/>
                <a:sym typeface="Helvetica Neue"/>
              </a:rPr>
              <a:t>Enzalutamide: 35.3 months</a:t>
            </a:r>
          </a:p>
        </p:txBody>
      </p:sp>
      <p:sp>
        <p:nvSpPr>
          <p:cNvPr id="235576" name="TextBox 80"/>
          <p:cNvSpPr txBox="1">
            <a:spLocks noChangeArrowheads="1"/>
          </p:cNvSpPr>
          <p:nvPr/>
        </p:nvSpPr>
        <p:spPr bwMode="auto">
          <a:xfrm>
            <a:off x="3563938" y="3243263"/>
            <a:ext cx="1838325" cy="215900"/>
          </a:xfrm>
          <a:prstGeom prst="rect">
            <a:avLst/>
          </a:prstGeom>
          <a:noFill/>
          <a:ln w="9525">
            <a:noFill/>
            <a:miter lim="800000"/>
            <a:headEnd/>
            <a:tailEnd/>
          </a:ln>
        </p:spPr>
        <p:txBody>
          <a:bodyPr wrap="none" lIns="0" tIns="0" rIns="0" bIns="0" anchor="b">
            <a:spAutoFit/>
          </a:bodyPr>
          <a:lstStyle/>
          <a:p>
            <a:pPr defTabSz="457200" fontAlgn="base">
              <a:spcBef>
                <a:spcPct val="0"/>
              </a:spcBef>
              <a:spcAft>
                <a:spcPct val="0"/>
              </a:spcAft>
            </a:pPr>
            <a:r>
              <a:rPr lang="en-GB" sz="1400" b="1" smtClean="0">
                <a:solidFill>
                  <a:srgbClr val="666666"/>
                </a:solidFill>
                <a:latin typeface="Arial"/>
                <a:cs typeface="Arial" pitchFamily="34" charset="0"/>
                <a:sym typeface="Helvetica Neue"/>
              </a:rPr>
              <a:t>Placebo: 31.3 months</a:t>
            </a:r>
          </a:p>
        </p:txBody>
      </p:sp>
      <p:sp>
        <p:nvSpPr>
          <p:cNvPr id="235577" name="Freeform 7"/>
          <p:cNvSpPr>
            <a:spLocks/>
          </p:cNvSpPr>
          <p:nvPr/>
        </p:nvSpPr>
        <p:spPr bwMode="auto">
          <a:xfrm>
            <a:off x="1484313" y="1477963"/>
            <a:ext cx="5984875" cy="1871662"/>
          </a:xfrm>
          <a:custGeom>
            <a:avLst/>
            <a:gdLst>
              <a:gd name="T0" fmla="*/ 2147483647 w 3462"/>
              <a:gd name="T1" fmla="*/ 2147483647 h 1174"/>
              <a:gd name="T2" fmla="*/ 2147483647 w 3462"/>
              <a:gd name="T3" fmla="*/ 2147483647 h 1174"/>
              <a:gd name="T4" fmla="*/ 2147483647 w 3462"/>
              <a:gd name="T5" fmla="*/ 2147483647 h 1174"/>
              <a:gd name="T6" fmla="*/ 2147483647 w 3462"/>
              <a:gd name="T7" fmla="*/ 2147483647 h 1174"/>
              <a:gd name="T8" fmla="*/ 2147483647 w 3462"/>
              <a:gd name="T9" fmla="*/ 2147483647 h 1174"/>
              <a:gd name="T10" fmla="*/ 2147483647 w 3462"/>
              <a:gd name="T11" fmla="*/ 2147483647 h 1174"/>
              <a:gd name="T12" fmla="*/ 2147483647 w 3462"/>
              <a:gd name="T13" fmla="*/ 2147483647 h 1174"/>
              <a:gd name="T14" fmla="*/ 2147483647 w 3462"/>
              <a:gd name="T15" fmla="*/ 2147483647 h 1174"/>
              <a:gd name="T16" fmla="*/ 2147483647 w 3462"/>
              <a:gd name="T17" fmla="*/ 2147483647 h 1174"/>
              <a:gd name="T18" fmla="*/ 2147483647 w 3462"/>
              <a:gd name="T19" fmla="*/ 2147483647 h 1174"/>
              <a:gd name="T20" fmla="*/ 2147483647 w 3462"/>
              <a:gd name="T21" fmla="*/ 2147483647 h 1174"/>
              <a:gd name="T22" fmla="*/ 2147483647 w 3462"/>
              <a:gd name="T23" fmla="*/ 2147483647 h 1174"/>
              <a:gd name="T24" fmla="*/ 2147483647 w 3462"/>
              <a:gd name="T25" fmla="*/ 2147483647 h 1174"/>
              <a:gd name="T26" fmla="*/ 2147483647 w 3462"/>
              <a:gd name="T27" fmla="*/ 2147483647 h 1174"/>
              <a:gd name="T28" fmla="*/ 2147483647 w 3462"/>
              <a:gd name="T29" fmla="*/ 2147483647 h 1174"/>
              <a:gd name="T30" fmla="*/ 2147483647 w 3462"/>
              <a:gd name="T31" fmla="*/ 2147483647 h 1174"/>
              <a:gd name="T32" fmla="*/ 2147483647 w 3462"/>
              <a:gd name="T33" fmla="*/ 2147483647 h 1174"/>
              <a:gd name="T34" fmla="*/ 2147483647 w 3462"/>
              <a:gd name="T35" fmla="*/ 2147483647 h 1174"/>
              <a:gd name="T36" fmla="*/ 2147483647 w 3462"/>
              <a:gd name="T37" fmla="*/ 2147483647 h 1174"/>
              <a:gd name="T38" fmla="*/ 2147483647 w 3462"/>
              <a:gd name="T39" fmla="*/ 2147483647 h 1174"/>
              <a:gd name="T40" fmla="*/ 2147483647 w 3462"/>
              <a:gd name="T41" fmla="*/ 2147483647 h 1174"/>
              <a:gd name="T42" fmla="*/ 2147483647 w 3462"/>
              <a:gd name="T43" fmla="*/ 2147483647 h 1174"/>
              <a:gd name="T44" fmla="*/ 2147483647 w 3462"/>
              <a:gd name="T45" fmla="*/ 2147483647 h 1174"/>
              <a:gd name="T46" fmla="*/ 2147483647 w 3462"/>
              <a:gd name="T47" fmla="*/ 2147483647 h 1174"/>
              <a:gd name="T48" fmla="*/ 2147483647 w 3462"/>
              <a:gd name="T49" fmla="*/ 2147483647 h 1174"/>
              <a:gd name="T50" fmla="*/ 2147483647 w 3462"/>
              <a:gd name="T51" fmla="*/ 2147483647 h 1174"/>
              <a:gd name="T52" fmla="*/ 2147483647 w 3462"/>
              <a:gd name="T53" fmla="*/ 2147483647 h 1174"/>
              <a:gd name="T54" fmla="*/ 2147483647 w 3462"/>
              <a:gd name="T55" fmla="*/ 2147483647 h 1174"/>
              <a:gd name="T56" fmla="*/ 2147483647 w 3462"/>
              <a:gd name="T57" fmla="*/ 2147483647 h 1174"/>
              <a:gd name="T58" fmla="*/ 2147483647 w 3462"/>
              <a:gd name="T59" fmla="*/ 2147483647 h 1174"/>
              <a:gd name="T60" fmla="*/ 2147483647 w 3462"/>
              <a:gd name="T61" fmla="*/ 2147483647 h 1174"/>
              <a:gd name="T62" fmla="*/ 2147483647 w 3462"/>
              <a:gd name="T63" fmla="*/ 2147483647 h 1174"/>
              <a:gd name="T64" fmla="*/ 2147483647 w 3462"/>
              <a:gd name="T65" fmla="*/ 2147483647 h 1174"/>
              <a:gd name="T66" fmla="*/ 2147483647 w 3462"/>
              <a:gd name="T67" fmla="*/ 2147483647 h 1174"/>
              <a:gd name="T68" fmla="*/ 2147483647 w 3462"/>
              <a:gd name="T69" fmla="*/ 2147483647 h 1174"/>
              <a:gd name="T70" fmla="*/ 2147483647 w 3462"/>
              <a:gd name="T71" fmla="*/ 2147483647 h 1174"/>
              <a:gd name="T72" fmla="*/ 2147483647 w 3462"/>
              <a:gd name="T73" fmla="*/ 2147483647 h 1174"/>
              <a:gd name="T74" fmla="*/ 2147483647 w 3462"/>
              <a:gd name="T75" fmla="*/ 2147483647 h 1174"/>
              <a:gd name="T76" fmla="*/ 2147483647 w 3462"/>
              <a:gd name="T77" fmla="*/ 2147483647 h 1174"/>
              <a:gd name="T78" fmla="*/ 2147483647 w 3462"/>
              <a:gd name="T79" fmla="*/ 2147483647 h 1174"/>
              <a:gd name="T80" fmla="*/ 2147483647 w 3462"/>
              <a:gd name="T81" fmla="*/ 2147483647 h 1174"/>
              <a:gd name="T82" fmla="*/ 2147483647 w 3462"/>
              <a:gd name="T83" fmla="*/ 2147483647 h 1174"/>
              <a:gd name="T84" fmla="*/ 2147483647 w 3462"/>
              <a:gd name="T85" fmla="*/ 2147483647 h 1174"/>
              <a:gd name="T86" fmla="*/ 2147483647 w 3462"/>
              <a:gd name="T87" fmla="*/ 2147483647 h 1174"/>
              <a:gd name="T88" fmla="*/ 2147483647 w 3462"/>
              <a:gd name="T89" fmla="*/ 2147483647 h 1174"/>
              <a:gd name="T90" fmla="*/ 2147483647 w 3462"/>
              <a:gd name="T91" fmla="*/ 2147483647 h 1174"/>
              <a:gd name="T92" fmla="*/ 2147483647 w 3462"/>
              <a:gd name="T93" fmla="*/ 2147483647 h 1174"/>
              <a:gd name="T94" fmla="*/ 2147483647 w 3462"/>
              <a:gd name="T95" fmla="*/ 2147483647 h 1174"/>
              <a:gd name="T96" fmla="*/ 2147483647 w 3462"/>
              <a:gd name="T97" fmla="*/ 2147483647 h 1174"/>
              <a:gd name="T98" fmla="*/ 2147483647 w 3462"/>
              <a:gd name="T99" fmla="*/ 2147483647 h 1174"/>
              <a:gd name="T100" fmla="*/ 2147483647 w 3462"/>
              <a:gd name="T101" fmla="*/ 2147483647 h 1174"/>
              <a:gd name="T102" fmla="*/ 2147483647 w 3462"/>
              <a:gd name="T103" fmla="*/ 2147483647 h 1174"/>
              <a:gd name="T104" fmla="*/ 2147483647 w 3462"/>
              <a:gd name="T105" fmla="*/ 2147483647 h 1174"/>
              <a:gd name="T106" fmla="*/ 2147483647 w 3462"/>
              <a:gd name="T107" fmla="*/ 2147483647 h 1174"/>
              <a:gd name="T108" fmla="*/ 2147483647 w 3462"/>
              <a:gd name="T109" fmla="*/ 2147483647 h 1174"/>
              <a:gd name="T110" fmla="*/ 2147483647 w 3462"/>
              <a:gd name="T111" fmla="*/ 2147483647 h 1174"/>
              <a:gd name="T112" fmla="*/ 2147483647 w 3462"/>
              <a:gd name="T113" fmla="*/ 2147483647 h 1174"/>
              <a:gd name="T114" fmla="*/ 2147483647 w 3462"/>
              <a:gd name="T115" fmla="*/ 2147483647 h 11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62"/>
              <a:gd name="T175" fmla="*/ 0 h 1174"/>
              <a:gd name="T176" fmla="*/ 3462 w 3462"/>
              <a:gd name="T177" fmla="*/ 1174 h 11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62" h="1174">
                <a:moveTo>
                  <a:pt x="0" y="0"/>
                </a:moveTo>
                <a:lnTo>
                  <a:pt x="92" y="0"/>
                </a:lnTo>
                <a:lnTo>
                  <a:pt x="92" y="6"/>
                </a:lnTo>
                <a:lnTo>
                  <a:pt x="122" y="6"/>
                </a:lnTo>
                <a:lnTo>
                  <a:pt x="122" y="12"/>
                </a:lnTo>
                <a:lnTo>
                  <a:pt x="225" y="12"/>
                </a:lnTo>
                <a:lnTo>
                  <a:pt x="225" y="18"/>
                </a:lnTo>
                <a:lnTo>
                  <a:pt x="305" y="18"/>
                </a:lnTo>
                <a:lnTo>
                  <a:pt x="305" y="26"/>
                </a:lnTo>
                <a:lnTo>
                  <a:pt x="339" y="26"/>
                </a:lnTo>
                <a:lnTo>
                  <a:pt x="339" y="32"/>
                </a:lnTo>
                <a:lnTo>
                  <a:pt x="397" y="32"/>
                </a:lnTo>
                <a:lnTo>
                  <a:pt x="397" y="40"/>
                </a:lnTo>
                <a:lnTo>
                  <a:pt x="415" y="40"/>
                </a:lnTo>
                <a:lnTo>
                  <a:pt x="415" y="46"/>
                </a:lnTo>
                <a:lnTo>
                  <a:pt x="517" y="46"/>
                </a:lnTo>
                <a:lnTo>
                  <a:pt x="517" y="56"/>
                </a:lnTo>
                <a:lnTo>
                  <a:pt x="531" y="56"/>
                </a:lnTo>
                <a:lnTo>
                  <a:pt x="531" y="62"/>
                </a:lnTo>
                <a:lnTo>
                  <a:pt x="549" y="62"/>
                </a:lnTo>
                <a:lnTo>
                  <a:pt x="549" y="68"/>
                </a:lnTo>
                <a:lnTo>
                  <a:pt x="597" y="68"/>
                </a:lnTo>
                <a:lnTo>
                  <a:pt x="597" y="74"/>
                </a:lnTo>
                <a:lnTo>
                  <a:pt x="625" y="74"/>
                </a:lnTo>
                <a:lnTo>
                  <a:pt x="625" y="82"/>
                </a:lnTo>
                <a:lnTo>
                  <a:pt x="629" y="82"/>
                </a:lnTo>
                <a:lnTo>
                  <a:pt x="629" y="88"/>
                </a:lnTo>
                <a:lnTo>
                  <a:pt x="659" y="88"/>
                </a:lnTo>
                <a:lnTo>
                  <a:pt x="659" y="96"/>
                </a:lnTo>
                <a:lnTo>
                  <a:pt x="667" y="96"/>
                </a:lnTo>
                <a:lnTo>
                  <a:pt x="667" y="102"/>
                </a:lnTo>
                <a:lnTo>
                  <a:pt x="679" y="102"/>
                </a:lnTo>
                <a:lnTo>
                  <a:pt x="703" y="102"/>
                </a:lnTo>
                <a:lnTo>
                  <a:pt x="703" y="110"/>
                </a:lnTo>
                <a:lnTo>
                  <a:pt x="741" y="110"/>
                </a:lnTo>
                <a:lnTo>
                  <a:pt x="741" y="114"/>
                </a:lnTo>
                <a:lnTo>
                  <a:pt x="743" y="114"/>
                </a:lnTo>
                <a:lnTo>
                  <a:pt x="743" y="118"/>
                </a:lnTo>
                <a:lnTo>
                  <a:pt x="779" y="118"/>
                </a:lnTo>
                <a:lnTo>
                  <a:pt x="779" y="122"/>
                </a:lnTo>
                <a:lnTo>
                  <a:pt x="783" y="122"/>
                </a:lnTo>
                <a:lnTo>
                  <a:pt x="783" y="126"/>
                </a:lnTo>
                <a:lnTo>
                  <a:pt x="801" y="126"/>
                </a:lnTo>
                <a:lnTo>
                  <a:pt x="801" y="132"/>
                </a:lnTo>
                <a:lnTo>
                  <a:pt x="805" y="132"/>
                </a:lnTo>
                <a:lnTo>
                  <a:pt x="805" y="134"/>
                </a:lnTo>
                <a:lnTo>
                  <a:pt x="825" y="134"/>
                </a:lnTo>
                <a:lnTo>
                  <a:pt x="825" y="140"/>
                </a:lnTo>
                <a:lnTo>
                  <a:pt x="829" y="140"/>
                </a:lnTo>
                <a:lnTo>
                  <a:pt x="829" y="144"/>
                </a:lnTo>
                <a:lnTo>
                  <a:pt x="835" y="144"/>
                </a:lnTo>
                <a:lnTo>
                  <a:pt x="835" y="148"/>
                </a:lnTo>
                <a:lnTo>
                  <a:pt x="881" y="148"/>
                </a:lnTo>
                <a:lnTo>
                  <a:pt x="881" y="154"/>
                </a:lnTo>
                <a:lnTo>
                  <a:pt x="883" y="154"/>
                </a:lnTo>
                <a:lnTo>
                  <a:pt x="883" y="158"/>
                </a:lnTo>
                <a:lnTo>
                  <a:pt x="897" y="158"/>
                </a:lnTo>
                <a:lnTo>
                  <a:pt x="897" y="168"/>
                </a:lnTo>
                <a:lnTo>
                  <a:pt x="923" y="168"/>
                </a:lnTo>
                <a:lnTo>
                  <a:pt x="923" y="172"/>
                </a:lnTo>
                <a:lnTo>
                  <a:pt x="927" y="172"/>
                </a:lnTo>
                <a:lnTo>
                  <a:pt x="927" y="178"/>
                </a:lnTo>
                <a:lnTo>
                  <a:pt x="947" y="178"/>
                </a:lnTo>
                <a:lnTo>
                  <a:pt x="947" y="184"/>
                </a:lnTo>
                <a:lnTo>
                  <a:pt x="969" y="184"/>
                </a:lnTo>
                <a:lnTo>
                  <a:pt x="969" y="188"/>
                </a:lnTo>
                <a:lnTo>
                  <a:pt x="973" y="188"/>
                </a:lnTo>
                <a:lnTo>
                  <a:pt x="973" y="192"/>
                </a:lnTo>
                <a:lnTo>
                  <a:pt x="977" y="192"/>
                </a:lnTo>
                <a:lnTo>
                  <a:pt x="977" y="194"/>
                </a:lnTo>
                <a:lnTo>
                  <a:pt x="981" y="194"/>
                </a:lnTo>
                <a:lnTo>
                  <a:pt x="981" y="198"/>
                </a:lnTo>
                <a:lnTo>
                  <a:pt x="1005" y="198"/>
                </a:lnTo>
                <a:lnTo>
                  <a:pt x="1005" y="202"/>
                </a:lnTo>
                <a:lnTo>
                  <a:pt x="1007" y="202"/>
                </a:lnTo>
                <a:lnTo>
                  <a:pt x="1007" y="208"/>
                </a:lnTo>
                <a:lnTo>
                  <a:pt x="1029" y="208"/>
                </a:lnTo>
                <a:lnTo>
                  <a:pt x="1029" y="210"/>
                </a:lnTo>
                <a:lnTo>
                  <a:pt x="1033" y="210"/>
                </a:lnTo>
                <a:lnTo>
                  <a:pt x="1033" y="214"/>
                </a:lnTo>
                <a:lnTo>
                  <a:pt x="1047" y="214"/>
                </a:lnTo>
                <a:lnTo>
                  <a:pt x="1047" y="216"/>
                </a:lnTo>
                <a:lnTo>
                  <a:pt x="1051" y="216"/>
                </a:lnTo>
                <a:lnTo>
                  <a:pt x="1051" y="220"/>
                </a:lnTo>
                <a:lnTo>
                  <a:pt x="1057" y="220"/>
                </a:lnTo>
                <a:lnTo>
                  <a:pt x="1057" y="226"/>
                </a:lnTo>
                <a:lnTo>
                  <a:pt x="1061" y="226"/>
                </a:lnTo>
                <a:lnTo>
                  <a:pt x="1061" y="228"/>
                </a:lnTo>
                <a:lnTo>
                  <a:pt x="1075" y="228"/>
                </a:lnTo>
                <a:lnTo>
                  <a:pt x="1075" y="232"/>
                </a:lnTo>
                <a:lnTo>
                  <a:pt x="1085" y="232"/>
                </a:lnTo>
                <a:lnTo>
                  <a:pt x="1085" y="238"/>
                </a:lnTo>
                <a:lnTo>
                  <a:pt x="1095" y="238"/>
                </a:lnTo>
                <a:lnTo>
                  <a:pt x="1095" y="242"/>
                </a:lnTo>
                <a:lnTo>
                  <a:pt x="1103" y="242"/>
                </a:lnTo>
                <a:lnTo>
                  <a:pt x="1103" y="248"/>
                </a:lnTo>
                <a:lnTo>
                  <a:pt x="1107" y="248"/>
                </a:lnTo>
                <a:lnTo>
                  <a:pt x="1107" y="256"/>
                </a:lnTo>
                <a:lnTo>
                  <a:pt x="1147" y="256"/>
                </a:lnTo>
                <a:lnTo>
                  <a:pt x="1147" y="260"/>
                </a:lnTo>
                <a:lnTo>
                  <a:pt x="1155" y="260"/>
                </a:lnTo>
                <a:lnTo>
                  <a:pt x="1155" y="264"/>
                </a:lnTo>
                <a:lnTo>
                  <a:pt x="1159" y="264"/>
                </a:lnTo>
                <a:lnTo>
                  <a:pt x="1159" y="270"/>
                </a:lnTo>
                <a:lnTo>
                  <a:pt x="1179" y="270"/>
                </a:lnTo>
                <a:lnTo>
                  <a:pt x="1179" y="276"/>
                </a:lnTo>
                <a:lnTo>
                  <a:pt x="1207" y="276"/>
                </a:lnTo>
                <a:lnTo>
                  <a:pt x="1207" y="282"/>
                </a:lnTo>
                <a:lnTo>
                  <a:pt x="1233" y="282"/>
                </a:lnTo>
                <a:lnTo>
                  <a:pt x="1233" y="290"/>
                </a:lnTo>
                <a:lnTo>
                  <a:pt x="1237" y="290"/>
                </a:lnTo>
                <a:lnTo>
                  <a:pt x="1237" y="294"/>
                </a:lnTo>
                <a:lnTo>
                  <a:pt x="1241" y="294"/>
                </a:lnTo>
                <a:lnTo>
                  <a:pt x="1241" y="300"/>
                </a:lnTo>
                <a:lnTo>
                  <a:pt x="1255" y="300"/>
                </a:lnTo>
                <a:lnTo>
                  <a:pt x="1255" y="304"/>
                </a:lnTo>
                <a:lnTo>
                  <a:pt x="1263" y="304"/>
                </a:lnTo>
                <a:lnTo>
                  <a:pt x="1263" y="310"/>
                </a:lnTo>
                <a:lnTo>
                  <a:pt x="1271" y="310"/>
                </a:lnTo>
                <a:lnTo>
                  <a:pt x="1271" y="318"/>
                </a:lnTo>
                <a:lnTo>
                  <a:pt x="1285" y="318"/>
                </a:lnTo>
                <a:lnTo>
                  <a:pt x="1285" y="326"/>
                </a:lnTo>
                <a:lnTo>
                  <a:pt x="1293" y="326"/>
                </a:lnTo>
                <a:lnTo>
                  <a:pt x="1293" y="330"/>
                </a:lnTo>
                <a:lnTo>
                  <a:pt x="1299" y="330"/>
                </a:lnTo>
                <a:lnTo>
                  <a:pt x="1299" y="336"/>
                </a:lnTo>
                <a:lnTo>
                  <a:pt x="1307" y="336"/>
                </a:lnTo>
                <a:lnTo>
                  <a:pt x="1307" y="342"/>
                </a:lnTo>
                <a:lnTo>
                  <a:pt x="1317" y="342"/>
                </a:lnTo>
                <a:lnTo>
                  <a:pt x="1317" y="350"/>
                </a:lnTo>
                <a:lnTo>
                  <a:pt x="1329" y="350"/>
                </a:lnTo>
                <a:lnTo>
                  <a:pt x="1329" y="354"/>
                </a:lnTo>
                <a:lnTo>
                  <a:pt x="1335" y="354"/>
                </a:lnTo>
                <a:lnTo>
                  <a:pt x="1335" y="362"/>
                </a:lnTo>
                <a:lnTo>
                  <a:pt x="1347" y="362"/>
                </a:lnTo>
                <a:lnTo>
                  <a:pt x="1347" y="366"/>
                </a:lnTo>
                <a:lnTo>
                  <a:pt x="1357" y="366"/>
                </a:lnTo>
                <a:lnTo>
                  <a:pt x="1357" y="370"/>
                </a:lnTo>
                <a:lnTo>
                  <a:pt x="1371" y="370"/>
                </a:lnTo>
                <a:lnTo>
                  <a:pt x="1371" y="378"/>
                </a:lnTo>
                <a:lnTo>
                  <a:pt x="1389" y="378"/>
                </a:lnTo>
                <a:lnTo>
                  <a:pt x="1389" y="382"/>
                </a:lnTo>
                <a:lnTo>
                  <a:pt x="1399" y="382"/>
                </a:lnTo>
                <a:lnTo>
                  <a:pt x="1399" y="390"/>
                </a:lnTo>
                <a:lnTo>
                  <a:pt x="1417" y="390"/>
                </a:lnTo>
                <a:lnTo>
                  <a:pt x="1417" y="394"/>
                </a:lnTo>
                <a:lnTo>
                  <a:pt x="1439" y="394"/>
                </a:lnTo>
                <a:lnTo>
                  <a:pt x="1439" y="402"/>
                </a:lnTo>
                <a:lnTo>
                  <a:pt x="1457" y="402"/>
                </a:lnTo>
                <a:lnTo>
                  <a:pt x="1457" y="406"/>
                </a:lnTo>
                <a:lnTo>
                  <a:pt x="1469" y="406"/>
                </a:lnTo>
                <a:lnTo>
                  <a:pt x="1469" y="412"/>
                </a:lnTo>
                <a:lnTo>
                  <a:pt x="1481" y="412"/>
                </a:lnTo>
                <a:lnTo>
                  <a:pt x="1481" y="418"/>
                </a:lnTo>
                <a:lnTo>
                  <a:pt x="1491" y="418"/>
                </a:lnTo>
                <a:lnTo>
                  <a:pt x="1491" y="430"/>
                </a:lnTo>
                <a:lnTo>
                  <a:pt x="1505" y="430"/>
                </a:lnTo>
                <a:lnTo>
                  <a:pt x="1505" y="432"/>
                </a:lnTo>
                <a:lnTo>
                  <a:pt x="1517" y="432"/>
                </a:lnTo>
                <a:lnTo>
                  <a:pt x="1517" y="440"/>
                </a:lnTo>
                <a:lnTo>
                  <a:pt x="1529" y="440"/>
                </a:lnTo>
                <a:lnTo>
                  <a:pt x="1529" y="448"/>
                </a:lnTo>
                <a:lnTo>
                  <a:pt x="1549" y="448"/>
                </a:lnTo>
                <a:lnTo>
                  <a:pt x="1549" y="454"/>
                </a:lnTo>
                <a:lnTo>
                  <a:pt x="1559" y="454"/>
                </a:lnTo>
                <a:lnTo>
                  <a:pt x="1559" y="458"/>
                </a:lnTo>
                <a:lnTo>
                  <a:pt x="1573" y="458"/>
                </a:lnTo>
                <a:lnTo>
                  <a:pt x="1573" y="466"/>
                </a:lnTo>
                <a:lnTo>
                  <a:pt x="1599" y="466"/>
                </a:lnTo>
                <a:lnTo>
                  <a:pt x="1599" y="472"/>
                </a:lnTo>
                <a:lnTo>
                  <a:pt x="1607" y="472"/>
                </a:lnTo>
                <a:lnTo>
                  <a:pt x="1607" y="480"/>
                </a:lnTo>
                <a:lnTo>
                  <a:pt x="1615" y="480"/>
                </a:lnTo>
                <a:lnTo>
                  <a:pt x="1615" y="490"/>
                </a:lnTo>
                <a:lnTo>
                  <a:pt x="1631" y="490"/>
                </a:lnTo>
                <a:lnTo>
                  <a:pt x="1631" y="494"/>
                </a:lnTo>
                <a:lnTo>
                  <a:pt x="1647" y="494"/>
                </a:lnTo>
                <a:lnTo>
                  <a:pt x="1647" y="502"/>
                </a:lnTo>
                <a:lnTo>
                  <a:pt x="1653" y="502"/>
                </a:lnTo>
                <a:lnTo>
                  <a:pt x="1653" y="508"/>
                </a:lnTo>
                <a:lnTo>
                  <a:pt x="1661" y="508"/>
                </a:lnTo>
                <a:lnTo>
                  <a:pt x="1661" y="512"/>
                </a:lnTo>
                <a:lnTo>
                  <a:pt x="1667" y="512"/>
                </a:lnTo>
                <a:lnTo>
                  <a:pt x="1667" y="520"/>
                </a:lnTo>
                <a:lnTo>
                  <a:pt x="1677" y="520"/>
                </a:lnTo>
                <a:lnTo>
                  <a:pt x="1695" y="520"/>
                </a:lnTo>
                <a:lnTo>
                  <a:pt x="1695" y="530"/>
                </a:lnTo>
                <a:lnTo>
                  <a:pt x="1701" y="530"/>
                </a:lnTo>
                <a:lnTo>
                  <a:pt x="1701" y="536"/>
                </a:lnTo>
                <a:lnTo>
                  <a:pt x="1709" y="536"/>
                </a:lnTo>
                <a:lnTo>
                  <a:pt x="1709" y="544"/>
                </a:lnTo>
                <a:lnTo>
                  <a:pt x="1715" y="544"/>
                </a:lnTo>
                <a:lnTo>
                  <a:pt x="1715" y="554"/>
                </a:lnTo>
                <a:lnTo>
                  <a:pt x="1723" y="554"/>
                </a:lnTo>
                <a:lnTo>
                  <a:pt x="1723" y="560"/>
                </a:lnTo>
                <a:lnTo>
                  <a:pt x="1735" y="560"/>
                </a:lnTo>
                <a:lnTo>
                  <a:pt x="1735" y="566"/>
                </a:lnTo>
                <a:lnTo>
                  <a:pt x="1743" y="566"/>
                </a:lnTo>
                <a:lnTo>
                  <a:pt x="1743" y="572"/>
                </a:lnTo>
                <a:lnTo>
                  <a:pt x="1761" y="572"/>
                </a:lnTo>
                <a:lnTo>
                  <a:pt x="1761" y="582"/>
                </a:lnTo>
                <a:lnTo>
                  <a:pt x="1781" y="582"/>
                </a:lnTo>
                <a:lnTo>
                  <a:pt x="1781" y="588"/>
                </a:lnTo>
                <a:lnTo>
                  <a:pt x="1785" y="588"/>
                </a:lnTo>
                <a:lnTo>
                  <a:pt x="1785" y="596"/>
                </a:lnTo>
                <a:lnTo>
                  <a:pt x="1803" y="596"/>
                </a:lnTo>
                <a:lnTo>
                  <a:pt x="1803" y="604"/>
                </a:lnTo>
                <a:lnTo>
                  <a:pt x="1823" y="604"/>
                </a:lnTo>
                <a:lnTo>
                  <a:pt x="1823" y="608"/>
                </a:lnTo>
                <a:lnTo>
                  <a:pt x="1831" y="608"/>
                </a:lnTo>
                <a:lnTo>
                  <a:pt x="1843" y="608"/>
                </a:lnTo>
                <a:lnTo>
                  <a:pt x="1843" y="616"/>
                </a:lnTo>
                <a:lnTo>
                  <a:pt x="1857" y="616"/>
                </a:lnTo>
                <a:lnTo>
                  <a:pt x="1857" y="622"/>
                </a:lnTo>
                <a:lnTo>
                  <a:pt x="1873" y="622"/>
                </a:lnTo>
                <a:lnTo>
                  <a:pt x="1873" y="628"/>
                </a:lnTo>
                <a:lnTo>
                  <a:pt x="1891" y="628"/>
                </a:lnTo>
                <a:lnTo>
                  <a:pt x="1891" y="632"/>
                </a:lnTo>
                <a:lnTo>
                  <a:pt x="1905" y="632"/>
                </a:lnTo>
                <a:lnTo>
                  <a:pt x="1909" y="632"/>
                </a:lnTo>
                <a:lnTo>
                  <a:pt x="1909" y="640"/>
                </a:lnTo>
                <a:lnTo>
                  <a:pt x="1923" y="640"/>
                </a:lnTo>
                <a:lnTo>
                  <a:pt x="1923" y="646"/>
                </a:lnTo>
                <a:lnTo>
                  <a:pt x="1945" y="646"/>
                </a:lnTo>
                <a:lnTo>
                  <a:pt x="1945" y="654"/>
                </a:lnTo>
                <a:lnTo>
                  <a:pt x="1951" y="654"/>
                </a:lnTo>
                <a:lnTo>
                  <a:pt x="1951" y="662"/>
                </a:lnTo>
                <a:lnTo>
                  <a:pt x="1983" y="662"/>
                </a:lnTo>
                <a:lnTo>
                  <a:pt x="1983" y="668"/>
                </a:lnTo>
                <a:lnTo>
                  <a:pt x="1987" y="668"/>
                </a:lnTo>
                <a:lnTo>
                  <a:pt x="1987" y="674"/>
                </a:lnTo>
                <a:lnTo>
                  <a:pt x="1993" y="674"/>
                </a:lnTo>
                <a:lnTo>
                  <a:pt x="1993" y="676"/>
                </a:lnTo>
                <a:lnTo>
                  <a:pt x="2007" y="676"/>
                </a:lnTo>
                <a:lnTo>
                  <a:pt x="2007" y="682"/>
                </a:lnTo>
                <a:lnTo>
                  <a:pt x="2015" y="682"/>
                </a:lnTo>
                <a:lnTo>
                  <a:pt x="2015" y="688"/>
                </a:lnTo>
                <a:lnTo>
                  <a:pt x="2027" y="688"/>
                </a:lnTo>
                <a:lnTo>
                  <a:pt x="2027" y="692"/>
                </a:lnTo>
                <a:lnTo>
                  <a:pt x="2037" y="692"/>
                </a:lnTo>
                <a:lnTo>
                  <a:pt x="2037" y="696"/>
                </a:lnTo>
                <a:lnTo>
                  <a:pt x="2045" y="696"/>
                </a:lnTo>
                <a:lnTo>
                  <a:pt x="2045" y="702"/>
                </a:lnTo>
                <a:lnTo>
                  <a:pt x="2047" y="702"/>
                </a:lnTo>
                <a:lnTo>
                  <a:pt x="2047" y="706"/>
                </a:lnTo>
                <a:lnTo>
                  <a:pt x="2063" y="706"/>
                </a:lnTo>
                <a:lnTo>
                  <a:pt x="2063" y="714"/>
                </a:lnTo>
                <a:lnTo>
                  <a:pt x="2071" y="714"/>
                </a:lnTo>
                <a:lnTo>
                  <a:pt x="2071" y="718"/>
                </a:lnTo>
                <a:lnTo>
                  <a:pt x="2085" y="718"/>
                </a:lnTo>
                <a:lnTo>
                  <a:pt x="2085" y="728"/>
                </a:lnTo>
                <a:lnTo>
                  <a:pt x="2111" y="728"/>
                </a:lnTo>
                <a:lnTo>
                  <a:pt x="2111" y="734"/>
                </a:lnTo>
                <a:lnTo>
                  <a:pt x="2123" y="734"/>
                </a:lnTo>
                <a:lnTo>
                  <a:pt x="2123" y="744"/>
                </a:lnTo>
                <a:lnTo>
                  <a:pt x="2139" y="744"/>
                </a:lnTo>
                <a:lnTo>
                  <a:pt x="2139" y="750"/>
                </a:lnTo>
                <a:lnTo>
                  <a:pt x="2151" y="750"/>
                </a:lnTo>
                <a:lnTo>
                  <a:pt x="2151" y="760"/>
                </a:lnTo>
                <a:lnTo>
                  <a:pt x="2165" y="760"/>
                </a:lnTo>
                <a:lnTo>
                  <a:pt x="2165" y="766"/>
                </a:lnTo>
                <a:lnTo>
                  <a:pt x="2179" y="766"/>
                </a:lnTo>
                <a:lnTo>
                  <a:pt x="2179" y="770"/>
                </a:lnTo>
                <a:lnTo>
                  <a:pt x="2197" y="770"/>
                </a:lnTo>
                <a:lnTo>
                  <a:pt x="2197" y="778"/>
                </a:lnTo>
                <a:lnTo>
                  <a:pt x="2219" y="778"/>
                </a:lnTo>
                <a:lnTo>
                  <a:pt x="2219" y="786"/>
                </a:lnTo>
                <a:lnTo>
                  <a:pt x="2223" y="786"/>
                </a:lnTo>
                <a:lnTo>
                  <a:pt x="2223" y="790"/>
                </a:lnTo>
                <a:lnTo>
                  <a:pt x="2231" y="790"/>
                </a:lnTo>
                <a:lnTo>
                  <a:pt x="2231" y="796"/>
                </a:lnTo>
                <a:lnTo>
                  <a:pt x="2241" y="796"/>
                </a:lnTo>
                <a:lnTo>
                  <a:pt x="2241" y="812"/>
                </a:lnTo>
                <a:lnTo>
                  <a:pt x="2249" y="812"/>
                </a:lnTo>
                <a:lnTo>
                  <a:pt x="2249" y="816"/>
                </a:lnTo>
                <a:lnTo>
                  <a:pt x="2259" y="816"/>
                </a:lnTo>
                <a:lnTo>
                  <a:pt x="2259" y="824"/>
                </a:lnTo>
                <a:lnTo>
                  <a:pt x="2269" y="824"/>
                </a:lnTo>
                <a:lnTo>
                  <a:pt x="2269" y="832"/>
                </a:lnTo>
                <a:lnTo>
                  <a:pt x="2295" y="832"/>
                </a:lnTo>
                <a:lnTo>
                  <a:pt x="2295" y="842"/>
                </a:lnTo>
                <a:lnTo>
                  <a:pt x="2317" y="842"/>
                </a:lnTo>
                <a:lnTo>
                  <a:pt x="2317" y="848"/>
                </a:lnTo>
                <a:lnTo>
                  <a:pt x="2321" y="848"/>
                </a:lnTo>
                <a:lnTo>
                  <a:pt x="2321" y="874"/>
                </a:lnTo>
                <a:lnTo>
                  <a:pt x="2327" y="874"/>
                </a:lnTo>
                <a:lnTo>
                  <a:pt x="2327" y="878"/>
                </a:lnTo>
                <a:lnTo>
                  <a:pt x="2351" y="878"/>
                </a:lnTo>
                <a:lnTo>
                  <a:pt x="2351" y="884"/>
                </a:lnTo>
                <a:lnTo>
                  <a:pt x="2357" y="884"/>
                </a:lnTo>
                <a:lnTo>
                  <a:pt x="2357" y="888"/>
                </a:lnTo>
                <a:lnTo>
                  <a:pt x="2363" y="888"/>
                </a:lnTo>
                <a:lnTo>
                  <a:pt x="2363" y="896"/>
                </a:lnTo>
                <a:lnTo>
                  <a:pt x="2367" y="896"/>
                </a:lnTo>
                <a:lnTo>
                  <a:pt x="2395" y="896"/>
                </a:lnTo>
                <a:lnTo>
                  <a:pt x="2395" y="902"/>
                </a:lnTo>
                <a:lnTo>
                  <a:pt x="2401" y="902"/>
                </a:lnTo>
                <a:lnTo>
                  <a:pt x="2401" y="908"/>
                </a:lnTo>
                <a:lnTo>
                  <a:pt x="2407" y="908"/>
                </a:lnTo>
                <a:lnTo>
                  <a:pt x="2407" y="916"/>
                </a:lnTo>
                <a:lnTo>
                  <a:pt x="2417" y="916"/>
                </a:lnTo>
                <a:lnTo>
                  <a:pt x="2417" y="920"/>
                </a:lnTo>
                <a:lnTo>
                  <a:pt x="2427" y="920"/>
                </a:lnTo>
                <a:lnTo>
                  <a:pt x="2427" y="926"/>
                </a:lnTo>
                <a:lnTo>
                  <a:pt x="2441" y="926"/>
                </a:lnTo>
                <a:lnTo>
                  <a:pt x="2441" y="940"/>
                </a:lnTo>
                <a:lnTo>
                  <a:pt x="2445" y="940"/>
                </a:lnTo>
                <a:lnTo>
                  <a:pt x="2445" y="948"/>
                </a:lnTo>
                <a:lnTo>
                  <a:pt x="2465" y="948"/>
                </a:lnTo>
                <a:lnTo>
                  <a:pt x="2465" y="954"/>
                </a:lnTo>
                <a:lnTo>
                  <a:pt x="2471" y="954"/>
                </a:lnTo>
                <a:lnTo>
                  <a:pt x="2471" y="964"/>
                </a:lnTo>
                <a:lnTo>
                  <a:pt x="2477" y="964"/>
                </a:lnTo>
                <a:lnTo>
                  <a:pt x="2477" y="970"/>
                </a:lnTo>
                <a:lnTo>
                  <a:pt x="2483" y="970"/>
                </a:lnTo>
                <a:lnTo>
                  <a:pt x="2483" y="982"/>
                </a:lnTo>
                <a:lnTo>
                  <a:pt x="2493" y="982"/>
                </a:lnTo>
                <a:lnTo>
                  <a:pt x="2493" y="990"/>
                </a:lnTo>
                <a:lnTo>
                  <a:pt x="2503" y="990"/>
                </a:lnTo>
                <a:lnTo>
                  <a:pt x="2503" y="996"/>
                </a:lnTo>
                <a:lnTo>
                  <a:pt x="2517" y="996"/>
                </a:lnTo>
                <a:lnTo>
                  <a:pt x="2517" y="1004"/>
                </a:lnTo>
                <a:lnTo>
                  <a:pt x="2535" y="1004"/>
                </a:lnTo>
                <a:lnTo>
                  <a:pt x="2535" y="1010"/>
                </a:lnTo>
                <a:lnTo>
                  <a:pt x="2543" y="1010"/>
                </a:lnTo>
                <a:lnTo>
                  <a:pt x="2543" y="1016"/>
                </a:lnTo>
                <a:lnTo>
                  <a:pt x="2551" y="1016"/>
                </a:lnTo>
                <a:lnTo>
                  <a:pt x="2551" y="1024"/>
                </a:lnTo>
                <a:lnTo>
                  <a:pt x="2559" y="1024"/>
                </a:lnTo>
                <a:lnTo>
                  <a:pt x="2559" y="1030"/>
                </a:lnTo>
                <a:lnTo>
                  <a:pt x="2577" y="1030"/>
                </a:lnTo>
                <a:lnTo>
                  <a:pt x="2577" y="1036"/>
                </a:lnTo>
                <a:lnTo>
                  <a:pt x="2581" y="1036"/>
                </a:lnTo>
                <a:lnTo>
                  <a:pt x="2581" y="1042"/>
                </a:lnTo>
                <a:lnTo>
                  <a:pt x="2585" y="1042"/>
                </a:lnTo>
                <a:lnTo>
                  <a:pt x="2585" y="1046"/>
                </a:lnTo>
                <a:lnTo>
                  <a:pt x="2703" y="1046"/>
                </a:lnTo>
                <a:lnTo>
                  <a:pt x="2703" y="1054"/>
                </a:lnTo>
                <a:lnTo>
                  <a:pt x="2725" y="1054"/>
                </a:lnTo>
                <a:lnTo>
                  <a:pt x="2725" y="1066"/>
                </a:lnTo>
                <a:lnTo>
                  <a:pt x="2741" y="1066"/>
                </a:lnTo>
                <a:lnTo>
                  <a:pt x="2741" y="1076"/>
                </a:lnTo>
                <a:lnTo>
                  <a:pt x="2793" y="1076"/>
                </a:lnTo>
                <a:lnTo>
                  <a:pt x="2793" y="1088"/>
                </a:lnTo>
                <a:lnTo>
                  <a:pt x="2813" y="1088"/>
                </a:lnTo>
                <a:lnTo>
                  <a:pt x="2813" y="1104"/>
                </a:lnTo>
                <a:lnTo>
                  <a:pt x="2857" y="1104"/>
                </a:lnTo>
                <a:lnTo>
                  <a:pt x="2857" y="1126"/>
                </a:lnTo>
                <a:lnTo>
                  <a:pt x="2901" y="1126"/>
                </a:lnTo>
                <a:lnTo>
                  <a:pt x="2901" y="1146"/>
                </a:lnTo>
                <a:lnTo>
                  <a:pt x="2925" y="1146"/>
                </a:lnTo>
                <a:lnTo>
                  <a:pt x="2925" y="1174"/>
                </a:lnTo>
                <a:lnTo>
                  <a:pt x="3462" y="1174"/>
                </a:lnTo>
              </a:path>
            </a:pathLst>
          </a:custGeom>
          <a:noFill/>
          <a:ln w="28575" cap="sq" cmpd="sng" algn="ctr">
            <a:solidFill>
              <a:schemeClr val="accent1"/>
            </a:solidFill>
            <a:prstDash val="solid"/>
            <a:round/>
            <a:headEnd/>
            <a:tailEnd/>
          </a:ln>
        </p:spPr>
        <p:txBody>
          <a:bodyPr anchor="ctr"/>
          <a:lstStyle/>
          <a:p>
            <a:pPr defTabSz="457200" fontAlgn="base">
              <a:spcBef>
                <a:spcPct val="0"/>
              </a:spcBef>
              <a:spcAft>
                <a:spcPct val="0"/>
              </a:spcAft>
            </a:pPr>
            <a:endParaRPr lang="en-US" smtClean="0">
              <a:solidFill>
                <a:srgbClr val="333333"/>
              </a:solidFill>
              <a:latin typeface="Arial"/>
              <a:cs typeface="Arial" pitchFamily="34" charset="0"/>
              <a:sym typeface="Helvetica Neue"/>
            </a:endParaRPr>
          </a:p>
        </p:txBody>
      </p:sp>
      <p:sp>
        <p:nvSpPr>
          <p:cNvPr id="367" name="Freeform 8"/>
          <p:cNvSpPr>
            <a:spLocks/>
          </p:cNvSpPr>
          <p:nvPr/>
        </p:nvSpPr>
        <p:spPr bwMode="auto">
          <a:xfrm>
            <a:off x="1484313" y="1477963"/>
            <a:ext cx="5984875" cy="2000250"/>
          </a:xfrm>
          <a:custGeom>
            <a:avLst/>
            <a:gdLst>
              <a:gd name="T0" fmla="*/ 229 w 3462"/>
              <a:gd name="T1" fmla="*/ 8 h 1254"/>
              <a:gd name="T2" fmla="*/ 297 w 3462"/>
              <a:gd name="T3" fmla="*/ 44 h 1254"/>
              <a:gd name="T4" fmla="*/ 341 w 3462"/>
              <a:gd name="T5" fmla="*/ 60 h 1254"/>
              <a:gd name="T6" fmla="*/ 381 w 3462"/>
              <a:gd name="T7" fmla="*/ 78 h 1254"/>
              <a:gd name="T8" fmla="*/ 403 w 3462"/>
              <a:gd name="T9" fmla="*/ 104 h 1254"/>
              <a:gd name="T10" fmla="*/ 441 w 3462"/>
              <a:gd name="T11" fmla="*/ 120 h 1254"/>
              <a:gd name="T12" fmla="*/ 483 w 3462"/>
              <a:gd name="T13" fmla="*/ 142 h 1254"/>
              <a:gd name="T14" fmla="*/ 539 w 3462"/>
              <a:gd name="T15" fmla="*/ 174 h 1254"/>
              <a:gd name="T16" fmla="*/ 635 w 3462"/>
              <a:gd name="T17" fmla="*/ 194 h 1254"/>
              <a:gd name="T18" fmla="*/ 661 w 3462"/>
              <a:gd name="T19" fmla="*/ 216 h 1254"/>
              <a:gd name="T20" fmla="*/ 701 w 3462"/>
              <a:gd name="T21" fmla="*/ 230 h 1254"/>
              <a:gd name="T22" fmla="*/ 731 w 3462"/>
              <a:gd name="T23" fmla="*/ 252 h 1254"/>
              <a:gd name="T24" fmla="*/ 807 w 3462"/>
              <a:gd name="T25" fmla="*/ 264 h 1254"/>
              <a:gd name="T26" fmla="*/ 851 w 3462"/>
              <a:gd name="T27" fmla="*/ 296 h 1254"/>
              <a:gd name="T28" fmla="*/ 893 w 3462"/>
              <a:gd name="T29" fmla="*/ 318 h 1254"/>
              <a:gd name="T30" fmla="*/ 923 w 3462"/>
              <a:gd name="T31" fmla="*/ 342 h 1254"/>
              <a:gd name="T32" fmla="*/ 1011 w 3462"/>
              <a:gd name="T33" fmla="*/ 362 h 1254"/>
              <a:gd name="T34" fmla="*/ 1067 w 3462"/>
              <a:gd name="T35" fmla="*/ 398 h 1254"/>
              <a:gd name="T36" fmla="*/ 1123 w 3462"/>
              <a:gd name="T37" fmla="*/ 414 h 1254"/>
              <a:gd name="T38" fmla="*/ 1155 w 3462"/>
              <a:gd name="T39" fmla="*/ 458 h 1254"/>
              <a:gd name="T40" fmla="*/ 1231 w 3462"/>
              <a:gd name="T41" fmla="*/ 476 h 1254"/>
              <a:gd name="T42" fmla="*/ 1293 w 3462"/>
              <a:gd name="T43" fmla="*/ 506 h 1254"/>
              <a:gd name="T44" fmla="*/ 1341 w 3462"/>
              <a:gd name="T45" fmla="*/ 526 h 1254"/>
              <a:gd name="T46" fmla="*/ 1371 w 3462"/>
              <a:gd name="T47" fmla="*/ 544 h 1254"/>
              <a:gd name="T48" fmla="*/ 1393 w 3462"/>
              <a:gd name="T49" fmla="*/ 582 h 1254"/>
              <a:gd name="T50" fmla="*/ 1425 w 3462"/>
              <a:gd name="T51" fmla="*/ 600 h 1254"/>
              <a:gd name="T52" fmla="*/ 1461 w 3462"/>
              <a:gd name="T53" fmla="*/ 632 h 1254"/>
              <a:gd name="T54" fmla="*/ 1495 w 3462"/>
              <a:gd name="T55" fmla="*/ 652 h 1254"/>
              <a:gd name="T56" fmla="*/ 1519 w 3462"/>
              <a:gd name="T57" fmla="*/ 680 h 1254"/>
              <a:gd name="T58" fmla="*/ 1561 w 3462"/>
              <a:gd name="T59" fmla="*/ 694 h 1254"/>
              <a:gd name="T60" fmla="*/ 1593 w 3462"/>
              <a:gd name="T61" fmla="*/ 714 h 1254"/>
              <a:gd name="T62" fmla="*/ 1691 w 3462"/>
              <a:gd name="T63" fmla="*/ 732 h 1254"/>
              <a:gd name="T64" fmla="*/ 1733 w 3462"/>
              <a:gd name="T65" fmla="*/ 764 h 1254"/>
              <a:gd name="T66" fmla="*/ 1767 w 3462"/>
              <a:gd name="T67" fmla="*/ 776 h 1254"/>
              <a:gd name="T68" fmla="*/ 1779 w 3462"/>
              <a:gd name="T69" fmla="*/ 798 h 1254"/>
              <a:gd name="T70" fmla="*/ 1863 w 3462"/>
              <a:gd name="T71" fmla="*/ 808 h 1254"/>
              <a:gd name="T72" fmla="*/ 1887 w 3462"/>
              <a:gd name="T73" fmla="*/ 836 h 1254"/>
              <a:gd name="T74" fmla="*/ 1929 w 3462"/>
              <a:gd name="T75" fmla="*/ 852 h 1254"/>
              <a:gd name="T76" fmla="*/ 1955 w 3462"/>
              <a:gd name="T77" fmla="*/ 870 h 1254"/>
              <a:gd name="T78" fmla="*/ 2011 w 3462"/>
              <a:gd name="T79" fmla="*/ 890 h 1254"/>
              <a:gd name="T80" fmla="*/ 2061 w 3462"/>
              <a:gd name="T81" fmla="*/ 912 h 1254"/>
              <a:gd name="T82" fmla="*/ 2115 w 3462"/>
              <a:gd name="T83" fmla="*/ 928 h 1254"/>
              <a:gd name="T84" fmla="*/ 2155 w 3462"/>
              <a:gd name="T85" fmla="*/ 948 h 1254"/>
              <a:gd name="T86" fmla="*/ 2177 w 3462"/>
              <a:gd name="T87" fmla="*/ 968 h 1254"/>
              <a:gd name="T88" fmla="*/ 2217 w 3462"/>
              <a:gd name="T89" fmla="*/ 980 h 1254"/>
              <a:gd name="T90" fmla="*/ 2243 w 3462"/>
              <a:gd name="T91" fmla="*/ 1004 h 1254"/>
              <a:gd name="T92" fmla="*/ 2339 w 3462"/>
              <a:gd name="T93" fmla="*/ 1028 h 1254"/>
              <a:gd name="T94" fmla="*/ 2385 w 3462"/>
              <a:gd name="T95" fmla="*/ 1054 h 1254"/>
              <a:gd name="T96" fmla="*/ 2435 w 3462"/>
              <a:gd name="T97" fmla="*/ 1068 h 1254"/>
              <a:gd name="T98" fmla="*/ 2451 w 3462"/>
              <a:gd name="T99" fmla="*/ 1090 h 1254"/>
              <a:gd name="T100" fmla="*/ 2517 w 3462"/>
              <a:gd name="T101" fmla="*/ 1112 h 1254"/>
              <a:gd name="T102" fmla="*/ 2535 w 3462"/>
              <a:gd name="T103" fmla="*/ 1132 h 1254"/>
              <a:gd name="T104" fmla="*/ 2645 w 3462"/>
              <a:gd name="T105" fmla="*/ 1150 h 1254"/>
              <a:gd name="T106" fmla="*/ 2723 w 3462"/>
              <a:gd name="T107" fmla="*/ 1190 h 1254"/>
              <a:gd name="T108" fmla="*/ 2793 w 3462"/>
              <a:gd name="T109" fmla="*/ 1212 h 1254"/>
              <a:gd name="T110" fmla="*/ 2805 w 3462"/>
              <a:gd name="T11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2" h="1254">
                <a:moveTo>
                  <a:pt x="0" y="0"/>
                </a:moveTo>
                <a:lnTo>
                  <a:pt x="84" y="0"/>
                </a:lnTo>
                <a:lnTo>
                  <a:pt x="84" y="8"/>
                </a:lnTo>
                <a:lnTo>
                  <a:pt x="207" y="8"/>
                </a:lnTo>
                <a:lnTo>
                  <a:pt x="229" y="8"/>
                </a:lnTo>
                <a:lnTo>
                  <a:pt x="229" y="18"/>
                </a:lnTo>
                <a:lnTo>
                  <a:pt x="255" y="18"/>
                </a:lnTo>
                <a:lnTo>
                  <a:pt x="255" y="36"/>
                </a:lnTo>
                <a:lnTo>
                  <a:pt x="297" y="36"/>
                </a:lnTo>
                <a:lnTo>
                  <a:pt x="297" y="44"/>
                </a:lnTo>
                <a:lnTo>
                  <a:pt x="323" y="44"/>
                </a:lnTo>
                <a:lnTo>
                  <a:pt x="323" y="50"/>
                </a:lnTo>
                <a:lnTo>
                  <a:pt x="329" y="50"/>
                </a:lnTo>
                <a:lnTo>
                  <a:pt x="329" y="60"/>
                </a:lnTo>
                <a:lnTo>
                  <a:pt x="341" y="60"/>
                </a:lnTo>
                <a:lnTo>
                  <a:pt x="349" y="60"/>
                </a:lnTo>
                <a:lnTo>
                  <a:pt x="349" y="72"/>
                </a:lnTo>
                <a:lnTo>
                  <a:pt x="355" y="72"/>
                </a:lnTo>
                <a:lnTo>
                  <a:pt x="355" y="78"/>
                </a:lnTo>
                <a:lnTo>
                  <a:pt x="381" y="78"/>
                </a:lnTo>
                <a:lnTo>
                  <a:pt x="381" y="88"/>
                </a:lnTo>
                <a:lnTo>
                  <a:pt x="385" y="88"/>
                </a:lnTo>
                <a:lnTo>
                  <a:pt x="385" y="94"/>
                </a:lnTo>
                <a:lnTo>
                  <a:pt x="403" y="94"/>
                </a:lnTo>
                <a:lnTo>
                  <a:pt x="403" y="104"/>
                </a:lnTo>
                <a:lnTo>
                  <a:pt x="419" y="104"/>
                </a:lnTo>
                <a:lnTo>
                  <a:pt x="419" y="112"/>
                </a:lnTo>
                <a:lnTo>
                  <a:pt x="433" y="112"/>
                </a:lnTo>
                <a:lnTo>
                  <a:pt x="433" y="120"/>
                </a:lnTo>
                <a:lnTo>
                  <a:pt x="441" y="120"/>
                </a:lnTo>
                <a:lnTo>
                  <a:pt x="441" y="134"/>
                </a:lnTo>
                <a:lnTo>
                  <a:pt x="467" y="134"/>
                </a:lnTo>
                <a:lnTo>
                  <a:pt x="477" y="134"/>
                </a:lnTo>
                <a:lnTo>
                  <a:pt x="477" y="142"/>
                </a:lnTo>
                <a:lnTo>
                  <a:pt x="483" y="142"/>
                </a:lnTo>
                <a:lnTo>
                  <a:pt x="483" y="156"/>
                </a:lnTo>
                <a:lnTo>
                  <a:pt x="519" y="156"/>
                </a:lnTo>
                <a:lnTo>
                  <a:pt x="519" y="166"/>
                </a:lnTo>
                <a:lnTo>
                  <a:pt x="539" y="166"/>
                </a:lnTo>
                <a:lnTo>
                  <a:pt x="539" y="174"/>
                </a:lnTo>
                <a:lnTo>
                  <a:pt x="547" y="174"/>
                </a:lnTo>
                <a:lnTo>
                  <a:pt x="547" y="182"/>
                </a:lnTo>
                <a:lnTo>
                  <a:pt x="569" y="182"/>
                </a:lnTo>
                <a:lnTo>
                  <a:pt x="569" y="194"/>
                </a:lnTo>
                <a:lnTo>
                  <a:pt x="635" y="194"/>
                </a:lnTo>
                <a:lnTo>
                  <a:pt x="635" y="200"/>
                </a:lnTo>
                <a:lnTo>
                  <a:pt x="645" y="200"/>
                </a:lnTo>
                <a:lnTo>
                  <a:pt x="645" y="210"/>
                </a:lnTo>
                <a:lnTo>
                  <a:pt x="661" y="210"/>
                </a:lnTo>
                <a:lnTo>
                  <a:pt x="661" y="216"/>
                </a:lnTo>
                <a:lnTo>
                  <a:pt x="671" y="216"/>
                </a:lnTo>
                <a:lnTo>
                  <a:pt x="671" y="224"/>
                </a:lnTo>
                <a:lnTo>
                  <a:pt x="691" y="224"/>
                </a:lnTo>
                <a:lnTo>
                  <a:pt x="691" y="230"/>
                </a:lnTo>
                <a:lnTo>
                  <a:pt x="701" y="230"/>
                </a:lnTo>
                <a:lnTo>
                  <a:pt x="701" y="238"/>
                </a:lnTo>
                <a:lnTo>
                  <a:pt x="719" y="238"/>
                </a:lnTo>
                <a:lnTo>
                  <a:pt x="719" y="246"/>
                </a:lnTo>
                <a:lnTo>
                  <a:pt x="731" y="246"/>
                </a:lnTo>
                <a:lnTo>
                  <a:pt x="731" y="252"/>
                </a:lnTo>
                <a:lnTo>
                  <a:pt x="767" y="252"/>
                </a:lnTo>
                <a:lnTo>
                  <a:pt x="767" y="258"/>
                </a:lnTo>
                <a:lnTo>
                  <a:pt x="795" y="258"/>
                </a:lnTo>
                <a:lnTo>
                  <a:pt x="795" y="264"/>
                </a:lnTo>
                <a:lnTo>
                  <a:pt x="807" y="264"/>
                </a:lnTo>
                <a:lnTo>
                  <a:pt x="807" y="276"/>
                </a:lnTo>
                <a:lnTo>
                  <a:pt x="823" y="276"/>
                </a:lnTo>
                <a:lnTo>
                  <a:pt x="823" y="290"/>
                </a:lnTo>
                <a:lnTo>
                  <a:pt x="851" y="290"/>
                </a:lnTo>
                <a:lnTo>
                  <a:pt x="851" y="296"/>
                </a:lnTo>
                <a:lnTo>
                  <a:pt x="863" y="296"/>
                </a:lnTo>
                <a:lnTo>
                  <a:pt x="863" y="308"/>
                </a:lnTo>
                <a:lnTo>
                  <a:pt x="869" y="308"/>
                </a:lnTo>
                <a:lnTo>
                  <a:pt x="869" y="318"/>
                </a:lnTo>
                <a:lnTo>
                  <a:pt x="893" y="318"/>
                </a:lnTo>
                <a:lnTo>
                  <a:pt x="893" y="326"/>
                </a:lnTo>
                <a:lnTo>
                  <a:pt x="903" y="326"/>
                </a:lnTo>
                <a:lnTo>
                  <a:pt x="903" y="332"/>
                </a:lnTo>
                <a:lnTo>
                  <a:pt x="923" y="332"/>
                </a:lnTo>
                <a:lnTo>
                  <a:pt x="923" y="342"/>
                </a:lnTo>
                <a:lnTo>
                  <a:pt x="941" y="342"/>
                </a:lnTo>
                <a:lnTo>
                  <a:pt x="941" y="350"/>
                </a:lnTo>
                <a:lnTo>
                  <a:pt x="989" y="350"/>
                </a:lnTo>
                <a:lnTo>
                  <a:pt x="989" y="362"/>
                </a:lnTo>
                <a:lnTo>
                  <a:pt x="1011" y="362"/>
                </a:lnTo>
                <a:lnTo>
                  <a:pt x="1011" y="376"/>
                </a:lnTo>
                <a:lnTo>
                  <a:pt x="1029" y="376"/>
                </a:lnTo>
                <a:lnTo>
                  <a:pt x="1029" y="386"/>
                </a:lnTo>
                <a:lnTo>
                  <a:pt x="1067" y="386"/>
                </a:lnTo>
                <a:lnTo>
                  <a:pt x="1067" y="398"/>
                </a:lnTo>
                <a:lnTo>
                  <a:pt x="1079" y="398"/>
                </a:lnTo>
                <a:lnTo>
                  <a:pt x="1079" y="404"/>
                </a:lnTo>
                <a:lnTo>
                  <a:pt x="1103" y="404"/>
                </a:lnTo>
                <a:lnTo>
                  <a:pt x="1103" y="414"/>
                </a:lnTo>
                <a:lnTo>
                  <a:pt x="1123" y="414"/>
                </a:lnTo>
                <a:lnTo>
                  <a:pt x="1123" y="432"/>
                </a:lnTo>
                <a:lnTo>
                  <a:pt x="1141" y="432"/>
                </a:lnTo>
                <a:lnTo>
                  <a:pt x="1141" y="452"/>
                </a:lnTo>
                <a:lnTo>
                  <a:pt x="1155" y="452"/>
                </a:lnTo>
                <a:lnTo>
                  <a:pt x="1155" y="458"/>
                </a:lnTo>
                <a:lnTo>
                  <a:pt x="1201" y="458"/>
                </a:lnTo>
                <a:lnTo>
                  <a:pt x="1201" y="466"/>
                </a:lnTo>
                <a:lnTo>
                  <a:pt x="1221" y="466"/>
                </a:lnTo>
                <a:lnTo>
                  <a:pt x="1231" y="466"/>
                </a:lnTo>
                <a:lnTo>
                  <a:pt x="1231" y="476"/>
                </a:lnTo>
                <a:lnTo>
                  <a:pt x="1249" y="476"/>
                </a:lnTo>
                <a:lnTo>
                  <a:pt x="1275" y="476"/>
                </a:lnTo>
                <a:lnTo>
                  <a:pt x="1275" y="500"/>
                </a:lnTo>
                <a:lnTo>
                  <a:pt x="1293" y="500"/>
                </a:lnTo>
                <a:lnTo>
                  <a:pt x="1293" y="506"/>
                </a:lnTo>
                <a:lnTo>
                  <a:pt x="1305" y="506"/>
                </a:lnTo>
                <a:lnTo>
                  <a:pt x="1305" y="514"/>
                </a:lnTo>
                <a:lnTo>
                  <a:pt x="1317" y="514"/>
                </a:lnTo>
                <a:lnTo>
                  <a:pt x="1317" y="526"/>
                </a:lnTo>
                <a:lnTo>
                  <a:pt x="1341" y="526"/>
                </a:lnTo>
                <a:lnTo>
                  <a:pt x="1349" y="526"/>
                </a:lnTo>
                <a:lnTo>
                  <a:pt x="1349" y="536"/>
                </a:lnTo>
                <a:lnTo>
                  <a:pt x="1361" y="536"/>
                </a:lnTo>
                <a:lnTo>
                  <a:pt x="1361" y="544"/>
                </a:lnTo>
                <a:lnTo>
                  <a:pt x="1371" y="544"/>
                </a:lnTo>
                <a:lnTo>
                  <a:pt x="1371" y="556"/>
                </a:lnTo>
                <a:lnTo>
                  <a:pt x="1379" y="556"/>
                </a:lnTo>
                <a:lnTo>
                  <a:pt x="1379" y="566"/>
                </a:lnTo>
                <a:lnTo>
                  <a:pt x="1393" y="566"/>
                </a:lnTo>
                <a:lnTo>
                  <a:pt x="1393" y="582"/>
                </a:lnTo>
                <a:lnTo>
                  <a:pt x="1399" y="582"/>
                </a:lnTo>
                <a:lnTo>
                  <a:pt x="1399" y="588"/>
                </a:lnTo>
                <a:lnTo>
                  <a:pt x="1417" y="588"/>
                </a:lnTo>
                <a:lnTo>
                  <a:pt x="1417" y="600"/>
                </a:lnTo>
                <a:lnTo>
                  <a:pt x="1425" y="600"/>
                </a:lnTo>
                <a:lnTo>
                  <a:pt x="1425" y="610"/>
                </a:lnTo>
                <a:lnTo>
                  <a:pt x="1439" y="610"/>
                </a:lnTo>
                <a:lnTo>
                  <a:pt x="1439" y="620"/>
                </a:lnTo>
                <a:lnTo>
                  <a:pt x="1461" y="620"/>
                </a:lnTo>
                <a:lnTo>
                  <a:pt x="1461" y="632"/>
                </a:lnTo>
                <a:lnTo>
                  <a:pt x="1467" y="632"/>
                </a:lnTo>
                <a:lnTo>
                  <a:pt x="1467" y="642"/>
                </a:lnTo>
                <a:lnTo>
                  <a:pt x="1481" y="642"/>
                </a:lnTo>
                <a:lnTo>
                  <a:pt x="1481" y="652"/>
                </a:lnTo>
                <a:lnTo>
                  <a:pt x="1495" y="652"/>
                </a:lnTo>
                <a:lnTo>
                  <a:pt x="1495" y="662"/>
                </a:lnTo>
                <a:lnTo>
                  <a:pt x="1513" y="662"/>
                </a:lnTo>
                <a:lnTo>
                  <a:pt x="1513" y="672"/>
                </a:lnTo>
                <a:lnTo>
                  <a:pt x="1519" y="672"/>
                </a:lnTo>
                <a:lnTo>
                  <a:pt x="1519" y="680"/>
                </a:lnTo>
                <a:lnTo>
                  <a:pt x="1533" y="680"/>
                </a:lnTo>
                <a:lnTo>
                  <a:pt x="1533" y="688"/>
                </a:lnTo>
                <a:lnTo>
                  <a:pt x="1545" y="688"/>
                </a:lnTo>
                <a:lnTo>
                  <a:pt x="1545" y="694"/>
                </a:lnTo>
                <a:lnTo>
                  <a:pt x="1561" y="694"/>
                </a:lnTo>
                <a:lnTo>
                  <a:pt x="1561" y="700"/>
                </a:lnTo>
                <a:lnTo>
                  <a:pt x="1575" y="700"/>
                </a:lnTo>
                <a:lnTo>
                  <a:pt x="1575" y="706"/>
                </a:lnTo>
                <a:lnTo>
                  <a:pt x="1593" y="706"/>
                </a:lnTo>
                <a:lnTo>
                  <a:pt x="1593" y="714"/>
                </a:lnTo>
                <a:lnTo>
                  <a:pt x="1633" y="714"/>
                </a:lnTo>
                <a:lnTo>
                  <a:pt x="1633" y="720"/>
                </a:lnTo>
                <a:lnTo>
                  <a:pt x="1663" y="720"/>
                </a:lnTo>
                <a:lnTo>
                  <a:pt x="1663" y="732"/>
                </a:lnTo>
                <a:lnTo>
                  <a:pt x="1691" y="732"/>
                </a:lnTo>
                <a:lnTo>
                  <a:pt x="1691" y="744"/>
                </a:lnTo>
                <a:lnTo>
                  <a:pt x="1723" y="744"/>
                </a:lnTo>
                <a:lnTo>
                  <a:pt x="1723" y="754"/>
                </a:lnTo>
                <a:lnTo>
                  <a:pt x="1733" y="754"/>
                </a:lnTo>
                <a:lnTo>
                  <a:pt x="1733" y="764"/>
                </a:lnTo>
                <a:lnTo>
                  <a:pt x="1745" y="764"/>
                </a:lnTo>
                <a:lnTo>
                  <a:pt x="1745" y="770"/>
                </a:lnTo>
                <a:lnTo>
                  <a:pt x="1755" y="770"/>
                </a:lnTo>
                <a:lnTo>
                  <a:pt x="1755" y="776"/>
                </a:lnTo>
                <a:lnTo>
                  <a:pt x="1767" y="776"/>
                </a:lnTo>
                <a:lnTo>
                  <a:pt x="1767" y="784"/>
                </a:lnTo>
                <a:lnTo>
                  <a:pt x="1773" y="784"/>
                </a:lnTo>
                <a:lnTo>
                  <a:pt x="1773" y="792"/>
                </a:lnTo>
                <a:lnTo>
                  <a:pt x="1779" y="792"/>
                </a:lnTo>
                <a:lnTo>
                  <a:pt x="1779" y="798"/>
                </a:lnTo>
                <a:lnTo>
                  <a:pt x="1803" y="798"/>
                </a:lnTo>
                <a:lnTo>
                  <a:pt x="1803" y="804"/>
                </a:lnTo>
                <a:lnTo>
                  <a:pt x="1823" y="804"/>
                </a:lnTo>
                <a:lnTo>
                  <a:pt x="1823" y="808"/>
                </a:lnTo>
                <a:lnTo>
                  <a:pt x="1863" y="808"/>
                </a:lnTo>
                <a:lnTo>
                  <a:pt x="1863" y="816"/>
                </a:lnTo>
                <a:lnTo>
                  <a:pt x="1877" y="816"/>
                </a:lnTo>
                <a:lnTo>
                  <a:pt x="1877" y="822"/>
                </a:lnTo>
                <a:lnTo>
                  <a:pt x="1887" y="822"/>
                </a:lnTo>
                <a:lnTo>
                  <a:pt x="1887" y="836"/>
                </a:lnTo>
                <a:lnTo>
                  <a:pt x="1907" y="836"/>
                </a:lnTo>
                <a:lnTo>
                  <a:pt x="1907" y="844"/>
                </a:lnTo>
                <a:lnTo>
                  <a:pt x="1917" y="844"/>
                </a:lnTo>
                <a:lnTo>
                  <a:pt x="1917" y="852"/>
                </a:lnTo>
                <a:lnTo>
                  <a:pt x="1929" y="852"/>
                </a:lnTo>
                <a:lnTo>
                  <a:pt x="1929" y="856"/>
                </a:lnTo>
                <a:lnTo>
                  <a:pt x="1947" y="856"/>
                </a:lnTo>
                <a:lnTo>
                  <a:pt x="1947" y="862"/>
                </a:lnTo>
                <a:lnTo>
                  <a:pt x="1955" y="862"/>
                </a:lnTo>
                <a:lnTo>
                  <a:pt x="1955" y="870"/>
                </a:lnTo>
                <a:lnTo>
                  <a:pt x="1967" y="870"/>
                </a:lnTo>
                <a:lnTo>
                  <a:pt x="1967" y="884"/>
                </a:lnTo>
                <a:lnTo>
                  <a:pt x="1981" y="884"/>
                </a:lnTo>
                <a:lnTo>
                  <a:pt x="1981" y="890"/>
                </a:lnTo>
                <a:lnTo>
                  <a:pt x="2011" y="890"/>
                </a:lnTo>
                <a:lnTo>
                  <a:pt x="2011" y="898"/>
                </a:lnTo>
                <a:lnTo>
                  <a:pt x="2029" y="898"/>
                </a:lnTo>
                <a:lnTo>
                  <a:pt x="2029" y="904"/>
                </a:lnTo>
                <a:lnTo>
                  <a:pt x="2061" y="904"/>
                </a:lnTo>
                <a:lnTo>
                  <a:pt x="2061" y="912"/>
                </a:lnTo>
                <a:lnTo>
                  <a:pt x="2075" y="912"/>
                </a:lnTo>
                <a:lnTo>
                  <a:pt x="2075" y="918"/>
                </a:lnTo>
                <a:lnTo>
                  <a:pt x="2091" y="918"/>
                </a:lnTo>
                <a:lnTo>
                  <a:pt x="2091" y="928"/>
                </a:lnTo>
                <a:lnTo>
                  <a:pt x="2115" y="928"/>
                </a:lnTo>
                <a:lnTo>
                  <a:pt x="2115" y="940"/>
                </a:lnTo>
                <a:lnTo>
                  <a:pt x="2127" y="940"/>
                </a:lnTo>
                <a:lnTo>
                  <a:pt x="2153" y="940"/>
                </a:lnTo>
                <a:lnTo>
                  <a:pt x="2153" y="948"/>
                </a:lnTo>
                <a:lnTo>
                  <a:pt x="2155" y="948"/>
                </a:lnTo>
                <a:lnTo>
                  <a:pt x="2155" y="952"/>
                </a:lnTo>
                <a:lnTo>
                  <a:pt x="2159" y="952"/>
                </a:lnTo>
                <a:lnTo>
                  <a:pt x="2159" y="958"/>
                </a:lnTo>
                <a:lnTo>
                  <a:pt x="2177" y="958"/>
                </a:lnTo>
                <a:lnTo>
                  <a:pt x="2177" y="968"/>
                </a:lnTo>
                <a:lnTo>
                  <a:pt x="2183" y="968"/>
                </a:lnTo>
                <a:lnTo>
                  <a:pt x="2183" y="974"/>
                </a:lnTo>
                <a:lnTo>
                  <a:pt x="2209" y="974"/>
                </a:lnTo>
                <a:lnTo>
                  <a:pt x="2209" y="980"/>
                </a:lnTo>
                <a:lnTo>
                  <a:pt x="2217" y="980"/>
                </a:lnTo>
                <a:lnTo>
                  <a:pt x="2217" y="984"/>
                </a:lnTo>
                <a:lnTo>
                  <a:pt x="2229" y="984"/>
                </a:lnTo>
                <a:lnTo>
                  <a:pt x="2229" y="996"/>
                </a:lnTo>
                <a:lnTo>
                  <a:pt x="2243" y="996"/>
                </a:lnTo>
                <a:lnTo>
                  <a:pt x="2243" y="1004"/>
                </a:lnTo>
                <a:lnTo>
                  <a:pt x="2309" y="1004"/>
                </a:lnTo>
                <a:lnTo>
                  <a:pt x="2309" y="1016"/>
                </a:lnTo>
                <a:lnTo>
                  <a:pt x="2329" y="1016"/>
                </a:lnTo>
                <a:lnTo>
                  <a:pt x="2329" y="1028"/>
                </a:lnTo>
                <a:lnTo>
                  <a:pt x="2339" y="1028"/>
                </a:lnTo>
                <a:lnTo>
                  <a:pt x="2339" y="1034"/>
                </a:lnTo>
                <a:lnTo>
                  <a:pt x="2363" y="1034"/>
                </a:lnTo>
                <a:lnTo>
                  <a:pt x="2363" y="1044"/>
                </a:lnTo>
                <a:lnTo>
                  <a:pt x="2385" y="1044"/>
                </a:lnTo>
                <a:lnTo>
                  <a:pt x="2385" y="1054"/>
                </a:lnTo>
                <a:lnTo>
                  <a:pt x="2397" y="1054"/>
                </a:lnTo>
                <a:lnTo>
                  <a:pt x="2397" y="1058"/>
                </a:lnTo>
                <a:lnTo>
                  <a:pt x="2413" y="1058"/>
                </a:lnTo>
                <a:lnTo>
                  <a:pt x="2413" y="1068"/>
                </a:lnTo>
                <a:lnTo>
                  <a:pt x="2435" y="1068"/>
                </a:lnTo>
                <a:lnTo>
                  <a:pt x="2435" y="1074"/>
                </a:lnTo>
                <a:lnTo>
                  <a:pt x="2445" y="1074"/>
                </a:lnTo>
                <a:lnTo>
                  <a:pt x="2445" y="1078"/>
                </a:lnTo>
                <a:lnTo>
                  <a:pt x="2451" y="1078"/>
                </a:lnTo>
                <a:lnTo>
                  <a:pt x="2451" y="1090"/>
                </a:lnTo>
                <a:lnTo>
                  <a:pt x="2475" y="1090"/>
                </a:lnTo>
                <a:lnTo>
                  <a:pt x="2475" y="1104"/>
                </a:lnTo>
                <a:lnTo>
                  <a:pt x="2491" y="1104"/>
                </a:lnTo>
                <a:lnTo>
                  <a:pt x="2491" y="1112"/>
                </a:lnTo>
                <a:lnTo>
                  <a:pt x="2517" y="1112"/>
                </a:lnTo>
                <a:lnTo>
                  <a:pt x="2517" y="1122"/>
                </a:lnTo>
                <a:lnTo>
                  <a:pt x="2527" y="1122"/>
                </a:lnTo>
                <a:lnTo>
                  <a:pt x="2527" y="1128"/>
                </a:lnTo>
                <a:lnTo>
                  <a:pt x="2535" y="1128"/>
                </a:lnTo>
                <a:lnTo>
                  <a:pt x="2535" y="1132"/>
                </a:lnTo>
                <a:lnTo>
                  <a:pt x="2625" y="1132"/>
                </a:lnTo>
                <a:lnTo>
                  <a:pt x="2625" y="1142"/>
                </a:lnTo>
                <a:lnTo>
                  <a:pt x="2637" y="1142"/>
                </a:lnTo>
                <a:lnTo>
                  <a:pt x="2637" y="1150"/>
                </a:lnTo>
                <a:lnTo>
                  <a:pt x="2645" y="1150"/>
                </a:lnTo>
                <a:lnTo>
                  <a:pt x="2645" y="1166"/>
                </a:lnTo>
                <a:lnTo>
                  <a:pt x="2691" y="1166"/>
                </a:lnTo>
                <a:lnTo>
                  <a:pt x="2691" y="1178"/>
                </a:lnTo>
                <a:lnTo>
                  <a:pt x="2723" y="1178"/>
                </a:lnTo>
                <a:lnTo>
                  <a:pt x="2723" y="1190"/>
                </a:lnTo>
                <a:lnTo>
                  <a:pt x="2737" y="1190"/>
                </a:lnTo>
                <a:lnTo>
                  <a:pt x="2737" y="1204"/>
                </a:lnTo>
                <a:lnTo>
                  <a:pt x="2775" y="1204"/>
                </a:lnTo>
                <a:lnTo>
                  <a:pt x="2775" y="1212"/>
                </a:lnTo>
                <a:lnTo>
                  <a:pt x="2793" y="1212"/>
                </a:lnTo>
                <a:lnTo>
                  <a:pt x="2793" y="1222"/>
                </a:lnTo>
                <a:lnTo>
                  <a:pt x="2803" y="1222"/>
                </a:lnTo>
                <a:lnTo>
                  <a:pt x="2803" y="1234"/>
                </a:lnTo>
                <a:lnTo>
                  <a:pt x="2805" y="1234"/>
                </a:lnTo>
                <a:lnTo>
                  <a:pt x="2805" y="1254"/>
                </a:lnTo>
                <a:lnTo>
                  <a:pt x="3462" y="1254"/>
                </a:lnTo>
              </a:path>
            </a:pathLst>
          </a:custGeom>
          <a:ln w="28575" cap="sq">
            <a:solidFill>
              <a:schemeClr val="accent4"/>
            </a:solidFill>
            <a:roun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base">
              <a:spcBef>
                <a:spcPct val="0"/>
              </a:spcBef>
              <a:spcAft>
                <a:spcPct val="0"/>
              </a:spcAft>
              <a:defRPr/>
            </a:pPr>
            <a:endParaRPr lang="en-GB">
              <a:solidFill>
                <a:srgbClr val="666666"/>
              </a:solidFill>
              <a:latin typeface="Arial"/>
              <a:sym typeface="Helvetica Neue"/>
            </a:endParaRPr>
          </a:p>
        </p:txBody>
      </p:sp>
      <p:cxnSp>
        <p:nvCxnSpPr>
          <p:cNvPr id="395" name="Straight Connector 394"/>
          <p:cNvCxnSpPr/>
          <p:nvPr/>
        </p:nvCxnSpPr>
        <p:spPr>
          <a:xfrm flipH="1" flipV="1">
            <a:off x="5646738" y="3157538"/>
            <a:ext cx="4762" cy="1697037"/>
          </a:xfrm>
          <a:prstGeom prst="line">
            <a:avLst/>
          </a:prstGeom>
          <a:ln w="1905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005513" y="3157538"/>
            <a:ext cx="6350" cy="1676400"/>
          </a:xfrm>
          <a:prstGeom prst="line">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35581" name="Text Placeholder 1"/>
          <p:cNvSpPr>
            <a:spLocks noGrp="1"/>
          </p:cNvSpPr>
          <p:nvPr>
            <p:ph type="body" sz="quarter" idx="13"/>
          </p:nvPr>
        </p:nvSpPr>
        <p:spPr>
          <a:xfrm>
            <a:off x="-15875" y="6573838"/>
            <a:ext cx="8756650" cy="284162"/>
          </a:xfrm>
        </p:spPr>
        <p:txBody>
          <a:bodyPr/>
          <a:lstStyle/>
          <a:p>
            <a:pPr>
              <a:spcBef>
                <a:spcPct val="0"/>
              </a:spcBef>
            </a:pPr>
            <a:r>
              <a:rPr lang="en-GB" smtClean="0">
                <a:solidFill>
                  <a:srgbClr val="333333"/>
                </a:solidFill>
              </a:rPr>
              <a:t>*Data cut-off date: 1 June 2014</a:t>
            </a:r>
          </a:p>
          <a:p>
            <a:pPr>
              <a:spcBef>
                <a:spcPct val="0"/>
              </a:spcBef>
            </a:pPr>
            <a:r>
              <a:rPr lang="en-GB" smtClean="0">
                <a:solidFill>
                  <a:srgbClr val="333333"/>
                </a:solidFill>
              </a:rPr>
              <a:t>CI=confidence interval; HR=hazard ratio; OS=overall survival.</a:t>
            </a:r>
          </a:p>
          <a:p>
            <a:pPr>
              <a:spcBef>
                <a:spcPct val="0"/>
              </a:spcBef>
            </a:pPr>
            <a:r>
              <a:rPr lang="en-GB" smtClean="0">
                <a:solidFill>
                  <a:srgbClr val="333333"/>
                </a:solidFill>
              </a:rPr>
              <a:t>Tombal B </a:t>
            </a:r>
            <a:r>
              <a:rPr lang="en-GB" i="1" smtClean="0">
                <a:solidFill>
                  <a:srgbClr val="333333"/>
                </a:solidFill>
              </a:rPr>
              <a:t>et al</a:t>
            </a:r>
            <a:r>
              <a:rPr lang="en-GB" smtClean="0">
                <a:solidFill>
                  <a:srgbClr val="333333"/>
                </a:solidFill>
              </a:rPr>
              <a:t>. EAU 2015; Oral presentation. LBA2.</a:t>
            </a:r>
          </a:p>
        </p:txBody>
      </p:sp>
      <p:sp>
        <p:nvSpPr>
          <p:cNvPr id="235582" name="TextBox 122"/>
          <p:cNvSpPr txBox="1">
            <a:spLocks noChangeArrowheads="1"/>
          </p:cNvSpPr>
          <p:nvPr/>
        </p:nvSpPr>
        <p:spPr bwMode="auto">
          <a:xfrm>
            <a:off x="34925" y="5205413"/>
            <a:ext cx="1247775" cy="2619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GB" sz="1100" b="1" smtClean="0">
                <a:solidFill>
                  <a:srgbClr val="333333"/>
                </a:solidFill>
                <a:latin typeface="Arial"/>
                <a:cs typeface="Arial" pitchFamily="34" charset="0"/>
                <a:sym typeface="Helvetica Neue"/>
              </a:rPr>
              <a:t>Interim analysis</a:t>
            </a:r>
          </a:p>
        </p:txBody>
      </p:sp>
      <p:sp>
        <p:nvSpPr>
          <p:cNvPr id="235583" name="TextBox 123"/>
          <p:cNvSpPr txBox="1">
            <a:spLocks noChangeArrowheads="1"/>
          </p:cNvSpPr>
          <p:nvPr/>
        </p:nvSpPr>
        <p:spPr bwMode="auto">
          <a:xfrm>
            <a:off x="1588" y="5362575"/>
            <a:ext cx="1195387" cy="260350"/>
          </a:xfrm>
          <a:prstGeom prst="rect">
            <a:avLst/>
          </a:prstGeom>
          <a:noFill/>
          <a:ln w="9525">
            <a:noFill/>
            <a:miter lim="800000"/>
            <a:headEnd/>
            <a:tailEnd/>
          </a:ln>
        </p:spPr>
        <p:txBody>
          <a:bodyPr wrap="none">
            <a:spAutoFit/>
          </a:bodyPr>
          <a:lstStyle/>
          <a:p>
            <a:pPr algn="r" defTabSz="457200" fontAlgn="base">
              <a:spcBef>
                <a:spcPct val="0"/>
              </a:spcBef>
              <a:spcAft>
                <a:spcPct val="0"/>
              </a:spcAft>
            </a:pPr>
            <a:r>
              <a:rPr lang="en-GB" sz="1100" smtClean="0">
                <a:solidFill>
                  <a:srgbClr val="C0311A"/>
                </a:solidFill>
                <a:latin typeface="Arial"/>
                <a:cs typeface="Arial" pitchFamily="34" charset="0"/>
                <a:sym typeface="Helvetica Neue"/>
              </a:rPr>
              <a:t>Enzalutamide. n</a:t>
            </a:r>
          </a:p>
        </p:txBody>
      </p:sp>
      <p:sp>
        <p:nvSpPr>
          <p:cNvPr id="235584" name="TextBox 124"/>
          <p:cNvSpPr txBox="1">
            <a:spLocks noChangeArrowheads="1"/>
          </p:cNvSpPr>
          <p:nvPr/>
        </p:nvSpPr>
        <p:spPr bwMode="auto">
          <a:xfrm>
            <a:off x="346075" y="5530850"/>
            <a:ext cx="850900" cy="261938"/>
          </a:xfrm>
          <a:prstGeom prst="rect">
            <a:avLst/>
          </a:prstGeom>
          <a:noFill/>
          <a:ln w="9525">
            <a:noFill/>
            <a:miter lim="800000"/>
            <a:headEnd/>
            <a:tailEnd/>
          </a:ln>
        </p:spPr>
        <p:txBody>
          <a:bodyPr wrap="none">
            <a:spAutoFit/>
          </a:bodyPr>
          <a:lstStyle/>
          <a:p>
            <a:pPr algn="r" defTabSz="457200" fontAlgn="base">
              <a:spcBef>
                <a:spcPct val="0"/>
              </a:spcBef>
              <a:spcAft>
                <a:spcPct val="0"/>
              </a:spcAft>
            </a:pPr>
            <a:r>
              <a:rPr lang="en-GB" sz="1100" smtClean="0">
                <a:solidFill>
                  <a:srgbClr val="666666"/>
                </a:solidFill>
                <a:latin typeface="Arial"/>
                <a:cs typeface="Arial" pitchFamily="34" charset="0"/>
                <a:sym typeface="Helvetica Neue"/>
              </a:rPr>
              <a:t>Placebo, n</a:t>
            </a:r>
          </a:p>
        </p:txBody>
      </p:sp>
      <p:sp>
        <p:nvSpPr>
          <p:cNvPr id="235585" name="TextBox 125"/>
          <p:cNvSpPr txBox="1">
            <a:spLocks noChangeArrowheads="1"/>
          </p:cNvSpPr>
          <p:nvPr/>
        </p:nvSpPr>
        <p:spPr bwMode="auto">
          <a:xfrm>
            <a:off x="1262063" y="5367338"/>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872</a:t>
            </a:r>
          </a:p>
        </p:txBody>
      </p:sp>
      <p:sp>
        <p:nvSpPr>
          <p:cNvPr id="235586" name="TextBox 126"/>
          <p:cNvSpPr txBox="1">
            <a:spLocks noChangeArrowheads="1"/>
          </p:cNvSpPr>
          <p:nvPr/>
        </p:nvSpPr>
        <p:spPr bwMode="auto">
          <a:xfrm>
            <a:off x="1670050" y="5367338"/>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863</a:t>
            </a:r>
          </a:p>
        </p:txBody>
      </p:sp>
      <p:sp>
        <p:nvSpPr>
          <p:cNvPr id="235587" name="TextBox 130"/>
          <p:cNvSpPr txBox="1">
            <a:spLocks noChangeArrowheads="1"/>
          </p:cNvSpPr>
          <p:nvPr/>
        </p:nvSpPr>
        <p:spPr bwMode="auto">
          <a:xfrm>
            <a:off x="2078038" y="53673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850</a:t>
            </a:r>
          </a:p>
        </p:txBody>
      </p:sp>
      <p:sp>
        <p:nvSpPr>
          <p:cNvPr id="235588" name="TextBox 131"/>
          <p:cNvSpPr txBox="1">
            <a:spLocks noChangeArrowheads="1"/>
          </p:cNvSpPr>
          <p:nvPr/>
        </p:nvSpPr>
        <p:spPr bwMode="auto">
          <a:xfrm>
            <a:off x="2455863" y="53673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824</a:t>
            </a:r>
          </a:p>
        </p:txBody>
      </p:sp>
      <p:sp>
        <p:nvSpPr>
          <p:cNvPr id="235589" name="TextBox 134"/>
          <p:cNvSpPr txBox="1">
            <a:spLocks noChangeArrowheads="1"/>
          </p:cNvSpPr>
          <p:nvPr/>
        </p:nvSpPr>
        <p:spPr bwMode="auto">
          <a:xfrm>
            <a:off x="1262063" y="5532438"/>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845</a:t>
            </a:r>
          </a:p>
        </p:txBody>
      </p:sp>
      <p:sp>
        <p:nvSpPr>
          <p:cNvPr id="235590" name="TextBox 135"/>
          <p:cNvSpPr txBox="1">
            <a:spLocks noChangeArrowheads="1"/>
          </p:cNvSpPr>
          <p:nvPr/>
        </p:nvSpPr>
        <p:spPr bwMode="auto">
          <a:xfrm>
            <a:off x="1670050" y="5532438"/>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835</a:t>
            </a:r>
          </a:p>
        </p:txBody>
      </p:sp>
      <p:sp>
        <p:nvSpPr>
          <p:cNvPr id="235591" name="TextBox 144"/>
          <p:cNvSpPr txBox="1">
            <a:spLocks noChangeArrowheads="1"/>
          </p:cNvSpPr>
          <p:nvPr/>
        </p:nvSpPr>
        <p:spPr bwMode="auto">
          <a:xfrm>
            <a:off x="2078038" y="55324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781</a:t>
            </a:r>
          </a:p>
        </p:txBody>
      </p:sp>
      <p:sp>
        <p:nvSpPr>
          <p:cNvPr id="235592" name="TextBox 148"/>
          <p:cNvSpPr txBox="1">
            <a:spLocks noChangeArrowheads="1"/>
          </p:cNvSpPr>
          <p:nvPr/>
        </p:nvSpPr>
        <p:spPr bwMode="auto">
          <a:xfrm>
            <a:off x="2455863" y="55324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744</a:t>
            </a:r>
          </a:p>
        </p:txBody>
      </p:sp>
      <p:sp>
        <p:nvSpPr>
          <p:cNvPr id="235593" name="TextBox 162"/>
          <p:cNvSpPr txBox="1">
            <a:spLocks noChangeArrowheads="1"/>
          </p:cNvSpPr>
          <p:nvPr/>
        </p:nvSpPr>
        <p:spPr bwMode="auto">
          <a:xfrm>
            <a:off x="34925" y="5781675"/>
            <a:ext cx="1108075" cy="261938"/>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GB" sz="1100" b="1" smtClean="0">
                <a:solidFill>
                  <a:srgbClr val="333333"/>
                </a:solidFill>
                <a:latin typeface="Arial"/>
                <a:cs typeface="Arial" pitchFamily="34" charset="0"/>
                <a:sym typeface="Helvetica Neue"/>
              </a:rPr>
              <a:t>Final analysis</a:t>
            </a:r>
          </a:p>
        </p:txBody>
      </p:sp>
      <p:sp>
        <p:nvSpPr>
          <p:cNvPr id="235594" name="TextBox 175"/>
          <p:cNvSpPr txBox="1">
            <a:spLocks noChangeArrowheads="1"/>
          </p:cNvSpPr>
          <p:nvPr/>
        </p:nvSpPr>
        <p:spPr bwMode="auto">
          <a:xfrm>
            <a:off x="1588" y="5937250"/>
            <a:ext cx="1195387" cy="261938"/>
          </a:xfrm>
          <a:prstGeom prst="rect">
            <a:avLst/>
          </a:prstGeom>
          <a:noFill/>
          <a:ln w="9525">
            <a:noFill/>
            <a:miter lim="800000"/>
            <a:headEnd/>
            <a:tailEnd/>
          </a:ln>
        </p:spPr>
        <p:txBody>
          <a:bodyPr wrap="none">
            <a:spAutoFit/>
          </a:bodyPr>
          <a:lstStyle/>
          <a:p>
            <a:pPr algn="r" defTabSz="457200" fontAlgn="base">
              <a:spcBef>
                <a:spcPct val="0"/>
              </a:spcBef>
              <a:spcAft>
                <a:spcPct val="0"/>
              </a:spcAft>
            </a:pPr>
            <a:r>
              <a:rPr lang="en-GB" sz="1100" smtClean="0">
                <a:solidFill>
                  <a:srgbClr val="C0311A"/>
                </a:solidFill>
                <a:latin typeface="Arial"/>
                <a:cs typeface="Arial" pitchFamily="34" charset="0"/>
                <a:sym typeface="Helvetica Neue"/>
              </a:rPr>
              <a:t>Enzalutamide, n</a:t>
            </a:r>
          </a:p>
        </p:txBody>
      </p:sp>
      <p:sp>
        <p:nvSpPr>
          <p:cNvPr id="235595" name="TextBox 176"/>
          <p:cNvSpPr txBox="1">
            <a:spLocks noChangeArrowheads="1"/>
          </p:cNvSpPr>
          <p:nvPr/>
        </p:nvSpPr>
        <p:spPr bwMode="auto">
          <a:xfrm>
            <a:off x="346075" y="6119813"/>
            <a:ext cx="850900" cy="261937"/>
          </a:xfrm>
          <a:prstGeom prst="rect">
            <a:avLst/>
          </a:prstGeom>
          <a:noFill/>
          <a:ln w="9525">
            <a:noFill/>
            <a:miter lim="800000"/>
            <a:headEnd/>
            <a:tailEnd/>
          </a:ln>
        </p:spPr>
        <p:txBody>
          <a:bodyPr wrap="none">
            <a:spAutoFit/>
          </a:bodyPr>
          <a:lstStyle/>
          <a:p>
            <a:pPr algn="r" defTabSz="457200" fontAlgn="base">
              <a:spcBef>
                <a:spcPct val="0"/>
              </a:spcBef>
              <a:spcAft>
                <a:spcPct val="0"/>
              </a:spcAft>
            </a:pPr>
            <a:r>
              <a:rPr lang="en-GB" sz="1100" smtClean="0">
                <a:solidFill>
                  <a:srgbClr val="666666"/>
                </a:solidFill>
                <a:latin typeface="Arial"/>
                <a:cs typeface="Arial" pitchFamily="34" charset="0"/>
                <a:sym typeface="Helvetica Neue"/>
              </a:rPr>
              <a:t>Placebo, n</a:t>
            </a:r>
          </a:p>
        </p:txBody>
      </p:sp>
      <p:sp>
        <p:nvSpPr>
          <p:cNvPr id="235596" name="TextBox 177"/>
          <p:cNvSpPr txBox="1">
            <a:spLocks noChangeArrowheads="1"/>
          </p:cNvSpPr>
          <p:nvPr/>
        </p:nvSpPr>
        <p:spPr bwMode="auto">
          <a:xfrm>
            <a:off x="1262063"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872</a:t>
            </a:r>
          </a:p>
        </p:txBody>
      </p:sp>
      <p:sp>
        <p:nvSpPr>
          <p:cNvPr id="235597" name="TextBox 194"/>
          <p:cNvSpPr txBox="1">
            <a:spLocks noChangeArrowheads="1"/>
          </p:cNvSpPr>
          <p:nvPr/>
        </p:nvSpPr>
        <p:spPr bwMode="auto">
          <a:xfrm>
            <a:off x="1262063"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845</a:t>
            </a:r>
          </a:p>
        </p:txBody>
      </p:sp>
      <p:sp>
        <p:nvSpPr>
          <p:cNvPr id="235598" name="TextBox 213"/>
          <p:cNvSpPr txBox="1">
            <a:spLocks noChangeArrowheads="1"/>
          </p:cNvSpPr>
          <p:nvPr/>
        </p:nvSpPr>
        <p:spPr bwMode="auto">
          <a:xfrm>
            <a:off x="2854325" y="53673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797</a:t>
            </a:r>
          </a:p>
        </p:txBody>
      </p:sp>
      <p:sp>
        <p:nvSpPr>
          <p:cNvPr id="235599" name="TextBox 214"/>
          <p:cNvSpPr txBox="1">
            <a:spLocks noChangeArrowheads="1"/>
          </p:cNvSpPr>
          <p:nvPr/>
        </p:nvSpPr>
        <p:spPr bwMode="auto">
          <a:xfrm>
            <a:off x="2854325" y="55324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701</a:t>
            </a:r>
          </a:p>
        </p:txBody>
      </p:sp>
      <p:sp>
        <p:nvSpPr>
          <p:cNvPr id="235600" name="TextBox 215"/>
          <p:cNvSpPr txBox="1">
            <a:spLocks noChangeArrowheads="1"/>
          </p:cNvSpPr>
          <p:nvPr/>
        </p:nvSpPr>
        <p:spPr bwMode="auto">
          <a:xfrm>
            <a:off x="3254375" y="5367338"/>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745</a:t>
            </a:r>
          </a:p>
        </p:txBody>
      </p:sp>
      <p:sp>
        <p:nvSpPr>
          <p:cNvPr id="235601" name="TextBox 216"/>
          <p:cNvSpPr txBox="1">
            <a:spLocks noChangeArrowheads="1"/>
          </p:cNvSpPr>
          <p:nvPr/>
        </p:nvSpPr>
        <p:spPr bwMode="auto">
          <a:xfrm>
            <a:off x="3254375" y="5532438"/>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644</a:t>
            </a:r>
          </a:p>
        </p:txBody>
      </p:sp>
      <p:sp>
        <p:nvSpPr>
          <p:cNvPr id="235602" name="TextBox 217"/>
          <p:cNvSpPr txBox="1">
            <a:spLocks noChangeArrowheads="1"/>
          </p:cNvSpPr>
          <p:nvPr/>
        </p:nvSpPr>
        <p:spPr bwMode="auto">
          <a:xfrm>
            <a:off x="3641725" y="53673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566</a:t>
            </a:r>
          </a:p>
        </p:txBody>
      </p:sp>
      <p:sp>
        <p:nvSpPr>
          <p:cNvPr id="235603" name="TextBox 218"/>
          <p:cNvSpPr txBox="1">
            <a:spLocks noChangeArrowheads="1"/>
          </p:cNvSpPr>
          <p:nvPr/>
        </p:nvSpPr>
        <p:spPr bwMode="auto">
          <a:xfrm>
            <a:off x="3641725" y="5532438"/>
            <a:ext cx="419100"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484</a:t>
            </a:r>
          </a:p>
        </p:txBody>
      </p:sp>
      <p:sp>
        <p:nvSpPr>
          <p:cNvPr id="235604" name="TextBox 219"/>
          <p:cNvSpPr txBox="1">
            <a:spLocks noChangeArrowheads="1"/>
          </p:cNvSpPr>
          <p:nvPr/>
        </p:nvSpPr>
        <p:spPr bwMode="auto">
          <a:xfrm>
            <a:off x="4049713" y="5373688"/>
            <a:ext cx="420687" cy="260350"/>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395</a:t>
            </a:r>
          </a:p>
        </p:txBody>
      </p:sp>
      <p:sp>
        <p:nvSpPr>
          <p:cNvPr id="235605" name="TextBox 220"/>
          <p:cNvSpPr txBox="1">
            <a:spLocks noChangeArrowheads="1"/>
          </p:cNvSpPr>
          <p:nvPr/>
        </p:nvSpPr>
        <p:spPr bwMode="auto">
          <a:xfrm>
            <a:off x="4049713" y="553720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328</a:t>
            </a:r>
          </a:p>
        </p:txBody>
      </p:sp>
      <p:sp>
        <p:nvSpPr>
          <p:cNvPr id="235606" name="TextBox 221"/>
          <p:cNvSpPr txBox="1">
            <a:spLocks noChangeArrowheads="1"/>
          </p:cNvSpPr>
          <p:nvPr/>
        </p:nvSpPr>
        <p:spPr bwMode="auto">
          <a:xfrm>
            <a:off x="4429125" y="537210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244</a:t>
            </a:r>
          </a:p>
        </p:txBody>
      </p:sp>
      <p:sp>
        <p:nvSpPr>
          <p:cNvPr id="235607" name="TextBox 222"/>
          <p:cNvSpPr txBox="1">
            <a:spLocks noChangeArrowheads="1"/>
          </p:cNvSpPr>
          <p:nvPr/>
        </p:nvSpPr>
        <p:spPr bwMode="auto">
          <a:xfrm>
            <a:off x="4429125" y="55356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213</a:t>
            </a:r>
          </a:p>
        </p:txBody>
      </p:sp>
      <p:sp>
        <p:nvSpPr>
          <p:cNvPr id="235608" name="TextBox 223"/>
          <p:cNvSpPr txBox="1">
            <a:spLocks noChangeArrowheads="1"/>
          </p:cNvSpPr>
          <p:nvPr/>
        </p:nvSpPr>
        <p:spPr bwMode="auto">
          <a:xfrm>
            <a:off x="4822825" y="53705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128</a:t>
            </a:r>
          </a:p>
        </p:txBody>
      </p:sp>
      <p:sp>
        <p:nvSpPr>
          <p:cNvPr id="235609" name="TextBox 224"/>
          <p:cNvSpPr txBox="1">
            <a:spLocks noChangeArrowheads="1"/>
          </p:cNvSpPr>
          <p:nvPr/>
        </p:nvSpPr>
        <p:spPr bwMode="auto">
          <a:xfrm>
            <a:off x="4822825" y="55356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102</a:t>
            </a:r>
          </a:p>
        </p:txBody>
      </p:sp>
      <p:sp>
        <p:nvSpPr>
          <p:cNvPr id="235610" name="TextBox 225"/>
          <p:cNvSpPr txBox="1">
            <a:spLocks noChangeArrowheads="1"/>
          </p:cNvSpPr>
          <p:nvPr/>
        </p:nvSpPr>
        <p:spPr bwMode="auto">
          <a:xfrm>
            <a:off x="5270500" y="5368925"/>
            <a:ext cx="341313"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33</a:t>
            </a:r>
          </a:p>
        </p:txBody>
      </p:sp>
      <p:sp>
        <p:nvSpPr>
          <p:cNvPr id="235611" name="TextBox 226"/>
          <p:cNvSpPr txBox="1">
            <a:spLocks noChangeArrowheads="1"/>
          </p:cNvSpPr>
          <p:nvPr/>
        </p:nvSpPr>
        <p:spPr bwMode="auto">
          <a:xfrm>
            <a:off x="5270500" y="5535613"/>
            <a:ext cx="341313"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27</a:t>
            </a:r>
          </a:p>
        </p:txBody>
      </p:sp>
      <p:sp>
        <p:nvSpPr>
          <p:cNvPr id="235612" name="TextBox 227"/>
          <p:cNvSpPr txBox="1">
            <a:spLocks noChangeArrowheads="1"/>
          </p:cNvSpPr>
          <p:nvPr/>
        </p:nvSpPr>
        <p:spPr bwMode="auto">
          <a:xfrm>
            <a:off x="5703888" y="5368925"/>
            <a:ext cx="26193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2</a:t>
            </a:r>
          </a:p>
        </p:txBody>
      </p:sp>
      <p:sp>
        <p:nvSpPr>
          <p:cNvPr id="235613" name="TextBox 228"/>
          <p:cNvSpPr txBox="1">
            <a:spLocks noChangeArrowheads="1"/>
          </p:cNvSpPr>
          <p:nvPr/>
        </p:nvSpPr>
        <p:spPr bwMode="auto">
          <a:xfrm>
            <a:off x="5703888" y="5535613"/>
            <a:ext cx="26193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2</a:t>
            </a:r>
          </a:p>
        </p:txBody>
      </p:sp>
      <p:sp>
        <p:nvSpPr>
          <p:cNvPr id="235614" name="TextBox 229"/>
          <p:cNvSpPr txBox="1">
            <a:spLocks noChangeArrowheads="1"/>
          </p:cNvSpPr>
          <p:nvPr/>
        </p:nvSpPr>
        <p:spPr bwMode="auto">
          <a:xfrm>
            <a:off x="1668463"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863</a:t>
            </a:r>
          </a:p>
        </p:txBody>
      </p:sp>
      <p:sp>
        <p:nvSpPr>
          <p:cNvPr id="235615" name="TextBox 230"/>
          <p:cNvSpPr txBox="1">
            <a:spLocks noChangeArrowheads="1"/>
          </p:cNvSpPr>
          <p:nvPr/>
        </p:nvSpPr>
        <p:spPr bwMode="auto">
          <a:xfrm>
            <a:off x="2076450" y="593725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850</a:t>
            </a:r>
          </a:p>
        </p:txBody>
      </p:sp>
      <p:sp>
        <p:nvSpPr>
          <p:cNvPr id="235616" name="TextBox 231"/>
          <p:cNvSpPr txBox="1">
            <a:spLocks noChangeArrowheads="1"/>
          </p:cNvSpPr>
          <p:nvPr/>
        </p:nvSpPr>
        <p:spPr bwMode="auto">
          <a:xfrm>
            <a:off x="2454275" y="593725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824</a:t>
            </a:r>
          </a:p>
        </p:txBody>
      </p:sp>
      <p:sp>
        <p:nvSpPr>
          <p:cNvPr id="235617" name="TextBox 232"/>
          <p:cNvSpPr txBox="1">
            <a:spLocks noChangeArrowheads="1"/>
          </p:cNvSpPr>
          <p:nvPr/>
        </p:nvSpPr>
        <p:spPr bwMode="auto">
          <a:xfrm>
            <a:off x="1668463"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835</a:t>
            </a:r>
          </a:p>
        </p:txBody>
      </p:sp>
      <p:sp>
        <p:nvSpPr>
          <p:cNvPr id="235618" name="TextBox 233"/>
          <p:cNvSpPr txBox="1">
            <a:spLocks noChangeArrowheads="1"/>
          </p:cNvSpPr>
          <p:nvPr/>
        </p:nvSpPr>
        <p:spPr bwMode="auto">
          <a:xfrm>
            <a:off x="2076450" y="61198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782</a:t>
            </a:r>
          </a:p>
        </p:txBody>
      </p:sp>
      <p:sp>
        <p:nvSpPr>
          <p:cNvPr id="235619" name="TextBox 234"/>
          <p:cNvSpPr txBox="1">
            <a:spLocks noChangeArrowheads="1"/>
          </p:cNvSpPr>
          <p:nvPr/>
        </p:nvSpPr>
        <p:spPr bwMode="auto">
          <a:xfrm>
            <a:off x="2454275" y="61198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745</a:t>
            </a:r>
          </a:p>
        </p:txBody>
      </p:sp>
      <p:sp>
        <p:nvSpPr>
          <p:cNvPr id="235620" name="TextBox 235"/>
          <p:cNvSpPr txBox="1">
            <a:spLocks noChangeArrowheads="1"/>
          </p:cNvSpPr>
          <p:nvPr/>
        </p:nvSpPr>
        <p:spPr bwMode="auto">
          <a:xfrm>
            <a:off x="2852738"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798</a:t>
            </a:r>
          </a:p>
        </p:txBody>
      </p:sp>
      <p:sp>
        <p:nvSpPr>
          <p:cNvPr id="235621" name="TextBox 236"/>
          <p:cNvSpPr txBox="1">
            <a:spLocks noChangeArrowheads="1"/>
          </p:cNvSpPr>
          <p:nvPr/>
        </p:nvSpPr>
        <p:spPr bwMode="auto">
          <a:xfrm>
            <a:off x="2852738"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702</a:t>
            </a:r>
          </a:p>
        </p:txBody>
      </p:sp>
      <p:sp>
        <p:nvSpPr>
          <p:cNvPr id="235622" name="TextBox 237"/>
          <p:cNvSpPr txBox="1">
            <a:spLocks noChangeArrowheads="1"/>
          </p:cNvSpPr>
          <p:nvPr/>
        </p:nvSpPr>
        <p:spPr bwMode="auto">
          <a:xfrm>
            <a:off x="3252788"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758</a:t>
            </a:r>
          </a:p>
        </p:txBody>
      </p:sp>
      <p:sp>
        <p:nvSpPr>
          <p:cNvPr id="235623" name="TextBox 238"/>
          <p:cNvSpPr txBox="1">
            <a:spLocks noChangeArrowheads="1"/>
          </p:cNvSpPr>
          <p:nvPr/>
        </p:nvSpPr>
        <p:spPr bwMode="auto">
          <a:xfrm>
            <a:off x="3252788"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657</a:t>
            </a:r>
          </a:p>
        </p:txBody>
      </p:sp>
      <p:sp>
        <p:nvSpPr>
          <p:cNvPr id="235624" name="TextBox 239"/>
          <p:cNvSpPr txBox="1">
            <a:spLocks noChangeArrowheads="1"/>
          </p:cNvSpPr>
          <p:nvPr/>
        </p:nvSpPr>
        <p:spPr bwMode="auto">
          <a:xfrm>
            <a:off x="3640138"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710</a:t>
            </a:r>
          </a:p>
        </p:txBody>
      </p:sp>
      <p:sp>
        <p:nvSpPr>
          <p:cNvPr id="235625" name="TextBox 240"/>
          <p:cNvSpPr txBox="1">
            <a:spLocks noChangeArrowheads="1"/>
          </p:cNvSpPr>
          <p:nvPr/>
        </p:nvSpPr>
        <p:spPr bwMode="auto">
          <a:xfrm>
            <a:off x="3640138"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612</a:t>
            </a:r>
          </a:p>
        </p:txBody>
      </p:sp>
      <p:sp>
        <p:nvSpPr>
          <p:cNvPr id="235626" name="TextBox 241"/>
          <p:cNvSpPr txBox="1">
            <a:spLocks noChangeArrowheads="1"/>
          </p:cNvSpPr>
          <p:nvPr/>
        </p:nvSpPr>
        <p:spPr bwMode="auto">
          <a:xfrm>
            <a:off x="4048125" y="593725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665</a:t>
            </a:r>
          </a:p>
        </p:txBody>
      </p:sp>
      <p:sp>
        <p:nvSpPr>
          <p:cNvPr id="235627" name="TextBox 275"/>
          <p:cNvSpPr txBox="1">
            <a:spLocks noChangeArrowheads="1"/>
          </p:cNvSpPr>
          <p:nvPr/>
        </p:nvSpPr>
        <p:spPr bwMode="auto">
          <a:xfrm>
            <a:off x="4048125" y="61198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551</a:t>
            </a:r>
          </a:p>
        </p:txBody>
      </p:sp>
      <p:sp>
        <p:nvSpPr>
          <p:cNvPr id="235628" name="TextBox 276"/>
          <p:cNvSpPr txBox="1">
            <a:spLocks noChangeArrowheads="1"/>
          </p:cNvSpPr>
          <p:nvPr/>
        </p:nvSpPr>
        <p:spPr bwMode="auto">
          <a:xfrm>
            <a:off x="4427538"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597</a:t>
            </a:r>
          </a:p>
        </p:txBody>
      </p:sp>
      <p:sp>
        <p:nvSpPr>
          <p:cNvPr id="235629" name="TextBox 277"/>
          <p:cNvSpPr txBox="1">
            <a:spLocks noChangeArrowheads="1"/>
          </p:cNvSpPr>
          <p:nvPr/>
        </p:nvSpPr>
        <p:spPr bwMode="auto">
          <a:xfrm>
            <a:off x="4427538"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504</a:t>
            </a:r>
          </a:p>
        </p:txBody>
      </p:sp>
      <p:sp>
        <p:nvSpPr>
          <p:cNvPr id="235630" name="TextBox 278"/>
          <p:cNvSpPr txBox="1">
            <a:spLocks noChangeArrowheads="1"/>
          </p:cNvSpPr>
          <p:nvPr/>
        </p:nvSpPr>
        <p:spPr bwMode="auto">
          <a:xfrm>
            <a:off x="4821238" y="5937250"/>
            <a:ext cx="420687"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441</a:t>
            </a:r>
          </a:p>
        </p:txBody>
      </p:sp>
      <p:sp>
        <p:nvSpPr>
          <p:cNvPr id="235631" name="TextBox 279"/>
          <p:cNvSpPr txBox="1">
            <a:spLocks noChangeArrowheads="1"/>
          </p:cNvSpPr>
          <p:nvPr/>
        </p:nvSpPr>
        <p:spPr bwMode="auto">
          <a:xfrm>
            <a:off x="4821238" y="6119813"/>
            <a:ext cx="420687"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365</a:t>
            </a:r>
          </a:p>
        </p:txBody>
      </p:sp>
      <p:sp>
        <p:nvSpPr>
          <p:cNvPr id="235632" name="TextBox 280"/>
          <p:cNvSpPr txBox="1">
            <a:spLocks noChangeArrowheads="1"/>
          </p:cNvSpPr>
          <p:nvPr/>
        </p:nvSpPr>
        <p:spPr bwMode="auto">
          <a:xfrm>
            <a:off x="5229225" y="593725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289</a:t>
            </a:r>
          </a:p>
        </p:txBody>
      </p:sp>
      <p:sp>
        <p:nvSpPr>
          <p:cNvPr id="235633" name="TextBox 281"/>
          <p:cNvSpPr txBox="1">
            <a:spLocks noChangeArrowheads="1"/>
          </p:cNvSpPr>
          <p:nvPr/>
        </p:nvSpPr>
        <p:spPr bwMode="auto">
          <a:xfrm>
            <a:off x="5229225" y="61198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254</a:t>
            </a:r>
          </a:p>
        </p:txBody>
      </p:sp>
      <p:sp>
        <p:nvSpPr>
          <p:cNvPr id="235634" name="TextBox 282"/>
          <p:cNvSpPr txBox="1">
            <a:spLocks noChangeArrowheads="1"/>
          </p:cNvSpPr>
          <p:nvPr/>
        </p:nvSpPr>
        <p:spPr bwMode="auto">
          <a:xfrm>
            <a:off x="5622925" y="5937250"/>
            <a:ext cx="420688"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174</a:t>
            </a:r>
          </a:p>
        </p:txBody>
      </p:sp>
      <p:sp>
        <p:nvSpPr>
          <p:cNvPr id="235635" name="TextBox 283"/>
          <p:cNvSpPr txBox="1">
            <a:spLocks noChangeArrowheads="1"/>
          </p:cNvSpPr>
          <p:nvPr/>
        </p:nvSpPr>
        <p:spPr bwMode="auto">
          <a:xfrm>
            <a:off x="5622925" y="6119813"/>
            <a:ext cx="420688"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153</a:t>
            </a:r>
          </a:p>
        </p:txBody>
      </p:sp>
      <p:sp>
        <p:nvSpPr>
          <p:cNvPr id="235636" name="TextBox 284"/>
          <p:cNvSpPr txBox="1">
            <a:spLocks noChangeArrowheads="1"/>
          </p:cNvSpPr>
          <p:nvPr/>
        </p:nvSpPr>
        <p:spPr bwMode="auto">
          <a:xfrm>
            <a:off x="6111875" y="5937250"/>
            <a:ext cx="341313"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86</a:t>
            </a:r>
          </a:p>
        </p:txBody>
      </p:sp>
      <p:sp>
        <p:nvSpPr>
          <p:cNvPr id="235637" name="TextBox 285"/>
          <p:cNvSpPr txBox="1">
            <a:spLocks noChangeArrowheads="1"/>
          </p:cNvSpPr>
          <p:nvPr/>
        </p:nvSpPr>
        <p:spPr bwMode="auto">
          <a:xfrm>
            <a:off x="6111875" y="6119813"/>
            <a:ext cx="341313"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72</a:t>
            </a:r>
          </a:p>
        </p:txBody>
      </p:sp>
      <p:sp>
        <p:nvSpPr>
          <p:cNvPr id="235638" name="TextBox 286"/>
          <p:cNvSpPr txBox="1">
            <a:spLocks noChangeArrowheads="1"/>
          </p:cNvSpPr>
          <p:nvPr/>
        </p:nvSpPr>
        <p:spPr bwMode="auto">
          <a:xfrm>
            <a:off x="6505575" y="5937250"/>
            <a:ext cx="341313"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21</a:t>
            </a:r>
          </a:p>
        </p:txBody>
      </p:sp>
      <p:sp>
        <p:nvSpPr>
          <p:cNvPr id="235639" name="TextBox 287"/>
          <p:cNvSpPr txBox="1">
            <a:spLocks noChangeArrowheads="1"/>
          </p:cNvSpPr>
          <p:nvPr/>
        </p:nvSpPr>
        <p:spPr bwMode="auto">
          <a:xfrm>
            <a:off x="6505575" y="6119813"/>
            <a:ext cx="341313"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16</a:t>
            </a:r>
          </a:p>
        </p:txBody>
      </p:sp>
      <p:sp>
        <p:nvSpPr>
          <p:cNvPr id="235640" name="TextBox 288"/>
          <p:cNvSpPr txBox="1">
            <a:spLocks noChangeArrowheads="1"/>
          </p:cNvSpPr>
          <p:nvPr/>
        </p:nvSpPr>
        <p:spPr bwMode="auto">
          <a:xfrm>
            <a:off x="6953250" y="5937250"/>
            <a:ext cx="263525"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2</a:t>
            </a:r>
          </a:p>
        </p:txBody>
      </p:sp>
      <p:sp>
        <p:nvSpPr>
          <p:cNvPr id="235641" name="TextBox 289"/>
          <p:cNvSpPr txBox="1">
            <a:spLocks noChangeArrowheads="1"/>
          </p:cNvSpPr>
          <p:nvPr/>
        </p:nvSpPr>
        <p:spPr bwMode="auto">
          <a:xfrm>
            <a:off x="6953250" y="6119813"/>
            <a:ext cx="263525"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2</a:t>
            </a:r>
          </a:p>
        </p:txBody>
      </p:sp>
      <p:sp>
        <p:nvSpPr>
          <p:cNvPr id="235642" name="TextBox 290"/>
          <p:cNvSpPr txBox="1">
            <a:spLocks noChangeArrowheads="1"/>
          </p:cNvSpPr>
          <p:nvPr/>
        </p:nvSpPr>
        <p:spPr bwMode="auto">
          <a:xfrm>
            <a:off x="7346950" y="5937250"/>
            <a:ext cx="263525" cy="261938"/>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C0311A"/>
                </a:solidFill>
                <a:latin typeface="Arial"/>
                <a:cs typeface="Arial" pitchFamily="34" charset="0"/>
                <a:sym typeface="Helvetica Neue"/>
              </a:rPr>
              <a:t>0</a:t>
            </a:r>
          </a:p>
        </p:txBody>
      </p:sp>
      <p:sp>
        <p:nvSpPr>
          <p:cNvPr id="235643" name="TextBox 291"/>
          <p:cNvSpPr txBox="1">
            <a:spLocks noChangeArrowheads="1"/>
          </p:cNvSpPr>
          <p:nvPr/>
        </p:nvSpPr>
        <p:spPr bwMode="auto">
          <a:xfrm>
            <a:off x="7346950" y="6119813"/>
            <a:ext cx="263525" cy="261937"/>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GB" sz="1100" smtClean="0">
                <a:solidFill>
                  <a:srgbClr val="666666"/>
                </a:solidFill>
                <a:latin typeface="Arial"/>
                <a:cs typeface="Arial" pitchFamily="34" charset="0"/>
                <a:sym typeface="Helvetica Neue"/>
              </a:rPr>
              <a:t>0</a:t>
            </a:r>
          </a:p>
        </p:txBody>
      </p:sp>
      <p:sp>
        <p:nvSpPr>
          <p:cNvPr id="235644" name="Slide Number Placeholder 2"/>
          <p:cNvSpPr>
            <a:spLocks noGrp="1"/>
          </p:cNvSpPr>
          <p:nvPr>
            <p:ph type="sldNum" sz="quarter" idx="14"/>
          </p:nvPr>
        </p:nvSpPr>
        <p:spPr bwMode="auto">
          <a:noFill/>
          <a:ln>
            <a:miter lim="800000"/>
            <a:headEnd/>
            <a:tailEnd/>
          </a:ln>
        </p:spPr>
        <p:txBody>
          <a:bodyPr/>
          <a:lstStyle/>
          <a:p>
            <a:fld id="{1550BFF3-993A-4D50-A1FC-C1A01E7251E6}" type="slidenum">
              <a:rPr lang="en-GB" smtClean="0">
                <a:solidFill>
                  <a:srgbClr val="8F8F8F"/>
                </a:solidFill>
                <a:latin typeface="Arial"/>
              </a:rPr>
              <a:pPr/>
              <a:t>70</a:t>
            </a:fld>
            <a:endParaRPr lang="en-GB" smtClean="0">
              <a:solidFill>
                <a:srgbClr val="8F8F8F"/>
              </a:solidFill>
              <a:latin typeface="Arial"/>
            </a:endParaRPr>
          </a:p>
        </p:txBody>
      </p:sp>
      <p:sp>
        <p:nvSpPr>
          <p:cNvPr id="125" name="124 CuadroTexto"/>
          <p:cNvSpPr txBox="1"/>
          <p:nvPr/>
        </p:nvSpPr>
        <p:spPr>
          <a:xfrm>
            <a:off x="8604448" y="6165304"/>
            <a:ext cx="383438"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1400" dirty="0" smtClean="0">
                <a:solidFill>
                  <a:srgbClr val="333333"/>
                </a:solidFill>
                <a:latin typeface="Arial"/>
              </a:rPr>
              <a:t>19</a:t>
            </a:r>
            <a:endParaRPr lang="es-ES" sz="1400" dirty="0">
              <a:solidFill>
                <a:srgbClr val="333333"/>
              </a:solidFill>
              <a:latin typeface="Arial"/>
            </a:endParaRPr>
          </a:p>
        </p:txBody>
      </p:sp>
    </p:spTree>
    <p:extLst>
      <p:ext uri="{BB962C8B-B14F-4D97-AF65-F5344CB8AC3E}">
        <p14:creationId xmlns:p14="http://schemas.microsoft.com/office/powerpoint/2010/main" val="109034685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0"/>
            <a:ext cx="8229600" cy="1143000"/>
          </a:xfrm>
        </p:spPr>
        <p:txBody>
          <a:bodyPr>
            <a:normAutofit/>
          </a:bodyPr>
          <a:lstStyle/>
          <a:p>
            <a:r>
              <a:rPr lang="en-US" sz="3600" b="1" dirty="0" err="1" smtClean="0"/>
              <a:t>Nuevos</a:t>
            </a:r>
            <a:r>
              <a:rPr lang="en-US" sz="3600" b="1" dirty="0" smtClean="0"/>
              <a:t> </a:t>
            </a:r>
            <a:r>
              <a:rPr lang="en-US" sz="3600" b="1" dirty="0" err="1" smtClean="0"/>
              <a:t>agentes</a:t>
            </a:r>
            <a:endParaRPr lang="en-US" sz="3600"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71</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86" name="Down Arrow 85"/>
          <p:cNvSpPr/>
          <p:nvPr/>
        </p:nvSpPr>
        <p:spPr>
          <a:xfrm>
            <a:off x="4947113" y="2497475"/>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2" name="CuadroTexto 1"/>
          <p:cNvSpPr txBox="1"/>
          <p:nvPr/>
        </p:nvSpPr>
        <p:spPr>
          <a:xfrm>
            <a:off x="5652120" y="1412776"/>
            <a:ext cx="917944" cy="307777"/>
          </a:xfrm>
          <a:prstGeom prst="rect">
            <a:avLst/>
          </a:prstGeom>
          <a:solidFill>
            <a:srgbClr val="FFFF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Docetaxel</a:t>
            </a:r>
            <a:endParaRPr lang="es-ES" sz="1400" b="1" dirty="0">
              <a:solidFill>
                <a:srgbClr val="0000FF"/>
              </a:solidFill>
              <a:latin typeface="Calibri"/>
            </a:endParaRPr>
          </a:p>
        </p:txBody>
      </p:sp>
      <p:sp>
        <p:nvSpPr>
          <p:cNvPr id="3" name="CuadroTexto 2"/>
          <p:cNvSpPr txBox="1"/>
          <p:nvPr/>
        </p:nvSpPr>
        <p:spPr>
          <a:xfrm>
            <a:off x="4427984" y="1736522"/>
            <a:ext cx="1192121" cy="523220"/>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0000"/>
                </a:solidFill>
                <a:latin typeface="Calibri"/>
              </a:rPr>
              <a:t>Enzalutamida</a:t>
            </a:r>
            <a:endParaRPr lang="es-ES" sz="1400" b="1" dirty="0" smtClean="0">
              <a:solidFill>
                <a:srgbClr val="FF0000"/>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p:txBody>
      </p:sp>
      <p:sp>
        <p:nvSpPr>
          <p:cNvPr id="4" name="CuadroTexto 3"/>
          <p:cNvSpPr txBox="1"/>
          <p:nvPr/>
        </p:nvSpPr>
        <p:spPr>
          <a:xfrm>
            <a:off x="6660232" y="692696"/>
            <a:ext cx="1207820" cy="738664"/>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Cabazitaxel</a:t>
            </a:r>
            <a:endParaRPr lang="es-ES" sz="1400" b="1" dirty="0" smtClean="0">
              <a:solidFill>
                <a:srgbClr val="0000FF"/>
              </a:solidFill>
              <a:latin typeface="Calibri"/>
            </a:endParaRPr>
          </a:p>
          <a:p>
            <a:r>
              <a:rPr lang="es-ES" sz="1400" b="1" dirty="0" err="1" smtClean="0">
                <a:solidFill>
                  <a:srgbClr val="0033CC"/>
                </a:solidFill>
                <a:latin typeface="Calibri"/>
              </a:rPr>
              <a:t>Enzalutamida</a:t>
            </a:r>
            <a:endParaRPr lang="es-ES" sz="1400" b="1" dirty="0" smtClean="0">
              <a:solidFill>
                <a:srgbClr val="0033CC"/>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7063615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4400" b="0" cap="none" dirty="0" smtClean="0">
                <a:solidFill>
                  <a:srgbClr val="FFFF00"/>
                </a:solidFill>
              </a:rPr>
              <a:t>(1) Radium-223: emisor de partícula alfa</a:t>
            </a:r>
            <a:br>
              <a:rPr lang="es-ES" sz="4400" b="0" cap="none" dirty="0" smtClean="0">
                <a:solidFill>
                  <a:srgbClr val="FFFF00"/>
                </a:solidFill>
              </a:rPr>
            </a:br>
            <a:r>
              <a:rPr lang="es-ES" sz="4400" b="0" cap="none" dirty="0" smtClean="0">
                <a:solidFill>
                  <a:schemeClr val="tx1">
                    <a:lumMod val="65000"/>
                  </a:schemeClr>
                </a:solidFill>
              </a:rPr>
              <a:t>(2) Estroncio, Samario: emisores de partículas beta </a:t>
            </a:r>
            <a:endParaRPr lang="es-ES" sz="2400" dirty="0">
              <a:solidFill>
                <a:schemeClr val="tx1">
                  <a:lumMod val="65000"/>
                </a:schemeClr>
              </a:solidFill>
            </a:endParaRPr>
          </a:p>
        </p:txBody>
      </p:sp>
      <p:sp>
        <p:nvSpPr>
          <p:cNvPr id="3" name="Marcador de texto 2"/>
          <p:cNvSpPr>
            <a:spLocks noGrp="1"/>
          </p:cNvSpPr>
          <p:nvPr>
            <p:ph type="body" idx="1"/>
          </p:nvPr>
        </p:nvSpPr>
        <p:spPr>
          <a:xfrm>
            <a:off x="539552" y="1700808"/>
            <a:ext cx="7772400" cy="1500187"/>
          </a:xfrm>
        </p:spPr>
        <p:txBody>
          <a:bodyPr/>
          <a:lstStyle/>
          <a:p>
            <a:r>
              <a:rPr lang="es-ES" sz="6600" dirty="0" smtClean="0">
                <a:solidFill>
                  <a:srgbClr val="FFFF00"/>
                </a:solidFill>
                <a:ea typeface="+mj-ea"/>
                <a:cs typeface="+mj-cs"/>
              </a:rPr>
              <a:t>C . Tratamiento con radioisótopos  </a:t>
            </a:r>
            <a:r>
              <a:rPr lang="es-ES" sz="6600" dirty="0">
                <a:solidFill>
                  <a:srgbClr val="FFFF00"/>
                </a:solidFill>
                <a:ea typeface="+mj-ea"/>
                <a:cs typeface="+mj-cs"/>
              </a:rPr>
              <a:t/>
            </a:r>
            <a:br>
              <a:rPr lang="es-ES" sz="6600" dirty="0">
                <a:solidFill>
                  <a:srgbClr val="FFFF00"/>
                </a:solidFill>
                <a:ea typeface="+mj-ea"/>
                <a:cs typeface="+mj-cs"/>
              </a:rPr>
            </a:br>
            <a:endParaRPr lang="es-ES" dirty="0"/>
          </a:p>
        </p:txBody>
      </p:sp>
      <p:sp>
        <p:nvSpPr>
          <p:cNvPr id="4" name="3 CuadroTexto"/>
          <p:cNvSpPr txBox="1"/>
          <p:nvPr/>
        </p:nvSpPr>
        <p:spPr>
          <a:xfrm>
            <a:off x="5148064" y="5733256"/>
            <a:ext cx="2518638" cy="369332"/>
          </a:xfrm>
          <a:prstGeom prst="rect">
            <a:avLst/>
          </a:prstGeom>
          <a:noFill/>
        </p:spPr>
        <p:txBody>
          <a:bodyPr wrap="none" rtlCol="0">
            <a:spAutoFit/>
          </a:bodyPr>
          <a:lstStyle/>
          <a:p>
            <a:r>
              <a:rPr lang="es-ES" dirty="0" smtClean="0">
                <a:solidFill>
                  <a:schemeClr val="tx1">
                    <a:lumMod val="65000"/>
                  </a:schemeClr>
                </a:solidFill>
              </a:rPr>
              <a:t>(ya presentes en años 90)</a:t>
            </a:r>
            <a:endParaRPr lang="es-ES" dirty="0"/>
          </a:p>
        </p:txBody>
      </p:sp>
    </p:spTree>
    <p:extLst>
      <p:ext uri="{BB962C8B-B14F-4D97-AF65-F5344CB8AC3E}">
        <p14:creationId xmlns:p14="http://schemas.microsoft.com/office/powerpoint/2010/main" val="306991626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Freeform 4"/>
          <p:cNvSpPr>
            <a:spLocks/>
          </p:cNvSpPr>
          <p:nvPr/>
        </p:nvSpPr>
        <p:spPr bwMode="hidden">
          <a:xfrm>
            <a:off x="4" y="4"/>
            <a:ext cx="885825" cy="6825659"/>
          </a:xfrm>
          <a:custGeom>
            <a:avLst/>
            <a:gdLst>
              <a:gd name="T0" fmla="*/ 0 w 556"/>
              <a:gd name="T1" fmla="*/ 0 h 3159"/>
              <a:gd name="T2" fmla="*/ 0 w 556"/>
              <a:gd name="T3" fmla="*/ 5695950 h 3159"/>
              <a:gd name="T4" fmla="*/ 885825 w 556"/>
              <a:gd name="T5" fmla="*/ 5695950 h 3159"/>
              <a:gd name="T6" fmla="*/ 88582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tx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solidFill>
                <a:srgbClr val="FFFFFF"/>
              </a:solidFill>
              <a:latin typeface="Calibri"/>
            </a:endParaRPr>
          </a:p>
        </p:txBody>
      </p:sp>
      <p:sp>
        <p:nvSpPr>
          <p:cNvPr id="16" name="Rectangle 1"/>
          <p:cNvSpPr txBox="1">
            <a:spLocks/>
          </p:cNvSpPr>
          <p:nvPr/>
        </p:nvSpPr>
        <p:spPr>
          <a:xfrm>
            <a:off x="1382717" y="-171450"/>
            <a:ext cx="8229600" cy="1295400"/>
          </a:xfrm>
          <a:prstGeom prst="rect">
            <a:avLst/>
          </a:prstGeom>
        </p:spPr>
        <p:txBody>
          <a:bodyPr anchor="ctr"/>
          <a:lstStyle>
            <a:extLst/>
          </a:lstStyle>
          <a:p>
            <a:pPr>
              <a:defRPr/>
            </a:pPr>
            <a:r>
              <a:rPr lang="es-ES" sz="4000" spc="-150" baseline="30000" dirty="0" smtClean="0">
                <a:solidFill>
                  <a:srgbClr val="FFFF00"/>
                </a:solidFill>
                <a:effectLst>
                  <a:outerShdw blurRad="50800" dist="50800" dir="2700000" algn="tl" rotWithShape="0">
                    <a:srgbClr val="000000">
                      <a:alpha val="43137"/>
                    </a:srgbClr>
                  </a:outerShdw>
                </a:effectLst>
                <a:latin typeface="Corbel"/>
              </a:rPr>
              <a:t>223</a:t>
            </a:r>
            <a:r>
              <a:rPr lang="es-ES" sz="4000" spc="-150" dirty="0" smtClean="0">
                <a:solidFill>
                  <a:srgbClr val="FFFF00"/>
                </a:solidFill>
                <a:effectLst>
                  <a:outerShdw blurRad="50800" dist="50800" dir="2700000" algn="tl" rotWithShape="0">
                    <a:srgbClr val="000000">
                      <a:alpha val="43137"/>
                    </a:srgbClr>
                  </a:outerShdw>
                </a:effectLst>
                <a:latin typeface="Corbel"/>
              </a:rPr>
              <a:t>Ra ( Radium-223) </a:t>
            </a:r>
            <a:endParaRPr lang="es-ES" sz="4000" spc="-150" dirty="0">
              <a:solidFill>
                <a:srgbClr val="FFFF00"/>
              </a:solidFill>
              <a:effectLst>
                <a:outerShdw blurRad="50800" dist="50800" dir="2700000" algn="tl" rotWithShape="0">
                  <a:srgbClr val="000000">
                    <a:alpha val="43137"/>
                  </a:srgbClr>
                </a:outerShdw>
              </a:effectLst>
              <a:latin typeface="Corbel"/>
            </a:endParaRPr>
          </a:p>
        </p:txBody>
      </p:sp>
      <p:sp>
        <p:nvSpPr>
          <p:cNvPr id="8" name="7 CuadroTexto"/>
          <p:cNvSpPr txBox="1">
            <a:spLocks noChangeArrowheads="1"/>
          </p:cNvSpPr>
          <p:nvPr/>
        </p:nvSpPr>
        <p:spPr bwMode="auto">
          <a:xfrm>
            <a:off x="1187455" y="1125540"/>
            <a:ext cx="77057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50000"/>
              </a:lnSpc>
              <a:buSzPct val="65000"/>
              <a:buFontTx/>
              <a:buBlip>
                <a:blip r:embed="rId3"/>
              </a:buBlip>
            </a:pPr>
            <a:r>
              <a:rPr lang="es-ES" sz="2800" b="1" dirty="0" smtClean="0">
                <a:solidFill>
                  <a:srgbClr val="FFFFFF"/>
                </a:solidFill>
                <a:latin typeface="Corbel" charset="0"/>
              </a:rPr>
              <a:t>Emisor alfa</a:t>
            </a:r>
          </a:p>
          <a:p>
            <a:pPr eaLnBrk="1" hangingPunct="1">
              <a:lnSpc>
                <a:spcPct val="150000"/>
              </a:lnSpc>
              <a:buSzPct val="65000"/>
              <a:buFontTx/>
              <a:buBlip>
                <a:blip r:embed="rId3"/>
              </a:buBlip>
            </a:pPr>
            <a:r>
              <a:rPr lang="es-ES" sz="2800" b="1" dirty="0" smtClean="0">
                <a:solidFill>
                  <a:srgbClr val="FFFFFF"/>
                </a:solidFill>
                <a:latin typeface="Corbel" charset="0"/>
              </a:rPr>
              <a:t>Afinidad </a:t>
            </a:r>
            <a:r>
              <a:rPr lang="es-ES" sz="2800" b="1" dirty="0">
                <a:solidFill>
                  <a:srgbClr val="FFFFFF"/>
                </a:solidFill>
                <a:latin typeface="Corbel" charset="0"/>
              </a:rPr>
              <a:t>ósea por su “parecido” al Calcio</a:t>
            </a:r>
          </a:p>
          <a:p>
            <a:pPr eaLnBrk="1" hangingPunct="1">
              <a:lnSpc>
                <a:spcPct val="150000"/>
              </a:lnSpc>
              <a:buSzPct val="65000"/>
              <a:buFontTx/>
              <a:buBlip>
                <a:blip r:embed="rId3"/>
              </a:buBlip>
            </a:pPr>
            <a:endParaRPr lang="es-ES" sz="2800" b="1" dirty="0">
              <a:solidFill>
                <a:srgbClr val="FFFFFF"/>
              </a:solidFill>
              <a:latin typeface="Corbel" charset="0"/>
            </a:endParaRPr>
          </a:p>
        </p:txBody>
      </p:sp>
      <p:pic>
        <p:nvPicPr>
          <p:cNvPr id="46085" name="Picture 2" descr="periodic_tabl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975" y="3130552"/>
            <a:ext cx="5545138"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Elipse"/>
          <p:cNvSpPr/>
          <p:nvPr/>
        </p:nvSpPr>
        <p:spPr>
          <a:xfrm>
            <a:off x="2627313" y="4221171"/>
            <a:ext cx="504825" cy="158432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latin typeface="Calibri"/>
            </a:endParaRPr>
          </a:p>
        </p:txBody>
      </p:sp>
      <p:cxnSp>
        <p:nvCxnSpPr>
          <p:cNvPr id="11" name="10 Conector recto de flecha"/>
          <p:cNvCxnSpPr/>
          <p:nvPr/>
        </p:nvCxnSpPr>
        <p:spPr>
          <a:xfrm flipV="1">
            <a:off x="2555776" y="5733256"/>
            <a:ext cx="216024" cy="432048"/>
          </a:xfrm>
          <a:prstGeom prst="straightConnector1">
            <a:avLst/>
          </a:prstGeom>
          <a:ln w="76200">
            <a:solidFill>
              <a:srgbClr val="2B1BF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23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GB" sz="3000" kern="1200" dirty="0">
                <a:solidFill>
                  <a:srgbClr val="FFFF00"/>
                </a:solidFill>
                <a:ea typeface="MS PGothic" pitchFamily="34" charset="-128"/>
                <a:cs typeface="ＭＳ Ｐゴシック" charset="0"/>
              </a:rPr>
              <a:t>Differences Between </a:t>
            </a:r>
            <a:r>
              <a:rPr lang="el-GR" sz="3000" kern="1200" dirty="0">
                <a:solidFill>
                  <a:srgbClr val="FFFF00"/>
                </a:solidFill>
                <a:ea typeface="MS PGothic" pitchFamily="34" charset="-128"/>
                <a:cs typeface="ＭＳ Ｐゴシック" charset="0"/>
              </a:rPr>
              <a:t>α</a:t>
            </a:r>
            <a:r>
              <a:rPr lang="en-GB" sz="3000" kern="1200" dirty="0">
                <a:solidFill>
                  <a:srgbClr val="FFFF00"/>
                </a:solidFill>
                <a:ea typeface="MS PGothic" pitchFamily="34" charset="-128"/>
                <a:cs typeface="ＭＳ Ｐゴシック" charset="0"/>
              </a:rPr>
              <a:t> </a:t>
            </a:r>
            <a:r>
              <a:rPr lang="en-US" sz="3000" kern="1200" dirty="0">
                <a:solidFill>
                  <a:srgbClr val="FFFF00"/>
                </a:solidFill>
                <a:ea typeface="MS PGothic" pitchFamily="34" charset="-128"/>
                <a:cs typeface="ＭＳ Ｐゴシック" charset="0"/>
              </a:rPr>
              <a:t>and </a:t>
            </a:r>
            <a:r>
              <a:rPr lang="el-GR" sz="3000" kern="1200" dirty="0">
                <a:solidFill>
                  <a:srgbClr val="FFFF00"/>
                </a:solidFill>
                <a:ea typeface="MS PGothic" pitchFamily="34" charset="-128"/>
                <a:cs typeface="ＭＳ Ｐゴシック" charset="0"/>
              </a:rPr>
              <a:t>β</a:t>
            </a:r>
            <a:r>
              <a:rPr lang="en-GB" sz="3000" kern="1200" dirty="0">
                <a:solidFill>
                  <a:srgbClr val="FFFF00"/>
                </a:solidFill>
                <a:ea typeface="MS PGothic" pitchFamily="34" charset="-128"/>
                <a:cs typeface="ＭＳ Ｐゴシック" charset="0"/>
              </a:rPr>
              <a:t> </a:t>
            </a:r>
            <a:r>
              <a:rPr lang="en-US" sz="3000" kern="1200" dirty="0" smtClean="0">
                <a:solidFill>
                  <a:srgbClr val="FFFF00"/>
                </a:solidFill>
                <a:ea typeface="MS PGothic" pitchFamily="34" charset="-128"/>
                <a:cs typeface="ＭＳ Ｐゴシック" charset="0"/>
              </a:rPr>
              <a:t>Particles: </a:t>
            </a:r>
            <a:r>
              <a:rPr lang="en-US" sz="3000" kern="1200" dirty="0">
                <a:solidFill>
                  <a:srgbClr val="FFFF00"/>
                </a:solidFill>
                <a:ea typeface="MS PGothic" pitchFamily="34" charset="-128"/>
                <a:cs typeface="ＭＳ Ｐゴシック" charset="0"/>
              </a:rPr>
              <a:t>Mass</a:t>
            </a:r>
            <a:endParaRPr lang="en-GB" sz="3000" kern="1200" dirty="0">
              <a:solidFill>
                <a:srgbClr val="FFFF00"/>
              </a:solidFill>
              <a:ea typeface="MS PGothic" pitchFamily="34" charset="-128"/>
              <a:cs typeface="ＭＳ Ｐゴシック" charset="0"/>
            </a:endParaRPr>
          </a:p>
        </p:txBody>
      </p:sp>
      <p:sp>
        <p:nvSpPr>
          <p:cNvPr id="5" name="Content Placeholder 4"/>
          <p:cNvSpPr>
            <a:spLocks noGrp="1"/>
          </p:cNvSpPr>
          <p:nvPr>
            <p:ph sz="half" idx="2"/>
          </p:nvPr>
        </p:nvSpPr>
        <p:spPr/>
        <p:txBody>
          <a:bodyPr/>
          <a:lstStyle/>
          <a:p>
            <a:r>
              <a:rPr lang="en-GB" sz="2000" dirty="0" smtClean="0"/>
              <a:t>Radium 223 is incorporated into the bony matrix and preferentially targets</a:t>
            </a:r>
            <a:br>
              <a:rPr lang="en-GB" sz="2000" dirty="0" smtClean="0"/>
            </a:br>
            <a:r>
              <a:rPr lang="en-GB" sz="2000" dirty="0" smtClean="0"/>
              <a:t>new bone formation in and around bone metastases</a:t>
            </a:r>
          </a:p>
          <a:p>
            <a:r>
              <a:rPr lang="en-GB" sz="2000" dirty="0" smtClean="0"/>
              <a:t>Emits high-energy </a:t>
            </a:r>
            <a:r>
              <a:rPr lang="el-GR" sz="2000" dirty="0" smtClean="0"/>
              <a:t>α</a:t>
            </a:r>
            <a:r>
              <a:rPr lang="en-GB" sz="2000" dirty="0" smtClean="0"/>
              <a:t>-particles</a:t>
            </a:r>
          </a:p>
          <a:p>
            <a:r>
              <a:rPr lang="en-US" sz="2000" dirty="0" smtClean="0"/>
              <a:t>Due to short range, it has a highly localized effect</a:t>
            </a:r>
            <a:br>
              <a:rPr lang="en-US" sz="2000" dirty="0" smtClean="0"/>
            </a:br>
            <a:r>
              <a:rPr lang="en-US" sz="2000" dirty="0" smtClean="0"/>
              <a:t>(2–10 cell diameters)</a:t>
            </a:r>
          </a:p>
          <a:p>
            <a:r>
              <a:rPr lang="en-US" sz="2000" dirty="0" smtClean="0"/>
              <a:t>Damage to surrounding normal tissue is therefore minimized, especially bone marrow suppression</a:t>
            </a:r>
            <a:endParaRPr lang="en-US" sz="2000" dirty="0"/>
          </a:p>
        </p:txBody>
      </p:sp>
      <p:sp>
        <p:nvSpPr>
          <p:cNvPr id="16" name="TextBox 15"/>
          <p:cNvSpPr txBox="1"/>
          <p:nvPr/>
        </p:nvSpPr>
        <p:spPr>
          <a:xfrm>
            <a:off x="460377" y="5639047"/>
            <a:ext cx="4042801" cy="646331"/>
          </a:xfrm>
          <a:prstGeom prst="rect">
            <a:avLst/>
          </a:prstGeom>
          <a:noFill/>
        </p:spPr>
        <p:txBody>
          <a:bodyPr wrap="square">
            <a:spAutoFit/>
          </a:bodyPr>
          <a:lstStyle/>
          <a:p>
            <a:pPr algn="ctr" fontAlgn="base">
              <a:spcBef>
                <a:spcPct val="0"/>
              </a:spcBef>
              <a:spcAft>
                <a:spcPct val="0"/>
              </a:spcAft>
              <a:defRPr/>
            </a:pPr>
            <a:r>
              <a:rPr lang="el-GR" dirty="0" smtClean="0">
                <a:solidFill>
                  <a:srgbClr val="FFFFFF"/>
                </a:solidFill>
                <a:latin typeface="Calibri"/>
              </a:rPr>
              <a:t>α </a:t>
            </a:r>
            <a:r>
              <a:rPr lang="en-US" dirty="0" smtClean="0">
                <a:solidFill>
                  <a:srgbClr val="FFFFFF"/>
                </a:solidFill>
                <a:latin typeface="Calibri"/>
              </a:rPr>
              <a:t>particles are over 7000x more massive than and </a:t>
            </a:r>
            <a:r>
              <a:rPr lang="el-GR" dirty="0">
                <a:solidFill>
                  <a:srgbClr val="FFFFFF"/>
                </a:solidFill>
                <a:latin typeface="Calibri"/>
              </a:rPr>
              <a:t>β </a:t>
            </a:r>
            <a:r>
              <a:rPr lang="en-US" dirty="0" smtClean="0">
                <a:solidFill>
                  <a:srgbClr val="FFFFFF"/>
                </a:solidFill>
                <a:latin typeface="Calibri"/>
              </a:rPr>
              <a:t>particles</a:t>
            </a:r>
            <a:endParaRPr lang="en-GB" dirty="0">
              <a:solidFill>
                <a:srgbClr val="FFFFFF"/>
              </a:solidFill>
              <a:latin typeface="Calibri"/>
            </a:endParaRPr>
          </a:p>
        </p:txBody>
      </p:sp>
      <p:sp>
        <p:nvSpPr>
          <p:cNvPr id="18" name="Text Box 11"/>
          <p:cNvSpPr txBox="1">
            <a:spLocks noChangeArrowheads="1"/>
          </p:cNvSpPr>
          <p:nvPr/>
        </p:nvSpPr>
        <p:spPr bwMode="auto">
          <a:xfrm>
            <a:off x="3819690" y="6613262"/>
            <a:ext cx="5254625" cy="184666"/>
          </a:xfrm>
          <a:prstGeom prst="rect">
            <a:avLst/>
          </a:prstGeom>
          <a:noFill/>
          <a:ln w="9525">
            <a:noFill/>
            <a:miter lim="800000"/>
            <a:headEnd/>
            <a:tailEnd/>
          </a:ln>
        </p:spPr>
        <p:txBody>
          <a:bodyPr wrap="square" lIns="0" tIns="0" rIns="0" bIns="0" anchor="b" anchorCtr="0">
            <a:spAutoFit/>
          </a:bodyPr>
          <a:lstStyle/>
          <a:p>
            <a:pPr marL="228600" indent="-228600" algn="r" defTabSz="457200"/>
            <a:r>
              <a:rPr lang="en-US" sz="1200" dirty="0" smtClean="0">
                <a:solidFill>
                  <a:srgbClr val="FFFFFF"/>
                </a:solidFill>
                <a:latin typeface="Calibri"/>
                <a:ea typeface="MS PGothic"/>
                <a:cs typeface="MS PGothic"/>
              </a:rPr>
              <a:t>1. </a:t>
            </a:r>
            <a:r>
              <a:rPr lang="en-US" sz="1200" dirty="0" smtClean="0">
                <a:solidFill>
                  <a:srgbClr val="FFFFFF"/>
                </a:solidFill>
                <a:latin typeface="Calibri"/>
              </a:rPr>
              <a:t>Van </a:t>
            </a:r>
            <a:r>
              <a:rPr lang="en-US" sz="1200" dirty="0" err="1">
                <a:solidFill>
                  <a:srgbClr val="FFFFFF"/>
                </a:solidFill>
                <a:latin typeface="Calibri"/>
              </a:rPr>
              <a:t>Rooyen</a:t>
            </a:r>
            <a:r>
              <a:rPr lang="en-US" sz="1200" dirty="0">
                <a:solidFill>
                  <a:srgbClr val="FFFFFF"/>
                </a:solidFill>
                <a:latin typeface="Calibri"/>
              </a:rPr>
              <a:t>, et al. </a:t>
            </a:r>
            <a:r>
              <a:rPr lang="en-US" sz="1200" i="1" dirty="0">
                <a:solidFill>
                  <a:srgbClr val="FFFFFF"/>
                </a:solidFill>
                <a:latin typeface="Calibri"/>
              </a:rPr>
              <a:t>Applied Rad and Isotopes</a:t>
            </a:r>
            <a:r>
              <a:rPr lang="en-US" sz="1200" dirty="0">
                <a:solidFill>
                  <a:srgbClr val="FFFFFF"/>
                </a:solidFill>
                <a:latin typeface="Calibri"/>
              </a:rPr>
              <a:t> 2008;66:1346–1349</a:t>
            </a:r>
            <a:endParaRPr lang="en-US" sz="1200" dirty="0">
              <a:solidFill>
                <a:srgbClr val="FFFFFF"/>
              </a:solidFill>
              <a:latin typeface="Calibri"/>
              <a:ea typeface="MS PGothic"/>
              <a:cs typeface="MS PGothic"/>
            </a:endParaRPr>
          </a:p>
        </p:txBody>
      </p:sp>
      <p:grpSp>
        <p:nvGrpSpPr>
          <p:cNvPr id="2" name="Group 14"/>
          <p:cNvGrpSpPr/>
          <p:nvPr/>
        </p:nvGrpSpPr>
        <p:grpSpPr>
          <a:xfrm>
            <a:off x="272127" y="1115608"/>
            <a:ext cx="4752172" cy="4476496"/>
            <a:chOff x="2654757" y="1390904"/>
            <a:chExt cx="4752172" cy="4476496"/>
          </a:xfrm>
        </p:grpSpPr>
        <p:sp>
          <p:nvSpPr>
            <p:cNvPr id="17" name="Text Box 12"/>
            <p:cNvSpPr txBox="1">
              <a:spLocks noChangeArrowheads="1"/>
            </p:cNvSpPr>
            <p:nvPr/>
          </p:nvSpPr>
          <p:spPr bwMode="auto">
            <a:xfrm>
              <a:off x="3223839" y="2362200"/>
              <a:ext cx="1324722" cy="400110"/>
            </a:xfrm>
            <a:prstGeom prst="rect">
              <a:avLst/>
            </a:prstGeom>
            <a:noFill/>
            <a:ln w="9525">
              <a:noFill/>
              <a:miter lim="800000"/>
              <a:headEnd/>
              <a:tailEnd/>
            </a:ln>
          </p:spPr>
          <p:txBody>
            <a:bodyPr wrap="none">
              <a:spAutoFit/>
            </a:bodyPr>
            <a:lstStyle/>
            <a:p>
              <a:pPr algn="ctr"/>
              <a:r>
                <a:rPr lang="el-GR" sz="2000" dirty="0">
                  <a:solidFill>
                    <a:srgbClr val="FFFF00"/>
                  </a:solidFill>
                  <a:latin typeface="Trebuchet MS" pitchFamily="34" charset="0"/>
                  <a:ea typeface="MS PGothic"/>
                  <a:cs typeface="MS PGothic"/>
                </a:rPr>
                <a:t>α</a:t>
              </a:r>
              <a:r>
                <a:rPr lang="en-GB" sz="2000" dirty="0">
                  <a:solidFill>
                    <a:srgbClr val="FFFF00"/>
                  </a:solidFill>
                  <a:latin typeface="Trebuchet MS" pitchFamily="34" charset="0"/>
                  <a:ea typeface="MS PGothic"/>
                  <a:cs typeface="MS PGothic"/>
                </a:rPr>
                <a:t> </a:t>
              </a:r>
              <a:r>
                <a:rPr lang="en-US" sz="2000" dirty="0">
                  <a:solidFill>
                    <a:srgbClr val="FFFF00"/>
                  </a:solidFill>
                  <a:latin typeface="Trebuchet MS" pitchFamily="34" charset="0"/>
                  <a:ea typeface="MS PGothic"/>
                  <a:cs typeface="MS PGothic"/>
                </a:rPr>
                <a:t>particle</a:t>
              </a:r>
            </a:p>
          </p:txBody>
        </p:sp>
        <p:sp>
          <p:nvSpPr>
            <p:cNvPr id="19" name="Text Box 13"/>
            <p:cNvSpPr txBox="1">
              <a:spLocks noChangeArrowheads="1"/>
            </p:cNvSpPr>
            <p:nvPr/>
          </p:nvSpPr>
          <p:spPr bwMode="auto">
            <a:xfrm>
              <a:off x="3223877" y="4665077"/>
              <a:ext cx="1319834" cy="400110"/>
            </a:xfrm>
            <a:prstGeom prst="rect">
              <a:avLst/>
            </a:prstGeom>
            <a:noFill/>
            <a:ln w="9525">
              <a:noFill/>
              <a:miter lim="800000"/>
              <a:headEnd/>
              <a:tailEnd/>
            </a:ln>
          </p:spPr>
          <p:txBody>
            <a:bodyPr wrap="none">
              <a:spAutoFit/>
            </a:bodyPr>
            <a:lstStyle/>
            <a:p>
              <a:pPr algn="ctr"/>
              <a:r>
                <a:rPr lang="el-GR" sz="2000" dirty="0">
                  <a:solidFill>
                    <a:srgbClr val="FFFF00"/>
                  </a:solidFill>
                  <a:latin typeface="Trebuchet MS" pitchFamily="34" charset="0"/>
                  <a:ea typeface="MS PGothic"/>
                  <a:cs typeface="MS PGothic"/>
                </a:rPr>
                <a:t>β</a:t>
              </a:r>
              <a:r>
                <a:rPr lang="en-GB" sz="2000" dirty="0">
                  <a:solidFill>
                    <a:srgbClr val="FFFF00"/>
                  </a:solidFill>
                  <a:latin typeface="Trebuchet MS" pitchFamily="34" charset="0"/>
                  <a:ea typeface="MS PGothic"/>
                  <a:cs typeface="MS PGothic"/>
                </a:rPr>
                <a:t> </a:t>
              </a:r>
              <a:r>
                <a:rPr lang="en-US" sz="2000" dirty="0">
                  <a:solidFill>
                    <a:srgbClr val="FFFF00"/>
                  </a:solidFill>
                  <a:latin typeface="Trebuchet MS" pitchFamily="34" charset="0"/>
                  <a:ea typeface="MS PGothic"/>
                  <a:cs typeface="MS PGothic"/>
                </a:rPr>
                <a:t>particle</a:t>
              </a:r>
            </a:p>
          </p:txBody>
        </p:sp>
        <p:sp>
          <p:nvSpPr>
            <p:cNvPr id="20" name="TextBox 19"/>
            <p:cNvSpPr txBox="1"/>
            <p:nvPr/>
          </p:nvSpPr>
          <p:spPr>
            <a:xfrm>
              <a:off x="2654757" y="2753380"/>
              <a:ext cx="2458074" cy="523220"/>
            </a:xfrm>
            <a:prstGeom prst="rect">
              <a:avLst/>
            </a:prstGeom>
            <a:noFill/>
          </p:spPr>
          <p:txBody>
            <a:bodyPr wrap="square">
              <a:spAutoFit/>
            </a:bodyPr>
            <a:lstStyle/>
            <a:p>
              <a:pPr algn="ctr" fontAlgn="base">
                <a:spcBef>
                  <a:spcPct val="0"/>
                </a:spcBef>
                <a:spcAft>
                  <a:spcPct val="0"/>
                </a:spcAft>
                <a:defRPr/>
              </a:pPr>
              <a:r>
                <a:rPr lang="en-US" sz="1400" dirty="0" smtClean="0">
                  <a:solidFill>
                    <a:srgbClr val="FFFFFF"/>
                  </a:solidFill>
                  <a:latin typeface="Calibri"/>
                </a:rPr>
                <a:t>7300</a:t>
              </a:r>
            </a:p>
            <a:p>
              <a:pPr algn="ctr" fontAlgn="base">
                <a:spcBef>
                  <a:spcPct val="0"/>
                </a:spcBef>
                <a:spcAft>
                  <a:spcPct val="0"/>
                </a:spcAft>
                <a:defRPr/>
              </a:pPr>
              <a:r>
                <a:rPr lang="en-US" sz="1400" dirty="0" smtClean="0">
                  <a:solidFill>
                    <a:srgbClr val="FFFFFF"/>
                  </a:solidFill>
                  <a:latin typeface="Calibri"/>
                </a:rPr>
                <a:t>(Helium nucleus)</a:t>
              </a:r>
              <a:endParaRPr lang="en-GB" sz="1400" dirty="0">
                <a:solidFill>
                  <a:srgbClr val="FFFFFF"/>
                </a:solidFill>
                <a:latin typeface="Calibri"/>
              </a:endParaRPr>
            </a:p>
          </p:txBody>
        </p:sp>
        <p:sp>
          <p:nvSpPr>
            <p:cNvPr id="21" name="TextBox 20"/>
            <p:cNvSpPr txBox="1"/>
            <p:nvPr/>
          </p:nvSpPr>
          <p:spPr>
            <a:xfrm>
              <a:off x="3087686" y="5111150"/>
              <a:ext cx="1645602" cy="523220"/>
            </a:xfrm>
            <a:prstGeom prst="rect">
              <a:avLst/>
            </a:prstGeom>
            <a:noFill/>
          </p:spPr>
          <p:txBody>
            <a:bodyPr wrap="square">
              <a:spAutoFit/>
            </a:bodyPr>
            <a:lstStyle/>
            <a:p>
              <a:pPr algn="ctr" fontAlgn="base">
                <a:spcBef>
                  <a:spcPct val="0"/>
                </a:spcBef>
                <a:spcAft>
                  <a:spcPct val="0"/>
                </a:spcAft>
                <a:defRPr/>
              </a:pPr>
              <a:r>
                <a:rPr lang="en-US" sz="1400" dirty="0" smtClean="0">
                  <a:solidFill>
                    <a:srgbClr val="FFFFFF"/>
                  </a:solidFill>
                  <a:latin typeface="Calibri"/>
                </a:rPr>
                <a:t>1</a:t>
              </a:r>
            </a:p>
            <a:p>
              <a:pPr algn="ctr" fontAlgn="base">
                <a:spcBef>
                  <a:spcPct val="0"/>
                </a:spcBef>
                <a:spcAft>
                  <a:spcPct val="0"/>
                </a:spcAft>
                <a:defRPr/>
              </a:pPr>
              <a:r>
                <a:rPr lang="en-US" sz="1400" dirty="0" smtClean="0">
                  <a:solidFill>
                    <a:srgbClr val="FFFFFF"/>
                  </a:solidFill>
                  <a:latin typeface="Calibri"/>
                </a:rPr>
                <a:t>(Electron)</a:t>
              </a:r>
              <a:endParaRPr lang="en-GB" sz="1400" dirty="0">
                <a:solidFill>
                  <a:srgbClr val="FFFFFF"/>
                </a:solidFill>
                <a:latin typeface="Calibri"/>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390904"/>
              <a:ext cx="3977929" cy="4476496"/>
            </a:xfrm>
            <a:prstGeom prst="rect">
              <a:avLst/>
            </a:prstGeom>
          </p:spPr>
        </p:pic>
      </p:grpSp>
    </p:spTree>
    <p:extLst>
      <p:ext uri="{BB962C8B-B14F-4D97-AF65-F5344CB8AC3E}">
        <p14:creationId xmlns:p14="http://schemas.microsoft.com/office/powerpoint/2010/main" val="407349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nb-NO" smtClean="0"/>
              <a:t>Penetration of Ionizing Radiation Types</a:t>
            </a:r>
            <a:endParaRPr lang="en-GB" dirty="0" smtClean="0"/>
          </a:p>
        </p:txBody>
      </p:sp>
      <p:sp>
        <p:nvSpPr>
          <p:cNvPr id="9" name="AutoShape 49"/>
          <p:cNvSpPr>
            <a:spLocks noChangeArrowheads="1"/>
          </p:cNvSpPr>
          <p:nvPr/>
        </p:nvSpPr>
        <p:spPr bwMode="auto">
          <a:xfrm>
            <a:off x="3529109" y="1600388"/>
            <a:ext cx="384175" cy="2614613"/>
          </a:xfrm>
          <a:prstGeom prst="roundRect">
            <a:avLst>
              <a:gd name="adj" fmla="val 17032"/>
            </a:avLst>
          </a:prstGeom>
          <a:solidFill>
            <a:srgbClr val="808080"/>
          </a:solidFill>
          <a:ln w="9525">
            <a:no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10" name="AutoShape 50"/>
          <p:cNvSpPr>
            <a:spLocks noChangeArrowheads="1"/>
          </p:cNvSpPr>
          <p:nvPr/>
        </p:nvSpPr>
        <p:spPr bwMode="auto">
          <a:xfrm>
            <a:off x="2657571" y="1600388"/>
            <a:ext cx="220663" cy="2614613"/>
          </a:xfrm>
          <a:prstGeom prst="roundRect">
            <a:avLst>
              <a:gd name="adj" fmla="val 34093"/>
            </a:avLst>
          </a:prstGeom>
          <a:solidFill>
            <a:srgbClr val="808080"/>
          </a:solidFill>
          <a:ln w="9525">
            <a:no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11" name="AutoShape 51"/>
          <p:cNvSpPr>
            <a:spLocks noChangeArrowheads="1"/>
          </p:cNvSpPr>
          <p:nvPr/>
        </p:nvSpPr>
        <p:spPr bwMode="auto">
          <a:xfrm>
            <a:off x="1947863" y="1600388"/>
            <a:ext cx="114300" cy="2614613"/>
          </a:xfrm>
          <a:prstGeom prst="roundRect">
            <a:avLst>
              <a:gd name="adj" fmla="val 33824"/>
            </a:avLst>
          </a:prstGeom>
          <a:solidFill>
            <a:srgbClr val="808080"/>
          </a:solidFill>
          <a:ln w="9525">
            <a:no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12" name="Text Box 14"/>
          <p:cNvSpPr txBox="1">
            <a:spLocks noChangeArrowheads="1"/>
          </p:cNvSpPr>
          <p:nvPr/>
        </p:nvSpPr>
        <p:spPr bwMode="auto">
          <a:xfrm>
            <a:off x="1379531" y="4215002"/>
            <a:ext cx="742957" cy="323165"/>
          </a:xfrm>
          <a:prstGeom prst="rect">
            <a:avLst/>
          </a:prstGeom>
          <a:noFill/>
          <a:ln w="9525">
            <a:noFill/>
            <a:miter lim="800000"/>
            <a:headEnd/>
            <a:tailEnd/>
          </a:ln>
        </p:spPr>
        <p:txBody>
          <a:bodyPr wrap="none">
            <a:spAutoFit/>
          </a:bodyPr>
          <a:lstStyle/>
          <a:p>
            <a:pPr algn="r" fontAlgn="base">
              <a:lnSpc>
                <a:spcPct val="80000"/>
              </a:lnSpc>
              <a:spcBef>
                <a:spcPct val="0"/>
              </a:spcBef>
              <a:spcAft>
                <a:spcPct val="0"/>
              </a:spcAft>
              <a:defRPr/>
            </a:pPr>
            <a:r>
              <a:rPr lang="en-US" dirty="0">
                <a:solidFill>
                  <a:srgbClr val="FFFFFF"/>
                </a:solidFill>
                <a:latin typeface="Calibri"/>
                <a:ea typeface="MS PGothic"/>
                <a:cs typeface="MS PGothic"/>
              </a:rPr>
              <a:t>Paper</a:t>
            </a:r>
          </a:p>
        </p:txBody>
      </p:sp>
      <p:sp>
        <p:nvSpPr>
          <p:cNvPr id="13" name="Text Box 15"/>
          <p:cNvSpPr txBox="1">
            <a:spLocks noChangeArrowheads="1"/>
          </p:cNvSpPr>
          <p:nvPr/>
        </p:nvSpPr>
        <p:spPr bwMode="auto">
          <a:xfrm>
            <a:off x="2157008" y="4215002"/>
            <a:ext cx="1175577" cy="323165"/>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defRPr/>
            </a:pPr>
            <a:r>
              <a:rPr lang="en-US" dirty="0">
                <a:solidFill>
                  <a:srgbClr val="FFFFFF"/>
                </a:solidFill>
                <a:latin typeface="Calibri"/>
                <a:ea typeface="MS PGothic"/>
                <a:cs typeface="MS PGothic"/>
              </a:rPr>
              <a:t>Aluminum</a:t>
            </a:r>
          </a:p>
        </p:txBody>
      </p:sp>
      <p:sp>
        <p:nvSpPr>
          <p:cNvPr id="14" name="Text Box 16"/>
          <p:cNvSpPr txBox="1">
            <a:spLocks noChangeArrowheads="1"/>
          </p:cNvSpPr>
          <p:nvPr/>
        </p:nvSpPr>
        <p:spPr bwMode="auto">
          <a:xfrm>
            <a:off x="3218025" y="4215003"/>
            <a:ext cx="1026788" cy="544765"/>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defRPr/>
            </a:pPr>
            <a:r>
              <a:rPr lang="en-US" dirty="0">
                <a:solidFill>
                  <a:srgbClr val="FFFFFF"/>
                </a:solidFill>
                <a:latin typeface="Calibri"/>
                <a:ea typeface="MS PGothic"/>
                <a:cs typeface="MS PGothic"/>
              </a:rPr>
              <a:t>Lead or</a:t>
            </a:r>
            <a:br>
              <a:rPr lang="en-US" dirty="0">
                <a:solidFill>
                  <a:srgbClr val="FFFFFF"/>
                </a:solidFill>
                <a:latin typeface="Calibri"/>
                <a:ea typeface="MS PGothic"/>
                <a:cs typeface="MS PGothic"/>
              </a:rPr>
            </a:br>
            <a:r>
              <a:rPr lang="en-US" dirty="0">
                <a:solidFill>
                  <a:srgbClr val="FFFFFF"/>
                </a:solidFill>
                <a:latin typeface="Calibri"/>
                <a:ea typeface="MS PGothic"/>
                <a:cs typeface="MS PGothic"/>
              </a:rPr>
              <a:t>concrete</a:t>
            </a:r>
          </a:p>
        </p:txBody>
      </p:sp>
      <p:sp>
        <p:nvSpPr>
          <p:cNvPr id="78864" name="Text Box 10"/>
          <p:cNvSpPr txBox="1">
            <a:spLocks noChangeArrowheads="1"/>
          </p:cNvSpPr>
          <p:nvPr/>
        </p:nvSpPr>
        <p:spPr bwMode="auto">
          <a:xfrm>
            <a:off x="533400" y="1699002"/>
            <a:ext cx="319318" cy="369332"/>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FF"/>
                </a:solidFill>
                <a:latin typeface="Calibri"/>
                <a:ea typeface="MS PGothic" charset="-128"/>
              </a:rPr>
              <a:t>α</a:t>
            </a:r>
          </a:p>
        </p:txBody>
      </p:sp>
      <p:sp>
        <p:nvSpPr>
          <p:cNvPr id="30" name="Oval 26"/>
          <p:cNvSpPr>
            <a:spLocks noChangeArrowheads="1"/>
          </p:cNvSpPr>
          <p:nvPr/>
        </p:nvSpPr>
        <p:spPr bwMode="auto">
          <a:xfrm>
            <a:off x="1778097" y="2035359"/>
            <a:ext cx="119063" cy="131763"/>
          </a:xfrm>
          <a:prstGeom prst="ellipse">
            <a:avLst/>
          </a:prstGeom>
          <a:solidFill>
            <a:srgbClr val="00FFFF"/>
          </a:solidFill>
          <a:ln w="9525">
            <a:solidFill>
              <a:srgbClr val="00FFFF"/>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31" name="Oval 27"/>
          <p:cNvSpPr>
            <a:spLocks noChangeArrowheads="1"/>
          </p:cNvSpPr>
          <p:nvPr/>
        </p:nvSpPr>
        <p:spPr bwMode="auto">
          <a:xfrm>
            <a:off x="1944719" y="1901828"/>
            <a:ext cx="120650" cy="131763"/>
          </a:xfrm>
          <a:prstGeom prst="ellipse">
            <a:avLst/>
          </a:prstGeom>
          <a:solidFill>
            <a:srgbClr val="00FFFF"/>
          </a:solidFill>
          <a:ln w="9525">
            <a:solidFill>
              <a:srgbClr val="00FFFF"/>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32" name="Oval 28"/>
          <p:cNvSpPr>
            <a:spLocks noChangeArrowheads="1"/>
          </p:cNvSpPr>
          <p:nvPr/>
        </p:nvSpPr>
        <p:spPr bwMode="auto">
          <a:xfrm>
            <a:off x="1462088" y="1763714"/>
            <a:ext cx="119062" cy="131762"/>
          </a:xfrm>
          <a:prstGeom prst="ellipse">
            <a:avLst/>
          </a:prstGeom>
          <a:solidFill>
            <a:srgbClr val="00FFFF"/>
          </a:solidFill>
          <a:ln w="9525">
            <a:solidFill>
              <a:srgbClr val="00FFFF"/>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33" name="Line 29"/>
          <p:cNvSpPr>
            <a:spLocks noChangeShapeType="1"/>
          </p:cNvSpPr>
          <p:nvPr/>
        </p:nvSpPr>
        <p:spPr bwMode="auto">
          <a:xfrm flipH="1">
            <a:off x="1017600" y="1828800"/>
            <a:ext cx="469900" cy="0"/>
          </a:xfrm>
          <a:prstGeom prst="line">
            <a:avLst/>
          </a:prstGeom>
          <a:noFill/>
          <a:ln w="19050">
            <a:solidFill>
              <a:srgbClr val="00FFFF"/>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34" name="Line 30"/>
          <p:cNvSpPr>
            <a:spLocks noChangeShapeType="1"/>
          </p:cNvSpPr>
          <p:nvPr/>
        </p:nvSpPr>
        <p:spPr bwMode="auto">
          <a:xfrm flipH="1">
            <a:off x="1243110" y="1963738"/>
            <a:ext cx="720725" cy="0"/>
          </a:xfrm>
          <a:prstGeom prst="line">
            <a:avLst/>
          </a:prstGeom>
          <a:noFill/>
          <a:ln w="19050">
            <a:solidFill>
              <a:srgbClr val="00FFFF"/>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35" name="Line 31"/>
          <p:cNvSpPr>
            <a:spLocks noChangeShapeType="1"/>
          </p:cNvSpPr>
          <p:nvPr/>
        </p:nvSpPr>
        <p:spPr bwMode="auto">
          <a:xfrm flipH="1">
            <a:off x="1066897" y="2105025"/>
            <a:ext cx="720725" cy="0"/>
          </a:xfrm>
          <a:prstGeom prst="line">
            <a:avLst/>
          </a:prstGeom>
          <a:noFill/>
          <a:ln w="19050">
            <a:solidFill>
              <a:srgbClr val="00FFFF"/>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78871" name="Text Box 11"/>
          <p:cNvSpPr txBox="1">
            <a:spLocks noChangeArrowheads="1"/>
          </p:cNvSpPr>
          <p:nvPr/>
        </p:nvSpPr>
        <p:spPr bwMode="auto">
          <a:xfrm>
            <a:off x="541772" y="2359509"/>
            <a:ext cx="314510" cy="369332"/>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FF"/>
                </a:solidFill>
                <a:latin typeface="Calibri"/>
                <a:ea typeface="MS PGothic" charset="-128"/>
              </a:rPr>
              <a:t>β</a:t>
            </a:r>
          </a:p>
        </p:txBody>
      </p:sp>
      <p:sp>
        <p:nvSpPr>
          <p:cNvPr id="38" name="Oval 23"/>
          <p:cNvSpPr>
            <a:spLocks noChangeArrowheads="1"/>
          </p:cNvSpPr>
          <p:nvPr/>
        </p:nvSpPr>
        <p:spPr bwMode="auto">
          <a:xfrm>
            <a:off x="2587721" y="2417953"/>
            <a:ext cx="231775" cy="73025"/>
          </a:xfrm>
          <a:prstGeom prst="ellipse">
            <a:avLst/>
          </a:prstGeom>
          <a:solidFill>
            <a:srgbClr val="00CC00"/>
          </a:solidFill>
          <a:ln w="9525">
            <a:solidFill>
              <a:srgbClr val="00CC00"/>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39" name="Oval 24"/>
          <p:cNvSpPr>
            <a:spLocks noChangeArrowheads="1"/>
          </p:cNvSpPr>
          <p:nvPr/>
        </p:nvSpPr>
        <p:spPr bwMode="auto">
          <a:xfrm>
            <a:off x="2435225" y="2549715"/>
            <a:ext cx="230188" cy="73025"/>
          </a:xfrm>
          <a:prstGeom prst="ellipse">
            <a:avLst/>
          </a:prstGeom>
          <a:solidFill>
            <a:srgbClr val="00CC00"/>
          </a:solidFill>
          <a:ln w="9525">
            <a:solidFill>
              <a:srgbClr val="00CC00"/>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40" name="Oval 25"/>
          <p:cNvSpPr>
            <a:spLocks noChangeArrowheads="1"/>
          </p:cNvSpPr>
          <p:nvPr/>
        </p:nvSpPr>
        <p:spPr bwMode="auto">
          <a:xfrm>
            <a:off x="2543175" y="2687828"/>
            <a:ext cx="230188" cy="73025"/>
          </a:xfrm>
          <a:prstGeom prst="ellipse">
            <a:avLst/>
          </a:prstGeom>
          <a:solidFill>
            <a:srgbClr val="00CC00"/>
          </a:solidFill>
          <a:ln w="9525">
            <a:solidFill>
              <a:srgbClr val="00CC00"/>
            </a:solidFill>
            <a:round/>
            <a:headEnd/>
            <a:tailEnd/>
          </a:ln>
        </p:spPr>
        <p:txBody>
          <a:bodyPr wrap="none" anchor="ctr"/>
          <a:lstStyle/>
          <a:p>
            <a:pPr algn="ctr" defTabSz="457200" fontAlgn="base">
              <a:spcBef>
                <a:spcPct val="0"/>
              </a:spcBef>
              <a:spcAft>
                <a:spcPct val="0"/>
              </a:spcAft>
              <a:defRPr/>
            </a:pPr>
            <a:endParaRPr lang="en-US" dirty="0">
              <a:solidFill>
                <a:srgbClr val="FFFFFF"/>
              </a:solidFill>
              <a:latin typeface="Calibri"/>
              <a:ea typeface="MS PGothic"/>
              <a:cs typeface="MS PGothic"/>
            </a:endParaRPr>
          </a:p>
        </p:txBody>
      </p:sp>
      <p:sp>
        <p:nvSpPr>
          <p:cNvPr id="41" name="Line 32"/>
          <p:cNvSpPr>
            <a:spLocks noChangeShapeType="1"/>
          </p:cNvSpPr>
          <p:nvPr/>
        </p:nvSpPr>
        <p:spPr bwMode="auto">
          <a:xfrm flipH="1">
            <a:off x="1247872" y="2454275"/>
            <a:ext cx="1344613" cy="0"/>
          </a:xfrm>
          <a:prstGeom prst="line">
            <a:avLst/>
          </a:prstGeom>
          <a:noFill/>
          <a:ln w="19050">
            <a:solidFill>
              <a:srgbClr val="00CC00"/>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42" name="Line 33"/>
          <p:cNvSpPr>
            <a:spLocks noChangeShapeType="1"/>
          </p:cNvSpPr>
          <p:nvPr/>
        </p:nvSpPr>
        <p:spPr bwMode="auto">
          <a:xfrm flipH="1">
            <a:off x="1073247" y="2586038"/>
            <a:ext cx="1414463" cy="0"/>
          </a:xfrm>
          <a:prstGeom prst="line">
            <a:avLst/>
          </a:prstGeom>
          <a:noFill/>
          <a:ln w="19050">
            <a:solidFill>
              <a:srgbClr val="00CC00"/>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43" name="Line 34"/>
          <p:cNvSpPr>
            <a:spLocks noChangeShapeType="1"/>
          </p:cNvSpPr>
          <p:nvPr/>
        </p:nvSpPr>
        <p:spPr bwMode="auto">
          <a:xfrm flipH="1">
            <a:off x="1192214" y="2725738"/>
            <a:ext cx="1389062" cy="0"/>
          </a:xfrm>
          <a:prstGeom prst="line">
            <a:avLst/>
          </a:prstGeom>
          <a:noFill/>
          <a:ln w="19050">
            <a:solidFill>
              <a:srgbClr val="00CC00"/>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78878" name="Text Box 12"/>
          <p:cNvSpPr txBox="1">
            <a:spLocks noChangeArrowheads="1"/>
          </p:cNvSpPr>
          <p:nvPr/>
        </p:nvSpPr>
        <p:spPr bwMode="auto">
          <a:xfrm>
            <a:off x="563496" y="3124307"/>
            <a:ext cx="292354" cy="369332"/>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FF"/>
                </a:solidFill>
                <a:latin typeface="Calibri"/>
                <a:ea typeface="MS PGothic" charset="-128"/>
              </a:rPr>
              <a:t>γ</a:t>
            </a:r>
          </a:p>
        </p:txBody>
      </p:sp>
      <p:sp>
        <p:nvSpPr>
          <p:cNvPr id="46" name="Freeform 35"/>
          <p:cNvSpPr>
            <a:spLocks/>
          </p:cNvSpPr>
          <p:nvPr/>
        </p:nvSpPr>
        <p:spPr bwMode="auto">
          <a:xfrm>
            <a:off x="1289050" y="2967228"/>
            <a:ext cx="1071563" cy="212725"/>
          </a:xfrm>
          <a:custGeom>
            <a:avLst/>
            <a:gdLst>
              <a:gd name="T0" fmla="*/ 0 w 641"/>
              <a:gd name="T1" fmla="*/ 48 h 116"/>
              <a:gd name="T2" fmla="*/ 47 w 641"/>
              <a:gd name="T3" fmla="*/ 10 h 116"/>
              <a:gd name="T4" fmla="*/ 96 w 641"/>
              <a:gd name="T5" fmla="*/ 1 h 116"/>
              <a:gd name="T6" fmla="*/ 149 w 641"/>
              <a:gd name="T7" fmla="*/ 15 h 116"/>
              <a:gd name="T8" fmla="*/ 179 w 641"/>
              <a:gd name="T9" fmla="*/ 49 h 116"/>
              <a:gd name="T10" fmla="*/ 209 w 641"/>
              <a:gd name="T11" fmla="*/ 78 h 116"/>
              <a:gd name="T12" fmla="*/ 257 w 641"/>
              <a:gd name="T13" fmla="*/ 91 h 116"/>
              <a:gd name="T14" fmla="*/ 302 w 641"/>
              <a:gd name="T15" fmla="*/ 78 h 116"/>
              <a:gd name="T16" fmla="*/ 342 w 641"/>
              <a:gd name="T17" fmla="*/ 43 h 116"/>
              <a:gd name="T18" fmla="*/ 390 w 641"/>
              <a:gd name="T19" fmla="*/ 28 h 116"/>
              <a:gd name="T20" fmla="*/ 440 w 641"/>
              <a:gd name="T21" fmla="*/ 45 h 116"/>
              <a:gd name="T22" fmla="*/ 470 w 641"/>
              <a:gd name="T23" fmla="*/ 76 h 116"/>
              <a:gd name="T24" fmla="*/ 512 w 641"/>
              <a:gd name="T25" fmla="*/ 105 h 116"/>
              <a:gd name="T26" fmla="*/ 563 w 641"/>
              <a:gd name="T27" fmla="*/ 115 h 116"/>
              <a:gd name="T28" fmla="*/ 611 w 641"/>
              <a:gd name="T29" fmla="*/ 97 h 116"/>
              <a:gd name="T30" fmla="*/ 641 w 641"/>
              <a:gd name="T31" fmla="*/ 63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1"/>
              <a:gd name="T49" fmla="*/ 0 h 116"/>
              <a:gd name="T50" fmla="*/ 641 w 641"/>
              <a:gd name="T51" fmla="*/ 116 h 1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1" h="116">
                <a:moveTo>
                  <a:pt x="0" y="48"/>
                </a:moveTo>
                <a:cubicBezTo>
                  <a:pt x="8" y="42"/>
                  <a:pt x="31" y="18"/>
                  <a:pt x="47" y="10"/>
                </a:cubicBezTo>
                <a:cubicBezTo>
                  <a:pt x="63" y="2"/>
                  <a:pt x="79" y="0"/>
                  <a:pt x="96" y="1"/>
                </a:cubicBezTo>
                <a:cubicBezTo>
                  <a:pt x="113" y="2"/>
                  <a:pt x="135" y="7"/>
                  <a:pt x="149" y="15"/>
                </a:cubicBezTo>
                <a:cubicBezTo>
                  <a:pt x="163" y="23"/>
                  <a:pt x="169" y="38"/>
                  <a:pt x="179" y="49"/>
                </a:cubicBezTo>
                <a:cubicBezTo>
                  <a:pt x="189" y="60"/>
                  <a:pt x="196" y="71"/>
                  <a:pt x="209" y="78"/>
                </a:cubicBezTo>
                <a:cubicBezTo>
                  <a:pt x="222" y="85"/>
                  <a:pt x="242" y="91"/>
                  <a:pt x="257" y="91"/>
                </a:cubicBezTo>
                <a:cubicBezTo>
                  <a:pt x="272" y="91"/>
                  <a:pt x="288" y="86"/>
                  <a:pt x="302" y="78"/>
                </a:cubicBezTo>
                <a:cubicBezTo>
                  <a:pt x="316" y="70"/>
                  <a:pt x="327" y="51"/>
                  <a:pt x="342" y="43"/>
                </a:cubicBezTo>
                <a:cubicBezTo>
                  <a:pt x="357" y="35"/>
                  <a:pt x="374" y="28"/>
                  <a:pt x="390" y="28"/>
                </a:cubicBezTo>
                <a:cubicBezTo>
                  <a:pt x="406" y="28"/>
                  <a:pt x="427" y="37"/>
                  <a:pt x="440" y="45"/>
                </a:cubicBezTo>
                <a:cubicBezTo>
                  <a:pt x="453" y="53"/>
                  <a:pt x="458" y="66"/>
                  <a:pt x="470" y="76"/>
                </a:cubicBezTo>
                <a:cubicBezTo>
                  <a:pt x="482" y="86"/>
                  <a:pt x="497" y="99"/>
                  <a:pt x="512" y="105"/>
                </a:cubicBezTo>
                <a:cubicBezTo>
                  <a:pt x="527" y="111"/>
                  <a:pt x="547" y="116"/>
                  <a:pt x="563" y="115"/>
                </a:cubicBezTo>
                <a:cubicBezTo>
                  <a:pt x="579" y="114"/>
                  <a:pt x="598" y="106"/>
                  <a:pt x="611" y="97"/>
                </a:cubicBezTo>
                <a:cubicBezTo>
                  <a:pt x="624" y="88"/>
                  <a:pt x="635" y="70"/>
                  <a:pt x="641" y="63"/>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47" name="Freeform 36"/>
          <p:cNvSpPr>
            <a:spLocks/>
          </p:cNvSpPr>
          <p:nvPr/>
        </p:nvSpPr>
        <p:spPr bwMode="auto">
          <a:xfrm>
            <a:off x="2352772" y="2989453"/>
            <a:ext cx="1370013" cy="185737"/>
          </a:xfrm>
          <a:custGeom>
            <a:avLst/>
            <a:gdLst>
              <a:gd name="T0" fmla="*/ 0 w 819"/>
              <a:gd name="T1" fmla="*/ 58 h 102"/>
              <a:gd name="T2" fmla="*/ 47 w 819"/>
              <a:gd name="T3" fmla="*/ 10 h 102"/>
              <a:gd name="T4" fmla="*/ 96 w 819"/>
              <a:gd name="T5" fmla="*/ 1 h 102"/>
              <a:gd name="T6" fmla="*/ 146 w 819"/>
              <a:gd name="T7" fmla="*/ 19 h 102"/>
              <a:gd name="T8" fmla="*/ 171 w 819"/>
              <a:gd name="T9" fmla="*/ 54 h 102"/>
              <a:gd name="T10" fmla="*/ 203 w 819"/>
              <a:gd name="T11" fmla="*/ 85 h 102"/>
              <a:gd name="T12" fmla="*/ 257 w 819"/>
              <a:gd name="T13" fmla="*/ 91 h 102"/>
              <a:gd name="T14" fmla="*/ 302 w 819"/>
              <a:gd name="T15" fmla="*/ 78 h 102"/>
              <a:gd name="T16" fmla="*/ 342 w 819"/>
              <a:gd name="T17" fmla="*/ 43 h 102"/>
              <a:gd name="T18" fmla="*/ 390 w 819"/>
              <a:gd name="T19" fmla="*/ 28 h 102"/>
              <a:gd name="T20" fmla="*/ 444 w 819"/>
              <a:gd name="T21" fmla="*/ 40 h 102"/>
              <a:gd name="T22" fmla="*/ 488 w 819"/>
              <a:gd name="T23" fmla="*/ 73 h 102"/>
              <a:gd name="T24" fmla="*/ 536 w 819"/>
              <a:gd name="T25" fmla="*/ 96 h 102"/>
              <a:gd name="T26" fmla="*/ 593 w 819"/>
              <a:gd name="T27" fmla="*/ 97 h 102"/>
              <a:gd name="T28" fmla="*/ 645 w 819"/>
              <a:gd name="T29" fmla="*/ 67 h 102"/>
              <a:gd name="T30" fmla="*/ 680 w 819"/>
              <a:gd name="T31" fmla="*/ 22 h 102"/>
              <a:gd name="T32" fmla="*/ 734 w 819"/>
              <a:gd name="T33" fmla="*/ 6 h 102"/>
              <a:gd name="T34" fmla="*/ 783 w 819"/>
              <a:gd name="T35" fmla="*/ 16 h 102"/>
              <a:gd name="T36" fmla="*/ 819 w 819"/>
              <a:gd name="T37" fmla="*/ 39 h 1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9"/>
              <a:gd name="T58" fmla="*/ 0 h 102"/>
              <a:gd name="T59" fmla="*/ 819 w 819"/>
              <a:gd name="T60" fmla="*/ 102 h 1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9" h="102">
                <a:moveTo>
                  <a:pt x="0" y="58"/>
                </a:moveTo>
                <a:cubicBezTo>
                  <a:pt x="8" y="50"/>
                  <a:pt x="31" y="19"/>
                  <a:pt x="47" y="10"/>
                </a:cubicBezTo>
                <a:cubicBezTo>
                  <a:pt x="63" y="1"/>
                  <a:pt x="80" y="0"/>
                  <a:pt x="96" y="1"/>
                </a:cubicBezTo>
                <a:cubicBezTo>
                  <a:pt x="112" y="2"/>
                  <a:pt x="134" y="10"/>
                  <a:pt x="146" y="19"/>
                </a:cubicBezTo>
                <a:cubicBezTo>
                  <a:pt x="158" y="28"/>
                  <a:pt x="162" y="43"/>
                  <a:pt x="171" y="54"/>
                </a:cubicBezTo>
                <a:cubicBezTo>
                  <a:pt x="180" y="65"/>
                  <a:pt x="189" y="79"/>
                  <a:pt x="203" y="85"/>
                </a:cubicBezTo>
                <a:cubicBezTo>
                  <a:pt x="217" y="91"/>
                  <a:pt x="241" y="92"/>
                  <a:pt x="257" y="91"/>
                </a:cubicBezTo>
                <a:cubicBezTo>
                  <a:pt x="273" y="90"/>
                  <a:pt x="288" y="86"/>
                  <a:pt x="302" y="78"/>
                </a:cubicBezTo>
                <a:cubicBezTo>
                  <a:pt x="316" y="70"/>
                  <a:pt x="327" y="51"/>
                  <a:pt x="342" y="43"/>
                </a:cubicBezTo>
                <a:cubicBezTo>
                  <a:pt x="357" y="35"/>
                  <a:pt x="373" y="28"/>
                  <a:pt x="390" y="28"/>
                </a:cubicBezTo>
                <a:cubicBezTo>
                  <a:pt x="407" y="28"/>
                  <a:pt x="428" y="33"/>
                  <a:pt x="444" y="40"/>
                </a:cubicBezTo>
                <a:cubicBezTo>
                  <a:pt x="460" y="47"/>
                  <a:pt x="473" y="64"/>
                  <a:pt x="488" y="73"/>
                </a:cubicBezTo>
                <a:cubicBezTo>
                  <a:pt x="503" y="82"/>
                  <a:pt x="519" y="92"/>
                  <a:pt x="536" y="96"/>
                </a:cubicBezTo>
                <a:cubicBezTo>
                  <a:pt x="553" y="100"/>
                  <a:pt x="575" y="102"/>
                  <a:pt x="593" y="97"/>
                </a:cubicBezTo>
                <a:cubicBezTo>
                  <a:pt x="611" y="92"/>
                  <a:pt x="630" y="80"/>
                  <a:pt x="645" y="67"/>
                </a:cubicBezTo>
                <a:cubicBezTo>
                  <a:pt x="660" y="54"/>
                  <a:pt x="665" y="32"/>
                  <a:pt x="680" y="22"/>
                </a:cubicBezTo>
                <a:cubicBezTo>
                  <a:pt x="695" y="12"/>
                  <a:pt x="717" y="7"/>
                  <a:pt x="734" y="6"/>
                </a:cubicBezTo>
                <a:cubicBezTo>
                  <a:pt x="751" y="5"/>
                  <a:pt x="769" y="11"/>
                  <a:pt x="783" y="16"/>
                </a:cubicBezTo>
                <a:cubicBezTo>
                  <a:pt x="797" y="21"/>
                  <a:pt x="812" y="34"/>
                  <a:pt x="819" y="39"/>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48" name="Freeform 37"/>
          <p:cNvSpPr>
            <a:spLocks/>
          </p:cNvSpPr>
          <p:nvPr/>
        </p:nvSpPr>
        <p:spPr bwMode="auto">
          <a:xfrm>
            <a:off x="2293938" y="3389320"/>
            <a:ext cx="1370012" cy="187325"/>
          </a:xfrm>
          <a:custGeom>
            <a:avLst/>
            <a:gdLst>
              <a:gd name="T0" fmla="*/ 0 w 819"/>
              <a:gd name="T1" fmla="*/ 58 h 102"/>
              <a:gd name="T2" fmla="*/ 47 w 819"/>
              <a:gd name="T3" fmla="*/ 10 h 102"/>
              <a:gd name="T4" fmla="*/ 96 w 819"/>
              <a:gd name="T5" fmla="*/ 1 h 102"/>
              <a:gd name="T6" fmla="*/ 146 w 819"/>
              <a:gd name="T7" fmla="*/ 19 h 102"/>
              <a:gd name="T8" fmla="*/ 171 w 819"/>
              <a:gd name="T9" fmla="*/ 54 h 102"/>
              <a:gd name="T10" fmla="*/ 203 w 819"/>
              <a:gd name="T11" fmla="*/ 85 h 102"/>
              <a:gd name="T12" fmla="*/ 257 w 819"/>
              <a:gd name="T13" fmla="*/ 91 h 102"/>
              <a:gd name="T14" fmla="*/ 302 w 819"/>
              <a:gd name="T15" fmla="*/ 78 h 102"/>
              <a:gd name="T16" fmla="*/ 342 w 819"/>
              <a:gd name="T17" fmla="*/ 43 h 102"/>
              <a:gd name="T18" fmla="*/ 390 w 819"/>
              <a:gd name="T19" fmla="*/ 28 h 102"/>
              <a:gd name="T20" fmla="*/ 444 w 819"/>
              <a:gd name="T21" fmla="*/ 40 h 102"/>
              <a:gd name="T22" fmla="*/ 488 w 819"/>
              <a:gd name="T23" fmla="*/ 73 h 102"/>
              <a:gd name="T24" fmla="*/ 536 w 819"/>
              <a:gd name="T25" fmla="*/ 96 h 102"/>
              <a:gd name="T26" fmla="*/ 593 w 819"/>
              <a:gd name="T27" fmla="*/ 97 h 102"/>
              <a:gd name="T28" fmla="*/ 645 w 819"/>
              <a:gd name="T29" fmla="*/ 67 h 102"/>
              <a:gd name="T30" fmla="*/ 680 w 819"/>
              <a:gd name="T31" fmla="*/ 22 h 102"/>
              <a:gd name="T32" fmla="*/ 734 w 819"/>
              <a:gd name="T33" fmla="*/ 6 h 102"/>
              <a:gd name="T34" fmla="*/ 783 w 819"/>
              <a:gd name="T35" fmla="*/ 16 h 102"/>
              <a:gd name="T36" fmla="*/ 819 w 819"/>
              <a:gd name="T37" fmla="*/ 39 h 1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9"/>
              <a:gd name="T58" fmla="*/ 0 h 102"/>
              <a:gd name="T59" fmla="*/ 819 w 819"/>
              <a:gd name="T60" fmla="*/ 102 h 1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9" h="102">
                <a:moveTo>
                  <a:pt x="0" y="58"/>
                </a:moveTo>
                <a:cubicBezTo>
                  <a:pt x="8" y="50"/>
                  <a:pt x="31" y="19"/>
                  <a:pt x="47" y="10"/>
                </a:cubicBezTo>
                <a:cubicBezTo>
                  <a:pt x="63" y="1"/>
                  <a:pt x="80" y="0"/>
                  <a:pt x="96" y="1"/>
                </a:cubicBezTo>
                <a:cubicBezTo>
                  <a:pt x="112" y="2"/>
                  <a:pt x="134" y="10"/>
                  <a:pt x="146" y="19"/>
                </a:cubicBezTo>
                <a:cubicBezTo>
                  <a:pt x="158" y="28"/>
                  <a:pt x="162" y="43"/>
                  <a:pt x="171" y="54"/>
                </a:cubicBezTo>
                <a:cubicBezTo>
                  <a:pt x="180" y="65"/>
                  <a:pt x="189" y="79"/>
                  <a:pt x="203" y="85"/>
                </a:cubicBezTo>
                <a:cubicBezTo>
                  <a:pt x="217" y="91"/>
                  <a:pt x="241" y="92"/>
                  <a:pt x="257" y="91"/>
                </a:cubicBezTo>
                <a:cubicBezTo>
                  <a:pt x="273" y="90"/>
                  <a:pt x="288" y="86"/>
                  <a:pt x="302" y="78"/>
                </a:cubicBezTo>
                <a:cubicBezTo>
                  <a:pt x="316" y="70"/>
                  <a:pt x="327" y="51"/>
                  <a:pt x="342" y="43"/>
                </a:cubicBezTo>
                <a:cubicBezTo>
                  <a:pt x="357" y="35"/>
                  <a:pt x="373" y="28"/>
                  <a:pt x="390" y="28"/>
                </a:cubicBezTo>
                <a:cubicBezTo>
                  <a:pt x="407" y="28"/>
                  <a:pt x="428" y="33"/>
                  <a:pt x="444" y="40"/>
                </a:cubicBezTo>
                <a:cubicBezTo>
                  <a:pt x="460" y="47"/>
                  <a:pt x="473" y="64"/>
                  <a:pt x="488" y="73"/>
                </a:cubicBezTo>
                <a:cubicBezTo>
                  <a:pt x="503" y="82"/>
                  <a:pt x="519" y="92"/>
                  <a:pt x="536" y="96"/>
                </a:cubicBezTo>
                <a:cubicBezTo>
                  <a:pt x="553" y="100"/>
                  <a:pt x="575" y="102"/>
                  <a:pt x="593" y="97"/>
                </a:cubicBezTo>
                <a:cubicBezTo>
                  <a:pt x="611" y="92"/>
                  <a:pt x="630" y="80"/>
                  <a:pt x="645" y="67"/>
                </a:cubicBezTo>
                <a:cubicBezTo>
                  <a:pt x="660" y="54"/>
                  <a:pt x="665" y="32"/>
                  <a:pt x="680" y="22"/>
                </a:cubicBezTo>
                <a:cubicBezTo>
                  <a:pt x="695" y="12"/>
                  <a:pt x="717" y="7"/>
                  <a:pt x="734" y="6"/>
                </a:cubicBezTo>
                <a:cubicBezTo>
                  <a:pt x="751" y="5"/>
                  <a:pt x="769" y="11"/>
                  <a:pt x="783" y="16"/>
                </a:cubicBezTo>
                <a:cubicBezTo>
                  <a:pt x="797" y="21"/>
                  <a:pt x="812" y="34"/>
                  <a:pt x="819" y="39"/>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49" name="Freeform 38"/>
          <p:cNvSpPr>
            <a:spLocks/>
          </p:cNvSpPr>
          <p:nvPr/>
        </p:nvSpPr>
        <p:spPr bwMode="auto">
          <a:xfrm>
            <a:off x="1235075" y="3362333"/>
            <a:ext cx="1071563" cy="212725"/>
          </a:xfrm>
          <a:custGeom>
            <a:avLst/>
            <a:gdLst>
              <a:gd name="T0" fmla="*/ 0 w 641"/>
              <a:gd name="T1" fmla="*/ 48 h 116"/>
              <a:gd name="T2" fmla="*/ 47 w 641"/>
              <a:gd name="T3" fmla="*/ 10 h 116"/>
              <a:gd name="T4" fmla="*/ 96 w 641"/>
              <a:gd name="T5" fmla="*/ 1 h 116"/>
              <a:gd name="T6" fmla="*/ 149 w 641"/>
              <a:gd name="T7" fmla="*/ 15 h 116"/>
              <a:gd name="T8" fmla="*/ 179 w 641"/>
              <a:gd name="T9" fmla="*/ 49 h 116"/>
              <a:gd name="T10" fmla="*/ 209 w 641"/>
              <a:gd name="T11" fmla="*/ 78 h 116"/>
              <a:gd name="T12" fmla="*/ 257 w 641"/>
              <a:gd name="T13" fmla="*/ 91 h 116"/>
              <a:gd name="T14" fmla="*/ 302 w 641"/>
              <a:gd name="T15" fmla="*/ 78 h 116"/>
              <a:gd name="T16" fmla="*/ 342 w 641"/>
              <a:gd name="T17" fmla="*/ 43 h 116"/>
              <a:gd name="T18" fmla="*/ 390 w 641"/>
              <a:gd name="T19" fmla="*/ 28 h 116"/>
              <a:gd name="T20" fmla="*/ 440 w 641"/>
              <a:gd name="T21" fmla="*/ 45 h 116"/>
              <a:gd name="T22" fmla="*/ 470 w 641"/>
              <a:gd name="T23" fmla="*/ 76 h 116"/>
              <a:gd name="T24" fmla="*/ 512 w 641"/>
              <a:gd name="T25" fmla="*/ 105 h 116"/>
              <a:gd name="T26" fmla="*/ 563 w 641"/>
              <a:gd name="T27" fmla="*/ 115 h 116"/>
              <a:gd name="T28" fmla="*/ 611 w 641"/>
              <a:gd name="T29" fmla="*/ 97 h 116"/>
              <a:gd name="T30" fmla="*/ 641 w 641"/>
              <a:gd name="T31" fmla="*/ 63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1"/>
              <a:gd name="T49" fmla="*/ 0 h 116"/>
              <a:gd name="T50" fmla="*/ 641 w 641"/>
              <a:gd name="T51" fmla="*/ 116 h 1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1" h="116">
                <a:moveTo>
                  <a:pt x="0" y="48"/>
                </a:moveTo>
                <a:cubicBezTo>
                  <a:pt x="8" y="42"/>
                  <a:pt x="31" y="18"/>
                  <a:pt x="47" y="10"/>
                </a:cubicBezTo>
                <a:cubicBezTo>
                  <a:pt x="63" y="2"/>
                  <a:pt x="79" y="0"/>
                  <a:pt x="96" y="1"/>
                </a:cubicBezTo>
                <a:cubicBezTo>
                  <a:pt x="113" y="2"/>
                  <a:pt x="135" y="7"/>
                  <a:pt x="149" y="15"/>
                </a:cubicBezTo>
                <a:cubicBezTo>
                  <a:pt x="163" y="23"/>
                  <a:pt x="169" y="38"/>
                  <a:pt x="179" y="49"/>
                </a:cubicBezTo>
                <a:cubicBezTo>
                  <a:pt x="189" y="60"/>
                  <a:pt x="196" y="71"/>
                  <a:pt x="209" y="78"/>
                </a:cubicBezTo>
                <a:cubicBezTo>
                  <a:pt x="222" y="85"/>
                  <a:pt x="242" y="91"/>
                  <a:pt x="257" y="91"/>
                </a:cubicBezTo>
                <a:cubicBezTo>
                  <a:pt x="272" y="91"/>
                  <a:pt x="288" y="86"/>
                  <a:pt x="302" y="78"/>
                </a:cubicBezTo>
                <a:cubicBezTo>
                  <a:pt x="316" y="70"/>
                  <a:pt x="327" y="51"/>
                  <a:pt x="342" y="43"/>
                </a:cubicBezTo>
                <a:cubicBezTo>
                  <a:pt x="357" y="35"/>
                  <a:pt x="374" y="28"/>
                  <a:pt x="390" y="28"/>
                </a:cubicBezTo>
                <a:cubicBezTo>
                  <a:pt x="406" y="28"/>
                  <a:pt x="427" y="37"/>
                  <a:pt x="440" y="45"/>
                </a:cubicBezTo>
                <a:cubicBezTo>
                  <a:pt x="453" y="53"/>
                  <a:pt x="458" y="66"/>
                  <a:pt x="470" y="76"/>
                </a:cubicBezTo>
                <a:cubicBezTo>
                  <a:pt x="482" y="86"/>
                  <a:pt x="497" y="99"/>
                  <a:pt x="512" y="105"/>
                </a:cubicBezTo>
                <a:cubicBezTo>
                  <a:pt x="527" y="111"/>
                  <a:pt x="547" y="116"/>
                  <a:pt x="563" y="115"/>
                </a:cubicBezTo>
                <a:cubicBezTo>
                  <a:pt x="579" y="114"/>
                  <a:pt x="598" y="106"/>
                  <a:pt x="611" y="97"/>
                </a:cubicBezTo>
                <a:cubicBezTo>
                  <a:pt x="624" y="88"/>
                  <a:pt x="635" y="70"/>
                  <a:pt x="641" y="63"/>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50" name="Freeform 39"/>
          <p:cNvSpPr>
            <a:spLocks/>
          </p:cNvSpPr>
          <p:nvPr/>
        </p:nvSpPr>
        <p:spPr bwMode="auto">
          <a:xfrm>
            <a:off x="2293938" y="3611570"/>
            <a:ext cx="1370012" cy="185737"/>
          </a:xfrm>
          <a:custGeom>
            <a:avLst/>
            <a:gdLst>
              <a:gd name="T0" fmla="*/ 0 w 819"/>
              <a:gd name="T1" fmla="*/ 58 h 102"/>
              <a:gd name="T2" fmla="*/ 47 w 819"/>
              <a:gd name="T3" fmla="*/ 10 h 102"/>
              <a:gd name="T4" fmla="*/ 96 w 819"/>
              <a:gd name="T5" fmla="*/ 1 h 102"/>
              <a:gd name="T6" fmla="*/ 146 w 819"/>
              <a:gd name="T7" fmla="*/ 19 h 102"/>
              <a:gd name="T8" fmla="*/ 171 w 819"/>
              <a:gd name="T9" fmla="*/ 54 h 102"/>
              <a:gd name="T10" fmla="*/ 203 w 819"/>
              <a:gd name="T11" fmla="*/ 85 h 102"/>
              <a:gd name="T12" fmla="*/ 257 w 819"/>
              <a:gd name="T13" fmla="*/ 91 h 102"/>
              <a:gd name="T14" fmla="*/ 302 w 819"/>
              <a:gd name="T15" fmla="*/ 78 h 102"/>
              <a:gd name="T16" fmla="*/ 342 w 819"/>
              <a:gd name="T17" fmla="*/ 43 h 102"/>
              <a:gd name="T18" fmla="*/ 390 w 819"/>
              <a:gd name="T19" fmla="*/ 28 h 102"/>
              <a:gd name="T20" fmla="*/ 444 w 819"/>
              <a:gd name="T21" fmla="*/ 40 h 102"/>
              <a:gd name="T22" fmla="*/ 488 w 819"/>
              <a:gd name="T23" fmla="*/ 73 h 102"/>
              <a:gd name="T24" fmla="*/ 536 w 819"/>
              <a:gd name="T25" fmla="*/ 96 h 102"/>
              <a:gd name="T26" fmla="*/ 593 w 819"/>
              <a:gd name="T27" fmla="*/ 97 h 102"/>
              <a:gd name="T28" fmla="*/ 645 w 819"/>
              <a:gd name="T29" fmla="*/ 67 h 102"/>
              <a:gd name="T30" fmla="*/ 680 w 819"/>
              <a:gd name="T31" fmla="*/ 22 h 102"/>
              <a:gd name="T32" fmla="*/ 734 w 819"/>
              <a:gd name="T33" fmla="*/ 6 h 102"/>
              <a:gd name="T34" fmla="*/ 783 w 819"/>
              <a:gd name="T35" fmla="*/ 16 h 102"/>
              <a:gd name="T36" fmla="*/ 819 w 819"/>
              <a:gd name="T37" fmla="*/ 39 h 1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9"/>
              <a:gd name="T58" fmla="*/ 0 h 102"/>
              <a:gd name="T59" fmla="*/ 819 w 819"/>
              <a:gd name="T60" fmla="*/ 102 h 1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9" h="102">
                <a:moveTo>
                  <a:pt x="0" y="58"/>
                </a:moveTo>
                <a:cubicBezTo>
                  <a:pt x="8" y="50"/>
                  <a:pt x="31" y="19"/>
                  <a:pt x="47" y="10"/>
                </a:cubicBezTo>
                <a:cubicBezTo>
                  <a:pt x="63" y="1"/>
                  <a:pt x="80" y="0"/>
                  <a:pt x="96" y="1"/>
                </a:cubicBezTo>
                <a:cubicBezTo>
                  <a:pt x="112" y="2"/>
                  <a:pt x="134" y="10"/>
                  <a:pt x="146" y="19"/>
                </a:cubicBezTo>
                <a:cubicBezTo>
                  <a:pt x="158" y="28"/>
                  <a:pt x="162" y="43"/>
                  <a:pt x="171" y="54"/>
                </a:cubicBezTo>
                <a:cubicBezTo>
                  <a:pt x="180" y="65"/>
                  <a:pt x="189" y="79"/>
                  <a:pt x="203" y="85"/>
                </a:cubicBezTo>
                <a:cubicBezTo>
                  <a:pt x="217" y="91"/>
                  <a:pt x="241" y="92"/>
                  <a:pt x="257" y="91"/>
                </a:cubicBezTo>
                <a:cubicBezTo>
                  <a:pt x="273" y="90"/>
                  <a:pt x="288" y="86"/>
                  <a:pt x="302" y="78"/>
                </a:cubicBezTo>
                <a:cubicBezTo>
                  <a:pt x="316" y="70"/>
                  <a:pt x="327" y="51"/>
                  <a:pt x="342" y="43"/>
                </a:cubicBezTo>
                <a:cubicBezTo>
                  <a:pt x="357" y="35"/>
                  <a:pt x="373" y="28"/>
                  <a:pt x="390" y="28"/>
                </a:cubicBezTo>
                <a:cubicBezTo>
                  <a:pt x="407" y="28"/>
                  <a:pt x="428" y="33"/>
                  <a:pt x="444" y="40"/>
                </a:cubicBezTo>
                <a:cubicBezTo>
                  <a:pt x="460" y="47"/>
                  <a:pt x="473" y="64"/>
                  <a:pt x="488" y="73"/>
                </a:cubicBezTo>
                <a:cubicBezTo>
                  <a:pt x="503" y="82"/>
                  <a:pt x="519" y="92"/>
                  <a:pt x="536" y="96"/>
                </a:cubicBezTo>
                <a:cubicBezTo>
                  <a:pt x="553" y="100"/>
                  <a:pt x="575" y="102"/>
                  <a:pt x="593" y="97"/>
                </a:cubicBezTo>
                <a:cubicBezTo>
                  <a:pt x="611" y="92"/>
                  <a:pt x="630" y="80"/>
                  <a:pt x="645" y="67"/>
                </a:cubicBezTo>
                <a:cubicBezTo>
                  <a:pt x="660" y="54"/>
                  <a:pt x="665" y="32"/>
                  <a:pt x="680" y="22"/>
                </a:cubicBezTo>
                <a:cubicBezTo>
                  <a:pt x="695" y="12"/>
                  <a:pt x="717" y="7"/>
                  <a:pt x="734" y="6"/>
                </a:cubicBezTo>
                <a:cubicBezTo>
                  <a:pt x="751" y="5"/>
                  <a:pt x="769" y="11"/>
                  <a:pt x="783" y="16"/>
                </a:cubicBezTo>
                <a:cubicBezTo>
                  <a:pt x="797" y="21"/>
                  <a:pt x="812" y="34"/>
                  <a:pt x="819" y="39"/>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51" name="Freeform 40"/>
          <p:cNvSpPr>
            <a:spLocks/>
          </p:cNvSpPr>
          <p:nvPr/>
        </p:nvSpPr>
        <p:spPr bwMode="auto">
          <a:xfrm>
            <a:off x="1235075" y="3582992"/>
            <a:ext cx="1071563" cy="212725"/>
          </a:xfrm>
          <a:custGeom>
            <a:avLst/>
            <a:gdLst>
              <a:gd name="T0" fmla="*/ 0 w 641"/>
              <a:gd name="T1" fmla="*/ 48 h 116"/>
              <a:gd name="T2" fmla="*/ 47 w 641"/>
              <a:gd name="T3" fmla="*/ 10 h 116"/>
              <a:gd name="T4" fmla="*/ 96 w 641"/>
              <a:gd name="T5" fmla="*/ 1 h 116"/>
              <a:gd name="T6" fmla="*/ 149 w 641"/>
              <a:gd name="T7" fmla="*/ 15 h 116"/>
              <a:gd name="T8" fmla="*/ 179 w 641"/>
              <a:gd name="T9" fmla="*/ 49 h 116"/>
              <a:gd name="T10" fmla="*/ 209 w 641"/>
              <a:gd name="T11" fmla="*/ 78 h 116"/>
              <a:gd name="T12" fmla="*/ 257 w 641"/>
              <a:gd name="T13" fmla="*/ 91 h 116"/>
              <a:gd name="T14" fmla="*/ 302 w 641"/>
              <a:gd name="T15" fmla="*/ 78 h 116"/>
              <a:gd name="T16" fmla="*/ 342 w 641"/>
              <a:gd name="T17" fmla="*/ 43 h 116"/>
              <a:gd name="T18" fmla="*/ 390 w 641"/>
              <a:gd name="T19" fmla="*/ 28 h 116"/>
              <a:gd name="T20" fmla="*/ 440 w 641"/>
              <a:gd name="T21" fmla="*/ 45 h 116"/>
              <a:gd name="T22" fmla="*/ 470 w 641"/>
              <a:gd name="T23" fmla="*/ 76 h 116"/>
              <a:gd name="T24" fmla="*/ 512 w 641"/>
              <a:gd name="T25" fmla="*/ 105 h 116"/>
              <a:gd name="T26" fmla="*/ 563 w 641"/>
              <a:gd name="T27" fmla="*/ 115 h 116"/>
              <a:gd name="T28" fmla="*/ 611 w 641"/>
              <a:gd name="T29" fmla="*/ 97 h 116"/>
              <a:gd name="T30" fmla="*/ 641 w 641"/>
              <a:gd name="T31" fmla="*/ 63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1"/>
              <a:gd name="T49" fmla="*/ 0 h 116"/>
              <a:gd name="T50" fmla="*/ 641 w 641"/>
              <a:gd name="T51" fmla="*/ 116 h 1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1" h="116">
                <a:moveTo>
                  <a:pt x="0" y="48"/>
                </a:moveTo>
                <a:cubicBezTo>
                  <a:pt x="8" y="42"/>
                  <a:pt x="31" y="18"/>
                  <a:pt x="47" y="10"/>
                </a:cubicBezTo>
                <a:cubicBezTo>
                  <a:pt x="63" y="2"/>
                  <a:pt x="79" y="0"/>
                  <a:pt x="96" y="1"/>
                </a:cubicBezTo>
                <a:cubicBezTo>
                  <a:pt x="113" y="2"/>
                  <a:pt x="135" y="7"/>
                  <a:pt x="149" y="15"/>
                </a:cubicBezTo>
                <a:cubicBezTo>
                  <a:pt x="163" y="23"/>
                  <a:pt x="169" y="38"/>
                  <a:pt x="179" y="49"/>
                </a:cubicBezTo>
                <a:cubicBezTo>
                  <a:pt x="189" y="60"/>
                  <a:pt x="196" y="71"/>
                  <a:pt x="209" y="78"/>
                </a:cubicBezTo>
                <a:cubicBezTo>
                  <a:pt x="222" y="85"/>
                  <a:pt x="242" y="91"/>
                  <a:pt x="257" y="91"/>
                </a:cubicBezTo>
                <a:cubicBezTo>
                  <a:pt x="272" y="91"/>
                  <a:pt x="288" y="86"/>
                  <a:pt x="302" y="78"/>
                </a:cubicBezTo>
                <a:cubicBezTo>
                  <a:pt x="316" y="70"/>
                  <a:pt x="327" y="51"/>
                  <a:pt x="342" y="43"/>
                </a:cubicBezTo>
                <a:cubicBezTo>
                  <a:pt x="357" y="35"/>
                  <a:pt x="374" y="28"/>
                  <a:pt x="390" y="28"/>
                </a:cubicBezTo>
                <a:cubicBezTo>
                  <a:pt x="406" y="28"/>
                  <a:pt x="427" y="37"/>
                  <a:pt x="440" y="45"/>
                </a:cubicBezTo>
                <a:cubicBezTo>
                  <a:pt x="453" y="53"/>
                  <a:pt x="458" y="66"/>
                  <a:pt x="470" y="76"/>
                </a:cubicBezTo>
                <a:cubicBezTo>
                  <a:pt x="482" y="86"/>
                  <a:pt x="497" y="99"/>
                  <a:pt x="512" y="105"/>
                </a:cubicBezTo>
                <a:cubicBezTo>
                  <a:pt x="527" y="111"/>
                  <a:pt x="547" y="116"/>
                  <a:pt x="563" y="115"/>
                </a:cubicBezTo>
                <a:cubicBezTo>
                  <a:pt x="579" y="114"/>
                  <a:pt x="598" y="106"/>
                  <a:pt x="611" y="97"/>
                </a:cubicBezTo>
                <a:cubicBezTo>
                  <a:pt x="624" y="88"/>
                  <a:pt x="635" y="70"/>
                  <a:pt x="641" y="63"/>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52" name="Freeform 41"/>
          <p:cNvSpPr>
            <a:spLocks/>
          </p:cNvSpPr>
          <p:nvPr/>
        </p:nvSpPr>
        <p:spPr bwMode="auto">
          <a:xfrm>
            <a:off x="2293956" y="3162490"/>
            <a:ext cx="1516062" cy="220663"/>
          </a:xfrm>
          <a:custGeom>
            <a:avLst/>
            <a:gdLst>
              <a:gd name="T0" fmla="*/ 0 w 1142"/>
              <a:gd name="T1" fmla="*/ 86 h 120"/>
              <a:gd name="T2" fmla="*/ 47 w 1142"/>
              <a:gd name="T3" fmla="*/ 38 h 120"/>
              <a:gd name="T4" fmla="*/ 96 w 1142"/>
              <a:gd name="T5" fmla="*/ 29 h 120"/>
              <a:gd name="T6" fmla="*/ 146 w 1142"/>
              <a:gd name="T7" fmla="*/ 47 h 120"/>
              <a:gd name="T8" fmla="*/ 171 w 1142"/>
              <a:gd name="T9" fmla="*/ 82 h 120"/>
              <a:gd name="T10" fmla="*/ 203 w 1142"/>
              <a:gd name="T11" fmla="*/ 113 h 120"/>
              <a:gd name="T12" fmla="*/ 257 w 1142"/>
              <a:gd name="T13" fmla="*/ 119 h 120"/>
              <a:gd name="T14" fmla="*/ 302 w 1142"/>
              <a:gd name="T15" fmla="*/ 106 h 120"/>
              <a:gd name="T16" fmla="*/ 350 w 1142"/>
              <a:gd name="T17" fmla="*/ 52 h 120"/>
              <a:gd name="T18" fmla="*/ 406 w 1142"/>
              <a:gd name="T19" fmla="*/ 35 h 120"/>
              <a:gd name="T20" fmla="*/ 460 w 1142"/>
              <a:gd name="T21" fmla="*/ 55 h 120"/>
              <a:gd name="T22" fmla="*/ 491 w 1142"/>
              <a:gd name="T23" fmla="*/ 86 h 120"/>
              <a:gd name="T24" fmla="*/ 535 w 1142"/>
              <a:gd name="T25" fmla="*/ 109 h 120"/>
              <a:gd name="T26" fmla="*/ 578 w 1142"/>
              <a:gd name="T27" fmla="*/ 115 h 120"/>
              <a:gd name="T28" fmla="*/ 632 w 1142"/>
              <a:gd name="T29" fmla="*/ 97 h 120"/>
              <a:gd name="T30" fmla="*/ 670 w 1142"/>
              <a:gd name="T31" fmla="*/ 49 h 120"/>
              <a:gd name="T32" fmla="*/ 728 w 1142"/>
              <a:gd name="T33" fmla="*/ 20 h 120"/>
              <a:gd name="T34" fmla="*/ 787 w 1142"/>
              <a:gd name="T35" fmla="*/ 34 h 120"/>
              <a:gd name="T36" fmla="*/ 827 w 1142"/>
              <a:gd name="T37" fmla="*/ 71 h 120"/>
              <a:gd name="T38" fmla="*/ 883 w 1142"/>
              <a:gd name="T39" fmla="*/ 94 h 120"/>
              <a:gd name="T40" fmla="*/ 923 w 1142"/>
              <a:gd name="T41" fmla="*/ 88 h 120"/>
              <a:gd name="T42" fmla="*/ 961 w 1142"/>
              <a:gd name="T43" fmla="*/ 61 h 120"/>
              <a:gd name="T44" fmla="*/ 997 w 1142"/>
              <a:gd name="T45" fmla="*/ 23 h 120"/>
              <a:gd name="T46" fmla="*/ 1051 w 1142"/>
              <a:gd name="T47" fmla="*/ 2 h 120"/>
              <a:gd name="T48" fmla="*/ 1106 w 1142"/>
              <a:gd name="T49" fmla="*/ 13 h 120"/>
              <a:gd name="T50" fmla="*/ 1142 w 1142"/>
              <a:gd name="T51" fmla="*/ 43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42"/>
              <a:gd name="T79" fmla="*/ 0 h 120"/>
              <a:gd name="T80" fmla="*/ 1142 w 1142"/>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42" h="120">
                <a:moveTo>
                  <a:pt x="0" y="86"/>
                </a:moveTo>
                <a:cubicBezTo>
                  <a:pt x="8" y="78"/>
                  <a:pt x="31" y="47"/>
                  <a:pt x="47" y="38"/>
                </a:cubicBezTo>
                <a:cubicBezTo>
                  <a:pt x="63" y="29"/>
                  <a:pt x="80" y="28"/>
                  <a:pt x="96" y="29"/>
                </a:cubicBezTo>
                <a:cubicBezTo>
                  <a:pt x="112" y="30"/>
                  <a:pt x="134" y="38"/>
                  <a:pt x="146" y="47"/>
                </a:cubicBezTo>
                <a:cubicBezTo>
                  <a:pt x="158" y="56"/>
                  <a:pt x="162" y="71"/>
                  <a:pt x="171" y="82"/>
                </a:cubicBezTo>
                <a:cubicBezTo>
                  <a:pt x="180" y="93"/>
                  <a:pt x="189" y="107"/>
                  <a:pt x="203" y="113"/>
                </a:cubicBezTo>
                <a:cubicBezTo>
                  <a:pt x="217" y="119"/>
                  <a:pt x="241" y="120"/>
                  <a:pt x="257" y="119"/>
                </a:cubicBezTo>
                <a:cubicBezTo>
                  <a:pt x="273" y="118"/>
                  <a:pt x="287" y="117"/>
                  <a:pt x="302" y="106"/>
                </a:cubicBezTo>
                <a:cubicBezTo>
                  <a:pt x="317" y="95"/>
                  <a:pt x="333" y="64"/>
                  <a:pt x="350" y="52"/>
                </a:cubicBezTo>
                <a:cubicBezTo>
                  <a:pt x="367" y="40"/>
                  <a:pt x="388" y="35"/>
                  <a:pt x="406" y="35"/>
                </a:cubicBezTo>
                <a:cubicBezTo>
                  <a:pt x="424" y="35"/>
                  <a:pt x="446" y="47"/>
                  <a:pt x="460" y="55"/>
                </a:cubicBezTo>
                <a:cubicBezTo>
                  <a:pt x="474" y="63"/>
                  <a:pt x="479" y="77"/>
                  <a:pt x="491" y="86"/>
                </a:cubicBezTo>
                <a:cubicBezTo>
                  <a:pt x="503" y="95"/>
                  <a:pt x="521" y="104"/>
                  <a:pt x="535" y="109"/>
                </a:cubicBezTo>
                <a:cubicBezTo>
                  <a:pt x="549" y="114"/>
                  <a:pt x="562" y="117"/>
                  <a:pt x="578" y="115"/>
                </a:cubicBezTo>
                <a:cubicBezTo>
                  <a:pt x="594" y="113"/>
                  <a:pt x="617" y="108"/>
                  <a:pt x="632" y="97"/>
                </a:cubicBezTo>
                <a:cubicBezTo>
                  <a:pt x="647" y="86"/>
                  <a:pt x="654" y="62"/>
                  <a:pt x="670" y="49"/>
                </a:cubicBezTo>
                <a:cubicBezTo>
                  <a:pt x="686" y="36"/>
                  <a:pt x="709" y="22"/>
                  <a:pt x="728" y="20"/>
                </a:cubicBezTo>
                <a:cubicBezTo>
                  <a:pt x="747" y="18"/>
                  <a:pt x="771" y="26"/>
                  <a:pt x="787" y="34"/>
                </a:cubicBezTo>
                <a:cubicBezTo>
                  <a:pt x="803" y="42"/>
                  <a:pt x="811" y="61"/>
                  <a:pt x="827" y="71"/>
                </a:cubicBezTo>
                <a:cubicBezTo>
                  <a:pt x="843" y="81"/>
                  <a:pt x="867" y="91"/>
                  <a:pt x="883" y="94"/>
                </a:cubicBezTo>
                <a:cubicBezTo>
                  <a:pt x="899" y="97"/>
                  <a:pt x="910" y="93"/>
                  <a:pt x="923" y="88"/>
                </a:cubicBezTo>
                <a:cubicBezTo>
                  <a:pt x="936" y="83"/>
                  <a:pt x="949" y="72"/>
                  <a:pt x="961" y="61"/>
                </a:cubicBezTo>
                <a:cubicBezTo>
                  <a:pt x="973" y="50"/>
                  <a:pt x="982" y="33"/>
                  <a:pt x="997" y="23"/>
                </a:cubicBezTo>
                <a:cubicBezTo>
                  <a:pt x="1012" y="13"/>
                  <a:pt x="1033" y="4"/>
                  <a:pt x="1051" y="2"/>
                </a:cubicBezTo>
                <a:cubicBezTo>
                  <a:pt x="1069" y="0"/>
                  <a:pt x="1091" y="6"/>
                  <a:pt x="1106" y="13"/>
                </a:cubicBezTo>
                <a:cubicBezTo>
                  <a:pt x="1121" y="20"/>
                  <a:pt x="1135" y="37"/>
                  <a:pt x="1142" y="43"/>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53" name="Freeform 42"/>
          <p:cNvSpPr>
            <a:spLocks/>
          </p:cNvSpPr>
          <p:nvPr/>
        </p:nvSpPr>
        <p:spPr bwMode="auto">
          <a:xfrm>
            <a:off x="1235075" y="3186303"/>
            <a:ext cx="1071563" cy="212725"/>
          </a:xfrm>
          <a:custGeom>
            <a:avLst/>
            <a:gdLst>
              <a:gd name="T0" fmla="*/ 0 w 641"/>
              <a:gd name="T1" fmla="*/ 48 h 116"/>
              <a:gd name="T2" fmla="*/ 47 w 641"/>
              <a:gd name="T3" fmla="*/ 10 h 116"/>
              <a:gd name="T4" fmla="*/ 96 w 641"/>
              <a:gd name="T5" fmla="*/ 1 h 116"/>
              <a:gd name="T6" fmla="*/ 149 w 641"/>
              <a:gd name="T7" fmla="*/ 15 h 116"/>
              <a:gd name="T8" fmla="*/ 179 w 641"/>
              <a:gd name="T9" fmla="*/ 49 h 116"/>
              <a:gd name="T10" fmla="*/ 209 w 641"/>
              <a:gd name="T11" fmla="*/ 78 h 116"/>
              <a:gd name="T12" fmla="*/ 257 w 641"/>
              <a:gd name="T13" fmla="*/ 91 h 116"/>
              <a:gd name="T14" fmla="*/ 302 w 641"/>
              <a:gd name="T15" fmla="*/ 78 h 116"/>
              <a:gd name="T16" fmla="*/ 342 w 641"/>
              <a:gd name="T17" fmla="*/ 43 h 116"/>
              <a:gd name="T18" fmla="*/ 390 w 641"/>
              <a:gd name="T19" fmla="*/ 28 h 116"/>
              <a:gd name="T20" fmla="*/ 440 w 641"/>
              <a:gd name="T21" fmla="*/ 45 h 116"/>
              <a:gd name="T22" fmla="*/ 470 w 641"/>
              <a:gd name="T23" fmla="*/ 76 h 116"/>
              <a:gd name="T24" fmla="*/ 512 w 641"/>
              <a:gd name="T25" fmla="*/ 105 h 116"/>
              <a:gd name="T26" fmla="*/ 563 w 641"/>
              <a:gd name="T27" fmla="*/ 115 h 116"/>
              <a:gd name="T28" fmla="*/ 611 w 641"/>
              <a:gd name="T29" fmla="*/ 97 h 116"/>
              <a:gd name="T30" fmla="*/ 641 w 641"/>
              <a:gd name="T31" fmla="*/ 63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1"/>
              <a:gd name="T49" fmla="*/ 0 h 116"/>
              <a:gd name="T50" fmla="*/ 641 w 641"/>
              <a:gd name="T51" fmla="*/ 116 h 1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1" h="116">
                <a:moveTo>
                  <a:pt x="0" y="48"/>
                </a:moveTo>
                <a:cubicBezTo>
                  <a:pt x="8" y="42"/>
                  <a:pt x="31" y="18"/>
                  <a:pt x="47" y="10"/>
                </a:cubicBezTo>
                <a:cubicBezTo>
                  <a:pt x="63" y="2"/>
                  <a:pt x="79" y="0"/>
                  <a:pt x="96" y="1"/>
                </a:cubicBezTo>
                <a:cubicBezTo>
                  <a:pt x="113" y="2"/>
                  <a:pt x="135" y="7"/>
                  <a:pt x="149" y="15"/>
                </a:cubicBezTo>
                <a:cubicBezTo>
                  <a:pt x="163" y="23"/>
                  <a:pt x="169" y="38"/>
                  <a:pt x="179" y="49"/>
                </a:cubicBezTo>
                <a:cubicBezTo>
                  <a:pt x="189" y="60"/>
                  <a:pt x="196" y="71"/>
                  <a:pt x="209" y="78"/>
                </a:cubicBezTo>
                <a:cubicBezTo>
                  <a:pt x="222" y="85"/>
                  <a:pt x="242" y="91"/>
                  <a:pt x="257" y="91"/>
                </a:cubicBezTo>
                <a:cubicBezTo>
                  <a:pt x="272" y="91"/>
                  <a:pt x="288" y="86"/>
                  <a:pt x="302" y="78"/>
                </a:cubicBezTo>
                <a:cubicBezTo>
                  <a:pt x="316" y="70"/>
                  <a:pt x="327" y="51"/>
                  <a:pt x="342" y="43"/>
                </a:cubicBezTo>
                <a:cubicBezTo>
                  <a:pt x="357" y="35"/>
                  <a:pt x="374" y="28"/>
                  <a:pt x="390" y="28"/>
                </a:cubicBezTo>
                <a:cubicBezTo>
                  <a:pt x="406" y="28"/>
                  <a:pt x="427" y="37"/>
                  <a:pt x="440" y="45"/>
                </a:cubicBezTo>
                <a:cubicBezTo>
                  <a:pt x="453" y="53"/>
                  <a:pt x="458" y="66"/>
                  <a:pt x="470" y="76"/>
                </a:cubicBezTo>
                <a:cubicBezTo>
                  <a:pt x="482" y="86"/>
                  <a:pt x="497" y="99"/>
                  <a:pt x="512" y="105"/>
                </a:cubicBezTo>
                <a:cubicBezTo>
                  <a:pt x="527" y="111"/>
                  <a:pt x="547" y="116"/>
                  <a:pt x="563" y="115"/>
                </a:cubicBezTo>
                <a:cubicBezTo>
                  <a:pt x="579" y="114"/>
                  <a:pt x="598" y="106"/>
                  <a:pt x="611" y="97"/>
                </a:cubicBezTo>
                <a:cubicBezTo>
                  <a:pt x="624" y="88"/>
                  <a:pt x="635" y="70"/>
                  <a:pt x="641" y="63"/>
                </a:cubicBezTo>
              </a:path>
            </a:pathLst>
          </a:custGeom>
          <a:noFill/>
          <a:ln w="19050" cmpd="sng">
            <a:solidFill>
              <a:schemeClr val="tx2"/>
            </a:solidFill>
            <a:round/>
            <a:headEnd/>
            <a:tailEnd/>
          </a:ln>
        </p:spPr>
        <p:txBody>
          <a:bodyPr/>
          <a:lstStyle/>
          <a:p>
            <a:pPr fontAlgn="base">
              <a:spcBef>
                <a:spcPct val="0"/>
              </a:spcBef>
              <a:spcAft>
                <a:spcPct val="0"/>
              </a:spcAft>
              <a:defRPr/>
            </a:pPr>
            <a:endParaRPr lang="en-GB" dirty="0">
              <a:solidFill>
                <a:srgbClr val="FFFFFF"/>
              </a:solidFill>
              <a:latin typeface="Calibri"/>
              <a:ea typeface="ＭＳ Ｐゴシック" charset="-128"/>
            </a:endParaRPr>
          </a:p>
        </p:txBody>
      </p:sp>
      <p:sp>
        <p:nvSpPr>
          <p:cNvPr id="78853" name="Rectangle 3"/>
          <p:cNvSpPr>
            <a:spLocks noChangeArrowheads="1"/>
          </p:cNvSpPr>
          <p:nvPr/>
        </p:nvSpPr>
        <p:spPr bwMode="auto">
          <a:xfrm>
            <a:off x="5843588" y="1524001"/>
            <a:ext cx="2843212" cy="830997"/>
          </a:xfrm>
          <a:prstGeom prst="rect">
            <a:avLst/>
          </a:prstGeom>
          <a:noFill/>
          <a:ln w="12700">
            <a:noFill/>
            <a:miter lim="800000"/>
            <a:headEnd/>
            <a:tailEnd/>
          </a:ln>
        </p:spPr>
        <p:txBody>
          <a:bodyPr>
            <a:spAutoFit/>
          </a:bodyPr>
          <a:lstStyle/>
          <a:p>
            <a:pPr eaLnBrk="0" fontAlgn="base" hangingPunct="0">
              <a:spcBef>
                <a:spcPct val="0"/>
              </a:spcBef>
              <a:spcAft>
                <a:spcPct val="0"/>
              </a:spcAft>
            </a:pPr>
            <a:r>
              <a:rPr lang="en-US" sz="1600" dirty="0" smtClean="0">
                <a:solidFill>
                  <a:srgbClr val="00FFFF"/>
                </a:solidFill>
                <a:latin typeface="Calibri"/>
                <a:ea typeface="MS PGothic" charset="-128"/>
              </a:rPr>
              <a:t>α-Radiation </a:t>
            </a:r>
            <a:r>
              <a:rPr lang="en-US" sz="1600" dirty="0">
                <a:solidFill>
                  <a:srgbClr val="00FFFF"/>
                </a:solidFill>
                <a:latin typeface="Calibri"/>
                <a:ea typeface="MS PGothic" charset="-128"/>
              </a:rPr>
              <a:t>consists of helium (</a:t>
            </a:r>
            <a:r>
              <a:rPr lang="en-US" sz="1600" baseline="30000" dirty="0">
                <a:solidFill>
                  <a:srgbClr val="00FFFF"/>
                </a:solidFill>
                <a:latin typeface="Calibri"/>
                <a:ea typeface="MS PGothic" charset="-128"/>
              </a:rPr>
              <a:t>4</a:t>
            </a:r>
            <a:r>
              <a:rPr lang="en-US" sz="1600" dirty="0">
                <a:solidFill>
                  <a:srgbClr val="00FFFF"/>
                </a:solidFill>
                <a:latin typeface="Calibri"/>
                <a:ea typeface="MS PGothic" charset="-128"/>
              </a:rPr>
              <a:t>He) nuclei and is stopped by a sheet of paper or skin</a:t>
            </a:r>
          </a:p>
        </p:txBody>
      </p:sp>
      <p:sp>
        <p:nvSpPr>
          <p:cNvPr id="78854" name="Rectangle 4"/>
          <p:cNvSpPr>
            <a:spLocks noChangeArrowheads="1"/>
          </p:cNvSpPr>
          <p:nvPr/>
        </p:nvSpPr>
        <p:spPr bwMode="auto">
          <a:xfrm>
            <a:off x="5843588" y="2438400"/>
            <a:ext cx="2978150" cy="825500"/>
          </a:xfrm>
          <a:prstGeom prst="rect">
            <a:avLst/>
          </a:prstGeom>
          <a:noFill/>
          <a:ln w="12700">
            <a:noFill/>
            <a:miter lim="800000"/>
            <a:headEnd/>
            <a:tailEnd/>
          </a:ln>
        </p:spPr>
        <p:txBody>
          <a:bodyPr>
            <a:spAutoFit/>
          </a:bodyPr>
          <a:lstStyle/>
          <a:p>
            <a:pPr eaLnBrk="0" fontAlgn="base" hangingPunct="0">
              <a:spcBef>
                <a:spcPct val="0"/>
              </a:spcBef>
              <a:spcAft>
                <a:spcPct val="0"/>
              </a:spcAft>
            </a:pPr>
            <a:r>
              <a:rPr lang="en-US" sz="1600" dirty="0" smtClean="0">
                <a:solidFill>
                  <a:srgbClr val="00CC00"/>
                </a:solidFill>
                <a:latin typeface="Calibri"/>
                <a:ea typeface="MS PGothic" charset="-128"/>
              </a:rPr>
              <a:t>β-Radiation</a:t>
            </a:r>
            <a:r>
              <a:rPr lang="en-US" sz="1600" dirty="0">
                <a:solidFill>
                  <a:srgbClr val="00CC00"/>
                </a:solidFill>
                <a:latin typeface="Calibri"/>
                <a:ea typeface="MS PGothic" charset="-128"/>
              </a:rPr>
              <a:t>, consisting of electrons, is halted by an aluminum plate or plastic</a:t>
            </a:r>
          </a:p>
        </p:txBody>
      </p:sp>
      <p:sp>
        <p:nvSpPr>
          <p:cNvPr id="78855" name="Rectangle 5"/>
          <p:cNvSpPr>
            <a:spLocks noChangeArrowheads="1"/>
          </p:cNvSpPr>
          <p:nvPr/>
        </p:nvSpPr>
        <p:spPr bwMode="auto">
          <a:xfrm>
            <a:off x="5843588" y="3352807"/>
            <a:ext cx="2852738" cy="830997"/>
          </a:xfrm>
          <a:prstGeom prst="rect">
            <a:avLst/>
          </a:prstGeom>
          <a:noFill/>
          <a:ln w="12700">
            <a:noFill/>
            <a:miter lim="800000"/>
            <a:headEnd/>
            <a:tailEnd/>
          </a:ln>
        </p:spPr>
        <p:txBody>
          <a:bodyPr>
            <a:spAutoFit/>
          </a:bodyPr>
          <a:lstStyle/>
          <a:p>
            <a:pPr eaLnBrk="0" fontAlgn="base" hangingPunct="0">
              <a:spcBef>
                <a:spcPct val="0"/>
              </a:spcBef>
              <a:spcAft>
                <a:spcPct val="0"/>
              </a:spcAft>
            </a:pPr>
            <a:r>
              <a:rPr lang="en-US" sz="1600" dirty="0" smtClean="0">
                <a:solidFill>
                  <a:srgbClr val="FFC000"/>
                </a:solidFill>
                <a:latin typeface="Calibri"/>
                <a:ea typeface="MS PGothic" charset="-128"/>
              </a:rPr>
              <a:t>γ-Radiation</a:t>
            </a:r>
            <a:r>
              <a:rPr lang="en-US" sz="1600" dirty="0">
                <a:solidFill>
                  <a:srgbClr val="FFC000"/>
                </a:solidFill>
                <a:latin typeface="Calibri"/>
                <a:ea typeface="MS PGothic" charset="-128"/>
              </a:rPr>
              <a:t>, consisting of energetic photons, is only attenuated by dense material</a:t>
            </a:r>
          </a:p>
        </p:txBody>
      </p:sp>
      <p:sp>
        <p:nvSpPr>
          <p:cNvPr id="36" name="35 Rectángulo"/>
          <p:cNvSpPr/>
          <p:nvPr/>
        </p:nvSpPr>
        <p:spPr>
          <a:xfrm>
            <a:off x="5364088" y="1484784"/>
            <a:ext cx="3528392"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latin typeface="Calibri"/>
            </a:endParaRPr>
          </a:p>
        </p:txBody>
      </p:sp>
    </p:spTree>
    <p:extLst>
      <p:ext uri="{BB962C8B-B14F-4D97-AF65-F5344CB8AC3E}">
        <p14:creationId xmlns:p14="http://schemas.microsoft.com/office/powerpoint/2010/main" val="2160599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print"/>
          <a:srcRect/>
          <a:stretch>
            <a:fillRect/>
          </a:stretch>
        </p:blipFill>
        <p:spPr bwMode="auto">
          <a:xfrm>
            <a:off x="0" y="3"/>
            <a:ext cx="9144000" cy="4493029"/>
          </a:xfrm>
          <a:prstGeom prst="rect">
            <a:avLst/>
          </a:prstGeom>
          <a:noFill/>
          <a:ln w="9525">
            <a:noFill/>
            <a:miter lim="800000"/>
            <a:headEnd/>
            <a:tailEnd/>
          </a:ln>
        </p:spPr>
      </p:pic>
      <p:pic>
        <p:nvPicPr>
          <p:cNvPr id="143363" name="Picture 3"/>
          <p:cNvPicPr>
            <a:picLocks noChangeAspect="1" noChangeArrowheads="1"/>
          </p:cNvPicPr>
          <p:nvPr/>
        </p:nvPicPr>
        <p:blipFill>
          <a:blip r:embed="rId4" cstate="print"/>
          <a:srcRect/>
          <a:stretch>
            <a:fillRect/>
          </a:stretch>
        </p:blipFill>
        <p:spPr bwMode="auto">
          <a:xfrm>
            <a:off x="0" y="4624362"/>
            <a:ext cx="9144000" cy="1976073"/>
          </a:xfrm>
          <a:prstGeom prst="rect">
            <a:avLst/>
          </a:prstGeom>
          <a:noFill/>
          <a:ln w="9525">
            <a:noFill/>
            <a:miter lim="800000"/>
            <a:headEnd/>
            <a:tailEnd/>
          </a:ln>
        </p:spPr>
      </p:pic>
      <p:sp>
        <p:nvSpPr>
          <p:cNvPr id="4" name="3 Rectángulo"/>
          <p:cNvSpPr/>
          <p:nvPr/>
        </p:nvSpPr>
        <p:spPr>
          <a:xfrm>
            <a:off x="0" y="4653136"/>
            <a:ext cx="9144000" cy="136815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cxnSp>
        <p:nvCxnSpPr>
          <p:cNvPr id="6" name="5 Conector recto"/>
          <p:cNvCxnSpPr/>
          <p:nvPr/>
        </p:nvCxnSpPr>
        <p:spPr>
          <a:xfrm>
            <a:off x="179516" y="5589240"/>
            <a:ext cx="374441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08575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1826" name="Picture 2"/>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pic>
        <p:nvPicPr>
          <p:cNvPr id="1101827" name="Picture 3"/>
          <p:cNvPicPr>
            <a:picLocks noChangeAspect="1" noChangeArrowheads="1"/>
          </p:cNvPicPr>
          <p:nvPr/>
        </p:nvPicPr>
        <p:blipFill>
          <a:blip r:embed="rId4" cstate="print"/>
          <a:srcRect/>
          <a:stretch>
            <a:fillRect/>
          </a:stretch>
        </p:blipFill>
        <p:spPr bwMode="auto">
          <a:xfrm>
            <a:off x="0" y="6000750"/>
            <a:ext cx="9144000" cy="857250"/>
          </a:xfrm>
          <a:prstGeom prst="rect">
            <a:avLst/>
          </a:prstGeom>
          <a:noFill/>
          <a:ln w="9525">
            <a:noFill/>
            <a:miter lim="800000"/>
            <a:headEnd/>
            <a:tailEnd/>
          </a:ln>
        </p:spPr>
      </p:pic>
      <p:cxnSp>
        <p:nvCxnSpPr>
          <p:cNvPr id="5" name="4 Conector recto"/>
          <p:cNvCxnSpPr/>
          <p:nvPr/>
        </p:nvCxnSpPr>
        <p:spPr>
          <a:xfrm>
            <a:off x="6300788" y="2708275"/>
            <a:ext cx="9350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6 Conector recto"/>
          <p:cNvCxnSpPr/>
          <p:nvPr/>
        </p:nvCxnSpPr>
        <p:spPr>
          <a:xfrm>
            <a:off x="4572000" y="3933825"/>
            <a:ext cx="8636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3 CuadroTexto"/>
          <p:cNvSpPr txBox="1"/>
          <p:nvPr/>
        </p:nvSpPr>
        <p:spPr>
          <a:xfrm>
            <a:off x="6411913" y="1055688"/>
            <a:ext cx="712787" cy="369887"/>
          </a:xfrm>
          <a:prstGeom prst="rect">
            <a:avLst/>
          </a:prstGeom>
          <a:noFill/>
        </p:spPr>
        <p:txBody>
          <a:bodyPr wrap="none">
            <a:spAutoFit/>
          </a:bodyPr>
          <a:lstStyle/>
          <a:p>
            <a:pPr>
              <a:defRPr/>
            </a:pPr>
            <a:r>
              <a:rPr lang="es-ES" dirty="0">
                <a:solidFill>
                  <a:prstClr val="black"/>
                </a:solidFill>
                <a:latin typeface="Calibri"/>
                <a:cs typeface="Arial"/>
              </a:rPr>
              <a:t>3.6 m</a:t>
            </a:r>
          </a:p>
        </p:txBody>
      </p:sp>
      <p:cxnSp>
        <p:nvCxnSpPr>
          <p:cNvPr id="3" name="2 Conector recto"/>
          <p:cNvCxnSpPr/>
          <p:nvPr/>
        </p:nvCxnSpPr>
        <p:spPr>
          <a:xfrm>
            <a:off x="5003800" y="908050"/>
            <a:ext cx="17637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62316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5536" y="-315416"/>
            <a:ext cx="8229600" cy="1143000"/>
          </a:xfrm>
        </p:spPr>
        <p:txBody>
          <a:bodyPr>
            <a:normAutofit/>
          </a:bodyPr>
          <a:lstStyle/>
          <a:p>
            <a:r>
              <a:rPr lang="en-US" b="1" dirty="0" err="1" smtClean="0"/>
              <a:t>Nuevos</a:t>
            </a:r>
            <a:r>
              <a:rPr lang="en-US" b="1" dirty="0" smtClean="0"/>
              <a:t> </a:t>
            </a:r>
            <a:r>
              <a:rPr lang="en-US" b="1" dirty="0" err="1" smtClean="0"/>
              <a:t>agentes</a:t>
            </a:r>
            <a:endParaRPr lang="en-US" dirty="0">
              <a:solidFill>
                <a:srgbClr val="0066FF"/>
              </a:solidFill>
            </a:endParaRPr>
          </a:p>
        </p:txBody>
      </p:sp>
      <p:sp>
        <p:nvSpPr>
          <p:cNvPr id="48" name="Slide Number Placeholder 1"/>
          <p:cNvSpPr>
            <a:spLocks noGrp="1"/>
          </p:cNvSpPr>
          <p:nvPr>
            <p:ph type="sldNum" sz="quarter" idx="4294967295"/>
          </p:nvPr>
        </p:nvSpPr>
        <p:spPr>
          <a:xfrm>
            <a:off x="7380312" y="6093296"/>
            <a:ext cx="792088" cy="504040"/>
          </a:xfrm>
          <a:prstGeom prst="rect">
            <a:avLst/>
          </a:prstGeom>
        </p:spPr>
        <p:txBody>
          <a:bodyPr/>
          <a:lstStyle/>
          <a:p>
            <a:r>
              <a:rPr lang="en-GB" dirty="0" smtClean="0">
                <a:solidFill>
                  <a:prstClr val="black">
                    <a:tint val="75000"/>
                  </a:prstClr>
                </a:solidFill>
                <a:latin typeface="Calibri"/>
              </a:rPr>
              <a:t>13</a:t>
            </a:r>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86" name="Down Arrow 85"/>
          <p:cNvSpPr/>
          <p:nvPr/>
        </p:nvSpPr>
        <p:spPr>
          <a:xfrm>
            <a:off x="4947113" y="2497475"/>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39" name="Line 25"/>
          <p:cNvSpPr>
            <a:spLocks noChangeShapeType="1"/>
          </p:cNvSpPr>
          <p:nvPr/>
        </p:nvSpPr>
        <p:spPr bwMode="auto">
          <a:xfrm>
            <a:off x="3779912" y="4437112"/>
            <a:ext cx="1944216" cy="0"/>
          </a:xfrm>
          <a:prstGeom prst="line">
            <a:avLst/>
          </a:prstGeom>
          <a:noFill/>
          <a:ln w="41275" cap="flat" cmpd="sng" algn="ctr">
            <a:solidFill>
              <a:srgbClr val="BE0204"/>
            </a:solidFill>
            <a:prstDash val="solid"/>
            <a:tailEnd type="stealth"/>
          </a:ln>
          <a:effectLst>
            <a:outerShdw blurRad="40000" dist="20000" dir="5400000" rotWithShape="0">
              <a:srgbClr val="000000">
                <a:alpha val="38000"/>
              </a:srgbClr>
            </a:outerShdw>
          </a:effectLst>
        </p:spPr>
        <p:txBody>
          <a:bodyPr/>
          <a:lstStyle/>
          <a:p>
            <a:pPr>
              <a:defRPr/>
            </a:pPr>
            <a:endParaRPr lang="es" sz="2000" kern="0">
              <a:solidFill>
                <a:prstClr val="black"/>
              </a:solidFill>
              <a:latin typeface="Arial"/>
            </a:endParaRPr>
          </a:p>
        </p:txBody>
      </p:sp>
      <p:sp>
        <p:nvSpPr>
          <p:cNvPr id="2" name="CuadroTexto 1"/>
          <p:cNvSpPr txBox="1"/>
          <p:nvPr/>
        </p:nvSpPr>
        <p:spPr>
          <a:xfrm>
            <a:off x="5652120" y="1412776"/>
            <a:ext cx="928459" cy="307777"/>
          </a:xfrm>
          <a:prstGeom prst="rect">
            <a:avLst/>
          </a:prstGeom>
          <a:solidFill>
            <a:srgbClr val="0000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FF00"/>
                </a:solidFill>
                <a:latin typeface="Calibri"/>
              </a:rPr>
              <a:t>Docetaxel</a:t>
            </a:r>
            <a:endParaRPr lang="es-ES" sz="1400" b="1" dirty="0">
              <a:solidFill>
                <a:srgbClr val="FFFF00"/>
              </a:solidFill>
              <a:latin typeface="Calibri"/>
            </a:endParaRPr>
          </a:p>
        </p:txBody>
      </p:sp>
      <p:sp>
        <p:nvSpPr>
          <p:cNvPr id="3" name="CuadroTexto 2"/>
          <p:cNvSpPr txBox="1"/>
          <p:nvPr/>
        </p:nvSpPr>
        <p:spPr>
          <a:xfrm>
            <a:off x="4427984" y="1628800"/>
            <a:ext cx="1207820" cy="738664"/>
          </a:xfrm>
          <a:prstGeom prst="rect">
            <a:avLst/>
          </a:prstGeom>
          <a:noFill/>
          <a:ln w="12700" algn="ctr">
            <a:solidFill>
              <a:schemeClr val="accent3">
                <a:lumMod val="50000"/>
              </a:schemeClr>
            </a:solidFill>
            <a:round/>
            <a:headEnd/>
            <a:tailEnd/>
          </a:ln>
        </p:spPr>
        <p:txBody>
          <a:bodyPr wrap="none" rtlCol="0" anchor="ctr">
            <a:spAutoFit/>
          </a:bodyPr>
          <a:lstStyle/>
          <a:p>
            <a:r>
              <a:rPr lang="es-ES" sz="1400" b="1" u="sng" dirty="0" err="1" smtClean="0">
                <a:solidFill>
                  <a:srgbClr val="3366FF"/>
                </a:solidFill>
                <a:latin typeface="Calibri"/>
              </a:rPr>
              <a:t>Enzalutamida</a:t>
            </a:r>
            <a:endParaRPr lang="es-ES" sz="1400" b="1" u="sng" dirty="0" smtClean="0">
              <a:solidFill>
                <a:srgbClr val="3366FF"/>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a:p>
            <a:r>
              <a:rPr lang="es-ES" sz="1400" b="1" dirty="0" smtClean="0">
                <a:solidFill>
                  <a:srgbClr val="FF0000"/>
                </a:solidFill>
                <a:latin typeface="Calibri"/>
              </a:rPr>
              <a:t>Radium-223</a:t>
            </a:r>
            <a:endParaRPr lang="es-ES" sz="1400" b="1" dirty="0">
              <a:solidFill>
                <a:srgbClr val="FF0000"/>
              </a:solidFill>
              <a:latin typeface="Calibri"/>
            </a:endParaRPr>
          </a:p>
        </p:txBody>
      </p:sp>
      <p:sp>
        <p:nvSpPr>
          <p:cNvPr id="4" name="CuadroTexto 3"/>
          <p:cNvSpPr txBox="1"/>
          <p:nvPr/>
        </p:nvSpPr>
        <p:spPr>
          <a:xfrm>
            <a:off x="6660232" y="584975"/>
            <a:ext cx="1207820" cy="954107"/>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000FF"/>
                </a:solidFill>
                <a:latin typeface="Calibri"/>
              </a:rPr>
              <a:t>Cabazitaxel</a:t>
            </a:r>
            <a:endParaRPr lang="es-ES" sz="1400" b="1" dirty="0" smtClean="0">
              <a:solidFill>
                <a:srgbClr val="0000FF"/>
              </a:solidFill>
              <a:latin typeface="Calibri"/>
            </a:endParaRPr>
          </a:p>
          <a:p>
            <a:r>
              <a:rPr lang="es-ES" sz="1400" b="1" dirty="0" err="1" smtClean="0">
                <a:solidFill>
                  <a:srgbClr val="0033CC"/>
                </a:solidFill>
                <a:latin typeface="Calibri"/>
              </a:rPr>
              <a:t>Enzalutamida</a:t>
            </a:r>
            <a:endParaRPr lang="es-ES" sz="1400" b="1" dirty="0" smtClean="0">
              <a:solidFill>
                <a:srgbClr val="0033CC"/>
              </a:solidFill>
              <a:latin typeface="Calibri"/>
            </a:endParaRPr>
          </a:p>
          <a:p>
            <a:r>
              <a:rPr lang="es-ES" sz="1400" b="1" dirty="0" err="1" smtClean="0">
                <a:solidFill>
                  <a:srgbClr val="0000FF"/>
                </a:solidFill>
                <a:latin typeface="Calibri"/>
              </a:rPr>
              <a:t>Abiraterona</a:t>
            </a:r>
            <a:endParaRPr lang="es-ES" sz="1400" b="1" dirty="0" smtClean="0">
              <a:solidFill>
                <a:srgbClr val="0000FF"/>
              </a:solidFill>
              <a:latin typeface="Calibri"/>
            </a:endParaRPr>
          </a:p>
          <a:p>
            <a:r>
              <a:rPr lang="es-ES" sz="1400" b="1" dirty="0" smtClean="0">
                <a:solidFill>
                  <a:srgbClr val="FF0000"/>
                </a:solidFill>
                <a:latin typeface="Calibri"/>
              </a:rPr>
              <a:t>Radium-223</a:t>
            </a:r>
            <a:endParaRPr lang="es-ES" sz="1400" b="1" dirty="0">
              <a:solidFill>
                <a:srgbClr val="FF0000"/>
              </a:solidFill>
              <a:latin typeface="Calibri"/>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10" name="CuadroTexto 9"/>
          <p:cNvSpPr txBox="1"/>
          <p:nvPr/>
        </p:nvSpPr>
        <p:spPr>
          <a:xfrm>
            <a:off x="9185417" y="3791340"/>
            <a:ext cx="184666"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endParaRPr lang="es-ES" sz="1400" dirty="0">
              <a:solidFill>
                <a:prstClr val="black"/>
              </a:solidFill>
              <a:latin typeface="Calibri"/>
            </a:endParaRPr>
          </a:p>
        </p:txBody>
      </p:sp>
    </p:spTree>
    <p:extLst>
      <p:ext uri="{BB962C8B-B14F-4D97-AF65-F5344CB8AC3E}">
        <p14:creationId xmlns:p14="http://schemas.microsoft.com/office/powerpoint/2010/main" val="338677806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4400" b="0" cap="none" dirty="0" smtClean="0">
                <a:solidFill>
                  <a:srgbClr val="FFFF00"/>
                </a:solidFill>
              </a:rPr>
              <a:t>(1) Vacuna </a:t>
            </a:r>
            <a:r>
              <a:rPr lang="es-ES" sz="4400" b="0" cap="none" dirty="0" err="1" smtClean="0">
                <a:solidFill>
                  <a:srgbClr val="FFFF00"/>
                </a:solidFill>
              </a:rPr>
              <a:t>autóloga</a:t>
            </a:r>
            <a:r>
              <a:rPr lang="es-ES" sz="4400" b="0" cap="none" dirty="0" smtClean="0">
                <a:solidFill>
                  <a:srgbClr val="FFFF00"/>
                </a:solidFill>
              </a:rPr>
              <a:t>: </a:t>
            </a:r>
            <a:r>
              <a:rPr lang="es-ES" sz="4400" b="0" cap="none" dirty="0" err="1" smtClean="0">
                <a:solidFill>
                  <a:srgbClr val="FFFF00"/>
                </a:solidFill>
              </a:rPr>
              <a:t>Sipuleucel</a:t>
            </a:r>
            <a:r>
              <a:rPr lang="es-ES" sz="4400" b="0" cap="none" dirty="0" smtClean="0">
                <a:solidFill>
                  <a:srgbClr val="FFFF00"/>
                </a:solidFill>
              </a:rPr>
              <a:t> </a:t>
            </a:r>
            <a:endParaRPr lang="es-ES" sz="3200" dirty="0"/>
          </a:p>
        </p:txBody>
      </p:sp>
      <p:sp>
        <p:nvSpPr>
          <p:cNvPr id="3" name="Marcador de texto 2"/>
          <p:cNvSpPr>
            <a:spLocks noGrp="1"/>
          </p:cNvSpPr>
          <p:nvPr>
            <p:ph type="body" idx="1"/>
          </p:nvPr>
        </p:nvSpPr>
        <p:spPr>
          <a:xfrm>
            <a:off x="539552" y="1700808"/>
            <a:ext cx="7772400" cy="1500187"/>
          </a:xfrm>
        </p:spPr>
        <p:txBody>
          <a:bodyPr/>
          <a:lstStyle/>
          <a:p>
            <a:r>
              <a:rPr lang="es-ES" sz="6600" dirty="0" smtClean="0">
                <a:solidFill>
                  <a:srgbClr val="FFFF00"/>
                </a:solidFill>
                <a:ea typeface="+mj-ea"/>
                <a:cs typeface="+mj-cs"/>
              </a:rPr>
              <a:t>D . Tratamiento con inmunoterapia   </a:t>
            </a:r>
            <a:r>
              <a:rPr lang="es-ES" sz="6600" dirty="0">
                <a:solidFill>
                  <a:srgbClr val="FFFF00"/>
                </a:solidFill>
                <a:ea typeface="+mj-ea"/>
                <a:cs typeface="+mj-cs"/>
              </a:rPr>
              <a:t/>
            </a:r>
            <a:br>
              <a:rPr lang="es-ES" sz="6600" dirty="0">
                <a:solidFill>
                  <a:srgbClr val="FFFF00"/>
                </a:solidFill>
                <a:ea typeface="+mj-ea"/>
                <a:cs typeface="+mj-cs"/>
              </a:rPr>
            </a:br>
            <a:endParaRPr lang="es-ES" dirty="0"/>
          </a:p>
        </p:txBody>
      </p:sp>
    </p:spTree>
    <p:extLst>
      <p:ext uri="{BB962C8B-B14F-4D97-AF65-F5344CB8AC3E}">
        <p14:creationId xmlns:p14="http://schemas.microsoft.com/office/powerpoint/2010/main" val="22281850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23850" y="233363"/>
          <a:ext cx="8569325" cy="6291262"/>
        </p:xfrm>
        <a:graphic>
          <a:graphicData uri="http://schemas.openxmlformats.org/presentationml/2006/ole">
            <mc:AlternateContent xmlns:mc="http://schemas.openxmlformats.org/markup-compatibility/2006">
              <mc:Choice xmlns:v="urn:schemas-microsoft-com:vml" Requires="v">
                <p:oleObj spid="_x0000_s9297" name="Imagen de mapa de bits" r:id="rId4" imgW="4571429" imgH="2534004" progId="PBrush">
                  <p:embed/>
                </p:oleObj>
              </mc:Choice>
              <mc:Fallback>
                <p:oleObj name="Imagen de mapa de bits" r:id="rId4" imgW="4571429" imgH="2534004" progId="PBrush">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3363"/>
                        <a:ext cx="8569325" cy="629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2213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1 Título"/>
          <p:cNvSpPr>
            <a:spLocks noGrp="1"/>
          </p:cNvSpPr>
          <p:nvPr>
            <p:ph type="title" idx="4294967295"/>
          </p:nvPr>
        </p:nvSpPr>
        <p:spPr/>
        <p:txBody>
          <a:bodyPr/>
          <a:lstStyle/>
          <a:p>
            <a:pPr eaLnBrk="1" hangingPunct="1"/>
            <a:r>
              <a:rPr lang="es-ES" sz="3200" b="1" smtClean="0">
                <a:solidFill>
                  <a:srgbClr val="000099"/>
                </a:solidFill>
              </a:rPr>
              <a:t>SIPULEUCEL-T (PROVENGE).</a:t>
            </a:r>
            <a:r>
              <a:rPr lang="es-ES" sz="3200" b="1" smtClean="0">
                <a:solidFill>
                  <a:schemeClr val="tx1"/>
                </a:solidFill>
              </a:rPr>
              <a:t/>
            </a:r>
            <a:br>
              <a:rPr lang="es-ES" sz="3200" b="1" smtClean="0">
                <a:solidFill>
                  <a:schemeClr val="tx1"/>
                </a:solidFill>
              </a:rPr>
            </a:br>
            <a:endParaRPr lang="es-ES" sz="3200" smtClean="0"/>
          </a:p>
        </p:txBody>
      </p:sp>
      <p:sp>
        <p:nvSpPr>
          <p:cNvPr id="942083" name="2 Marcador de contenido"/>
          <p:cNvSpPr>
            <a:spLocks noGrp="1"/>
          </p:cNvSpPr>
          <p:nvPr>
            <p:ph idx="4294967295"/>
          </p:nvPr>
        </p:nvSpPr>
        <p:spPr>
          <a:xfrm>
            <a:off x="395288" y="981075"/>
            <a:ext cx="8229600" cy="4525963"/>
          </a:xfrm>
        </p:spPr>
        <p:txBody>
          <a:bodyPr/>
          <a:lstStyle/>
          <a:p>
            <a:pPr eaLnBrk="1" hangingPunct="1"/>
            <a:endParaRPr lang="es-ES" sz="2800" u="sng" dirty="0" smtClean="0"/>
          </a:p>
          <a:p>
            <a:pPr eaLnBrk="1" hangingPunct="1"/>
            <a:r>
              <a:rPr lang="es-ES" sz="2800" u="sng" dirty="0" err="1" smtClean="0"/>
              <a:t>Sipuleucel</a:t>
            </a:r>
            <a:r>
              <a:rPr lang="es-ES" sz="2800" u="sng" dirty="0" smtClean="0"/>
              <a:t>-T es una vacuna </a:t>
            </a:r>
            <a:r>
              <a:rPr lang="es-ES" sz="2800" u="sng" dirty="0" err="1" smtClean="0"/>
              <a:t>autóloga</a:t>
            </a:r>
            <a:r>
              <a:rPr lang="es-ES" sz="2800" dirty="0" smtClean="0"/>
              <a:t>, preparada a partir de monocitos de la sangre de los  pacientes. </a:t>
            </a:r>
          </a:p>
          <a:p>
            <a:pPr eaLnBrk="1" hangingPunct="1"/>
            <a:r>
              <a:rPr lang="es-ES" sz="2800" u="sng" dirty="0" smtClean="0"/>
              <a:t>Los monocitos se incuban durante 36-44 horas con una proteína de fusión formada por fosfatasa ácida prostática,</a:t>
            </a:r>
            <a:r>
              <a:rPr lang="es-ES" sz="2800" dirty="0" smtClean="0"/>
              <a:t> que actúa como antígeno, y GM-CSF, cuya función es favorecer la transformación de los monocitos a </a:t>
            </a:r>
            <a:r>
              <a:rPr lang="es-ES" sz="2800" b="1" dirty="0" smtClean="0"/>
              <a:t>células dendríticas maduras. </a:t>
            </a:r>
          </a:p>
          <a:p>
            <a:pPr eaLnBrk="1" hangingPunct="1">
              <a:buFontTx/>
              <a:buNone/>
            </a:pPr>
            <a:r>
              <a:rPr lang="es-ES" sz="2800" b="1" dirty="0" smtClean="0"/>
              <a:t>Se administran 3 dosis cada dos semanas</a:t>
            </a:r>
          </a:p>
        </p:txBody>
      </p:sp>
    </p:spTree>
    <p:extLst>
      <p:ext uri="{BB962C8B-B14F-4D97-AF65-F5344CB8AC3E}">
        <p14:creationId xmlns:p14="http://schemas.microsoft.com/office/powerpoint/2010/main" val="425241988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395288" y="198438"/>
            <a:ext cx="8488362" cy="1143000"/>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it-IT" sz="2800" b="1">
                <a:solidFill>
                  <a:srgbClr val="00AE00"/>
                </a:solidFill>
                <a:effectLst>
                  <a:outerShdw blurRad="38100" dist="38100" dir="2700000" algn="tl">
                    <a:srgbClr val="000000"/>
                  </a:outerShdw>
                </a:effectLst>
                <a:latin typeface="Times New Roman" pitchFamily="18" charset="0"/>
                <a:ea typeface="ＭＳ Ｐゴシック" pitchFamily="34" charset="-128"/>
                <a:cs typeface="Arial"/>
              </a:rPr>
              <a:t>APC 8015 (Provenge) </a:t>
            </a:r>
            <a:r>
              <a:rPr lang="en-US" sz="2800" b="1">
                <a:solidFill>
                  <a:srgbClr val="00AE00"/>
                </a:solidFill>
                <a:effectLst>
                  <a:outerShdw blurRad="38100" dist="38100" dir="2700000" algn="tl">
                    <a:srgbClr val="000000"/>
                  </a:outerShdw>
                </a:effectLst>
                <a:latin typeface="Times New Roman" pitchFamily="18" charset="0"/>
                <a:ea typeface="ＭＳ Ｐゴシック" pitchFamily="34" charset="-128"/>
                <a:cs typeface="Arial"/>
              </a:rPr>
              <a:t>Vaccine Therapy with Pulsed Dendritic Cells</a:t>
            </a:r>
            <a:r>
              <a:rPr lang="it-IT" sz="2800" b="1">
                <a:solidFill>
                  <a:srgbClr val="00AE00"/>
                </a:solidFill>
                <a:effectLst>
                  <a:outerShdw blurRad="38100" dist="38100" dir="2700000" algn="tl">
                    <a:srgbClr val="000000"/>
                  </a:outerShdw>
                </a:effectLst>
                <a:latin typeface="Arial Black" pitchFamily="34" charset="0"/>
                <a:ea typeface="ＭＳ Ｐゴシック" pitchFamily="34" charset="-128"/>
                <a:cs typeface="Arial"/>
              </a:rPr>
              <a:t> </a:t>
            </a:r>
          </a:p>
        </p:txBody>
      </p:sp>
      <p:sp>
        <p:nvSpPr>
          <p:cNvPr id="221187" name="Freeform 3"/>
          <p:cNvSpPr>
            <a:spLocks/>
          </p:cNvSpPr>
          <p:nvPr/>
        </p:nvSpPr>
        <p:spPr bwMode="auto">
          <a:xfrm>
            <a:off x="609600" y="990600"/>
            <a:ext cx="8534400" cy="4876800"/>
          </a:xfrm>
          <a:custGeom>
            <a:avLst/>
            <a:gdLst/>
            <a:ahLst/>
            <a:cxnLst>
              <a:cxn ang="0">
                <a:pos x="6048" y="0"/>
              </a:cxn>
              <a:cxn ang="0">
                <a:pos x="0" y="0"/>
              </a:cxn>
              <a:cxn ang="0">
                <a:pos x="0" y="3168"/>
              </a:cxn>
            </a:cxnLst>
            <a:rect l="0" t="0" r="r" b="b"/>
            <a:pathLst>
              <a:path w="6048" h="3168">
                <a:moveTo>
                  <a:pt x="6048" y="0"/>
                </a:moveTo>
                <a:lnTo>
                  <a:pt x="0" y="0"/>
                </a:lnTo>
                <a:lnTo>
                  <a:pt x="0" y="3168"/>
                </a:lnTo>
              </a:path>
            </a:pathLst>
          </a:custGeom>
          <a:noFill/>
          <a:ln w="28575" cap="flat" cmpd="sng">
            <a:noFill/>
            <a:prstDash val="sysDot"/>
            <a:miter lim="800000"/>
            <a:headEnd/>
            <a:tailEnd/>
          </a:ln>
          <a:effectLst>
            <a:outerShdw dist="35921" dir="2700000" algn="ctr" rotWithShape="0">
              <a:schemeClr val="tx1"/>
            </a:outerShdw>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188" name="Freeform 4"/>
          <p:cNvSpPr>
            <a:spLocks/>
          </p:cNvSpPr>
          <p:nvPr/>
        </p:nvSpPr>
        <p:spPr bwMode="auto">
          <a:xfrm>
            <a:off x="3951288" y="3875088"/>
            <a:ext cx="152400" cy="112712"/>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189" name="Freeform 5"/>
          <p:cNvSpPr>
            <a:spLocks/>
          </p:cNvSpPr>
          <p:nvPr/>
        </p:nvSpPr>
        <p:spPr bwMode="auto">
          <a:xfrm>
            <a:off x="4602163" y="3776663"/>
            <a:ext cx="152400" cy="112712"/>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190" name="Freeform 6"/>
          <p:cNvSpPr>
            <a:spLocks/>
          </p:cNvSpPr>
          <p:nvPr/>
        </p:nvSpPr>
        <p:spPr bwMode="auto">
          <a:xfrm>
            <a:off x="4724400" y="4206875"/>
            <a:ext cx="150813" cy="112713"/>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pic>
        <p:nvPicPr>
          <p:cNvPr id="943111" name="Picture 7" descr="MCHM00244_0000[1]"/>
          <p:cNvPicPr>
            <a:picLocks noChangeAspect="1" noChangeArrowheads="1"/>
          </p:cNvPicPr>
          <p:nvPr/>
        </p:nvPicPr>
        <p:blipFill>
          <a:blip r:embed="rId3" cstate="print"/>
          <a:srcRect/>
          <a:stretch>
            <a:fillRect/>
          </a:stretch>
        </p:blipFill>
        <p:spPr bwMode="auto">
          <a:xfrm>
            <a:off x="1935163" y="1628775"/>
            <a:ext cx="1611312" cy="3671888"/>
          </a:xfrm>
          <a:prstGeom prst="rect">
            <a:avLst/>
          </a:prstGeom>
          <a:noFill/>
          <a:ln w="9525">
            <a:noFill/>
            <a:miter lim="800000"/>
            <a:headEnd/>
            <a:tailEnd/>
          </a:ln>
        </p:spPr>
      </p:pic>
      <p:pic>
        <p:nvPicPr>
          <p:cNvPr id="943112" name="Picture 8" descr="MCHM00244_0000[1]"/>
          <p:cNvPicPr>
            <a:picLocks noChangeAspect="1" noChangeArrowheads="1"/>
          </p:cNvPicPr>
          <p:nvPr/>
        </p:nvPicPr>
        <p:blipFill>
          <a:blip r:embed="rId3" cstate="print"/>
          <a:srcRect/>
          <a:stretch>
            <a:fillRect/>
          </a:stretch>
        </p:blipFill>
        <p:spPr bwMode="auto">
          <a:xfrm>
            <a:off x="6372225" y="1557338"/>
            <a:ext cx="1531938" cy="3498850"/>
          </a:xfrm>
          <a:prstGeom prst="rect">
            <a:avLst/>
          </a:prstGeom>
          <a:noFill/>
          <a:ln w="9525">
            <a:noFill/>
            <a:miter lim="800000"/>
            <a:headEnd/>
            <a:tailEnd/>
          </a:ln>
        </p:spPr>
      </p:pic>
      <p:sp>
        <p:nvSpPr>
          <p:cNvPr id="221193" name="AutoShape 9"/>
          <p:cNvSpPr>
            <a:spLocks noChangeArrowheads="1"/>
          </p:cNvSpPr>
          <p:nvPr/>
        </p:nvSpPr>
        <p:spPr bwMode="auto">
          <a:xfrm>
            <a:off x="3548063" y="2427288"/>
            <a:ext cx="1025525" cy="180975"/>
          </a:xfrm>
          <a:prstGeom prst="curvedDownArrow">
            <a:avLst>
              <a:gd name="adj1" fmla="val 118528"/>
              <a:gd name="adj2" fmla="val 273312"/>
              <a:gd name="adj3" fmla="val 36032"/>
            </a:avLst>
          </a:prstGeom>
          <a:solidFill>
            <a:srgbClr val="FFFF00"/>
          </a:solidFill>
          <a:ln w="19050">
            <a:solidFill>
              <a:schemeClr val="tx1"/>
            </a:solid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943114" name="Text Box 10"/>
          <p:cNvSpPr txBox="1">
            <a:spLocks noChangeArrowheads="1"/>
          </p:cNvSpPr>
          <p:nvPr/>
        </p:nvSpPr>
        <p:spPr bwMode="auto">
          <a:xfrm>
            <a:off x="3635375" y="1341438"/>
            <a:ext cx="1728788" cy="771525"/>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pPr>
            <a:r>
              <a:rPr lang="en-GB" altLang="ja-JP" sz="1400" b="1">
                <a:solidFill>
                  <a:srgbClr val="FFCC00"/>
                </a:solidFill>
                <a:latin typeface="Comic Sans MS" pitchFamily="66" charset="0"/>
                <a:ea typeface="ＭＳ Ｐゴシック" pitchFamily="34" charset="-128"/>
                <a:cs typeface="Arial"/>
              </a:rPr>
              <a:t>Dendritic-cell precursors are harvested by leukapheresis</a:t>
            </a:r>
            <a:endParaRPr lang="en-US" sz="1400" b="1">
              <a:solidFill>
                <a:srgbClr val="FFCC00"/>
              </a:solidFill>
              <a:latin typeface="Comic Sans MS" pitchFamily="66" charset="0"/>
              <a:ea typeface="ＭＳ Ｐゴシック" pitchFamily="34" charset="-128"/>
              <a:cs typeface="Arial"/>
            </a:endParaRPr>
          </a:p>
        </p:txBody>
      </p:sp>
      <p:sp>
        <p:nvSpPr>
          <p:cNvPr id="221195" name="AutoShape 11"/>
          <p:cNvSpPr>
            <a:spLocks noChangeArrowheads="1"/>
          </p:cNvSpPr>
          <p:nvPr/>
        </p:nvSpPr>
        <p:spPr bwMode="auto">
          <a:xfrm>
            <a:off x="4003675" y="2684463"/>
            <a:ext cx="854075" cy="541337"/>
          </a:xfrm>
          <a:prstGeom prst="irregularSeal2">
            <a:avLst/>
          </a:prstGeom>
          <a:solidFill>
            <a:srgbClr val="00FF00"/>
          </a:solidFill>
          <a:ln w="28575" algn="ctr">
            <a:solidFill>
              <a:schemeClr val="tx1"/>
            </a:solid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196" name="Oval 12"/>
          <p:cNvSpPr>
            <a:spLocks noChangeArrowheads="1"/>
          </p:cNvSpPr>
          <p:nvPr/>
        </p:nvSpPr>
        <p:spPr bwMode="auto">
          <a:xfrm>
            <a:off x="4217988" y="2932113"/>
            <a:ext cx="114300" cy="120650"/>
          </a:xfrm>
          <a:prstGeom prst="ellipse">
            <a:avLst/>
          </a:prstGeom>
          <a:solidFill>
            <a:schemeClr val="tx1"/>
          </a:solidFill>
          <a:ln w="9525" algn="ctr">
            <a:noFill/>
            <a:round/>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67597" name="Text Box 13"/>
          <p:cNvSpPr txBox="1">
            <a:spLocks noChangeArrowheads="1"/>
          </p:cNvSpPr>
          <p:nvPr/>
        </p:nvSpPr>
        <p:spPr bwMode="auto">
          <a:xfrm>
            <a:off x="1763713" y="5373688"/>
            <a:ext cx="1654175" cy="431800"/>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defRPr/>
            </a:pPr>
            <a:r>
              <a:rPr lang="en-US" sz="1400" b="1">
                <a:solidFill>
                  <a:srgbClr val="FFCC00"/>
                </a:solidFill>
                <a:latin typeface="Comic Sans MS" pitchFamily="66" charset="0"/>
                <a:ea typeface="ＭＳ Ｐゴシック" pitchFamily="34" charset="-128"/>
                <a:cs typeface="Arial"/>
              </a:rPr>
              <a:t>Prostate Cancer Patient</a:t>
            </a:r>
          </a:p>
        </p:txBody>
      </p:sp>
      <p:sp>
        <p:nvSpPr>
          <p:cNvPr id="221198" name="AutoShape 14"/>
          <p:cNvSpPr>
            <a:spLocks noChangeArrowheads="1"/>
          </p:cNvSpPr>
          <p:nvPr/>
        </p:nvSpPr>
        <p:spPr bwMode="auto">
          <a:xfrm>
            <a:off x="4259263" y="3286125"/>
            <a:ext cx="228600" cy="542925"/>
          </a:xfrm>
          <a:prstGeom prst="downArrow">
            <a:avLst>
              <a:gd name="adj1" fmla="val 50000"/>
              <a:gd name="adj2" fmla="val 59375"/>
            </a:avLst>
          </a:prstGeom>
          <a:solidFill>
            <a:srgbClr val="FFFF00"/>
          </a:solidFill>
          <a:ln w="19050" algn="ctr">
            <a:solidFill>
              <a:schemeClr val="tx1"/>
            </a:solid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67599" name="Text Box 15"/>
          <p:cNvSpPr txBox="1">
            <a:spLocks noChangeArrowheads="1"/>
          </p:cNvSpPr>
          <p:nvPr/>
        </p:nvSpPr>
        <p:spPr bwMode="auto">
          <a:xfrm>
            <a:off x="4787900" y="3141663"/>
            <a:ext cx="1443038" cy="771525"/>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defRPr/>
            </a:pPr>
            <a:r>
              <a:rPr lang="en-US" sz="1400" b="1">
                <a:solidFill>
                  <a:srgbClr val="FFCC00"/>
                </a:solidFill>
                <a:latin typeface="Comic Sans MS" pitchFamily="66" charset="0"/>
                <a:ea typeface="ＭＳ Ｐゴシック" pitchFamily="34" charset="-128"/>
                <a:cs typeface="Arial"/>
              </a:rPr>
              <a:t>Pulse with PAP-GM-CSF fusion protein for 40 hrs</a:t>
            </a:r>
          </a:p>
        </p:txBody>
      </p:sp>
      <p:grpSp>
        <p:nvGrpSpPr>
          <p:cNvPr id="2" name="Group 16"/>
          <p:cNvGrpSpPr>
            <a:grpSpLocks/>
          </p:cNvGrpSpPr>
          <p:nvPr/>
        </p:nvGrpSpPr>
        <p:grpSpPr bwMode="auto">
          <a:xfrm rot="2100387">
            <a:off x="4602163" y="2616200"/>
            <a:ext cx="158750" cy="263525"/>
            <a:chOff x="1728" y="2544"/>
            <a:chExt cx="192" cy="288"/>
          </a:xfrm>
        </p:grpSpPr>
        <p:sp>
          <p:nvSpPr>
            <p:cNvPr id="221201" name="Line 17"/>
            <p:cNvSpPr>
              <a:spLocks noChangeShapeType="1"/>
            </p:cNvSpPr>
            <p:nvPr/>
          </p:nvSpPr>
          <p:spPr bwMode="auto">
            <a:xfrm>
              <a:off x="1718" y="2543"/>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2" name="Line 18"/>
            <p:cNvSpPr>
              <a:spLocks noChangeShapeType="1"/>
            </p:cNvSpPr>
            <p:nvPr/>
          </p:nvSpPr>
          <p:spPr bwMode="auto">
            <a:xfrm>
              <a:off x="1898" y="2542"/>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3" name="Line 19"/>
            <p:cNvSpPr>
              <a:spLocks noChangeShapeType="1"/>
            </p:cNvSpPr>
            <p:nvPr/>
          </p:nvSpPr>
          <p:spPr bwMode="auto">
            <a:xfrm rot="5400000">
              <a:off x="1824" y="2543"/>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4" name="Line 20"/>
            <p:cNvSpPr>
              <a:spLocks noChangeShapeType="1"/>
            </p:cNvSpPr>
            <p:nvPr/>
          </p:nvSpPr>
          <p:spPr bwMode="auto">
            <a:xfrm>
              <a:off x="1812" y="2639"/>
              <a:ext cx="0" cy="194"/>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grpSp>
        <p:nvGrpSpPr>
          <p:cNvPr id="3" name="Group 21"/>
          <p:cNvGrpSpPr>
            <a:grpSpLocks/>
          </p:cNvGrpSpPr>
          <p:nvPr/>
        </p:nvGrpSpPr>
        <p:grpSpPr bwMode="auto">
          <a:xfrm rot="-3299612">
            <a:off x="4087813" y="2670175"/>
            <a:ext cx="168275" cy="250825"/>
            <a:chOff x="1728" y="2544"/>
            <a:chExt cx="192" cy="288"/>
          </a:xfrm>
        </p:grpSpPr>
        <p:sp>
          <p:nvSpPr>
            <p:cNvPr id="221206" name="Line 22"/>
            <p:cNvSpPr>
              <a:spLocks noChangeShapeType="1"/>
            </p:cNvSpPr>
            <p:nvPr/>
          </p:nvSpPr>
          <p:spPr bwMode="auto">
            <a:xfrm>
              <a:off x="1732" y="2535"/>
              <a:ext cx="0" cy="98"/>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7" name="Line 23"/>
            <p:cNvSpPr>
              <a:spLocks noChangeShapeType="1"/>
            </p:cNvSpPr>
            <p:nvPr/>
          </p:nvSpPr>
          <p:spPr bwMode="auto">
            <a:xfrm>
              <a:off x="1914" y="2544"/>
              <a:ext cx="0" cy="97"/>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8" name="Line 24"/>
            <p:cNvSpPr>
              <a:spLocks noChangeShapeType="1"/>
            </p:cNvSpPr>
            <p:nvPr/>
          </p:nvSpPr>
          <p:spPr bwMode="auto">
            <a:xfrm rot="5400000">
              <a:off x="1822" y="2542"/>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09" name="Line 25"/>
            <p:cNvSpPr>
              <a:spLocks noChangeShapeType="1"/>
            </p:cNvSpPr>
            <p:nvPr/>
          </p:nvSpPr>
          <p:spPr bwMode="auto">
            <a:xfrm>
              <a:off x="1826" y="2630"/>
              <a:ext cx="0" cy="191"/>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grpSp>
        <p:nvGrpSpPr>
          <p:cNvPr id="4" name="Group 26"/>
          <p:cNvGrpSpPr>
            <a:grpSpLocks/>
          </p:cNvGrpSpPr>
          <p:nvPr/>
        </p:nvGrpSpPr>
        <p:grpSpPr bwMode="auto">
          <a:xfrm rot="6074751">
            <a:off x="4672013" y="2919413"/>
            <a:ext cx="168275" cy="250825"/>
            <a:chOff x="1728" y="2544"/>
            <a:chExt cx="192" cy="288"/>
          </a:xfrm>
        </p:grpSpPr>
        <p:sp>
          <p:nvSpPr>
            <p:cNvPr id="221211" name="Line 27"/>
            <p:cNvSpPr>
              <a:spLocks noChangeShapeType="1"/>
            </p:cNvSpPr>
            <p:nvPr/>
          </p:nvSpPr>
          <p:spPr bwMode="auto">
            <a:xfrm>
              <a:off x="1731" y="2561"/>
              <a:ext cx="0" cy="98"/>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2" name="Line 28"/>
            <p:cNvSpPr>
              <a:spLocks noChangeShapeType="1"/>
            </p:cNvSpPr>
            <p:nvPr/>
          </p:nvSpPr>
          <p:spPr bwMode="auto">
            <a:xfrm>
              <a:off x="1913" y="2554"/>
              <a:ext cx="0" cy="98"/>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3" name="Line 29"/>
            <p:cNvSpPr>
              <a:spLocks noChangeShapeType="1"/>
            </p:cNvSpPr>
            <p:nvPr/>
          </p:nvSpPr>
          <p:spPr bwMode="auto">
            <a:xfrm rot="5400000">
              <a:off x="1817" y="2556"/>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4" name="Line 30"/>
            <p:cNvSpPr>
              <a:spLocks noChangeShapeType="1"/>
            </p:cNvSpPr>
            <p:nvPr/>
          </p:nvSpPr>
          <p:spPr bwMode="auto">
            <a:xfrm>
              <a:off x="1813" y="2657"/>
              <a:ext cx="0" cy="190"/>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sp>
        <p:nvSpPr>
          <p:cNvPr id="67603" name="Text Box 31"/>
          <p:cNvSpPr txBox="1">
            <a:spLocks noChangeArrowheads="1"/>
          </p:cNvSpPr>
          <p:nvPr/>
        </p:nvSpPr>
        <p:spPr bwMode="auto">
          <a:xfrm>
            <a:off x="4675188" y="2387600"/>
            <a:ext cx="625475" cy="530225"/>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defRPr/>
            </a:pPr>
            <a:r>
              <a:rPr lang="en-US" b="1">
                <a:solidFill>
                  <a:srgbClr val="FF0000"/>
                </a:solidFill>
                <a:latin typeface="Comic Sans MS" pitchFamily="66" charset="0"/>
                <a:ea typeface="ＭＳ Ｐゴシック" pitchFamily="34" charset="-128"/>
                <a:cs typeface="Arial"/>
              </a:rPr>
              <a:t>MHC</a:t>
            </a:r>
          </a:p>
        </p:txBody>
      </p:sp>
      <p:sp>
        <p:nvSpPr>
          <p:cNvPr id="221216" name="Freeform 32"/>
          <p:cNvSpPr>
            <a:spLocks/>
          </p:cNvSpPr>
          <p:nvPr/>
        </p:nvSpPr>
        <p:spPr bwMode="auto">
          <a:xfrm>
            <a:off x="4060825" y="3286125"/>
            <a:ext cx="152400" cy="114300"/>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7" name="Freeform 33"/>
          <p:cNvSpPr>
            <a:spLocks/>
          </p:cNvSpPr>
          <p:nvPr/>
        </p:nvSpPr>
        <p:spPr bwMode="auto">
          <a:xfrm>
            <a:off x="4130675" y="3406775"/>
            <a:ext cx="150813" cy="114300"/>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8" name="Freeform 34"/>
          <p:cNvSpPr>
            <a:spLocks/>
          </p:cNvSpPr>
          <p:nvPr/>
        </p:nvSpPr>
        <p:spPr bwMode="auto">
          <a:xfrm>
            <a:off x="3981450" y="3406775"/>
            <a:ext cx="152400" cy="114300"/>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19" name="Freeform 35"/>
          <p:cNvSpPr>
            <a:spLocks/>
          </p:cNvSpPr>
          <p:nvPr/>
        </p:nvSpPr>
        <p:spPr bwMode="auto">
          <a:xfrm>
            <a:off x="3925888" y="3294063"/>
            <a:ext cx="152400" cy="112712"/>
          </a:xfrm>
          <a:custGeom>
            <a:avLst/>
            <a:gdLst/>
            <a:ahLst/>
            <a:cxnLst>
              <a:cxn ang="0">
                <a:pos x="0" y="89"/>
              </a:cxn>
              <a:cxn ang="0">
                <a:pos x="102" y="83"/>
              </a:cxn>
              <a:cxn ang="0">
                <a:pos x="121" y="19"/>
              </a:cxn>
              <a:cxn ang="0">
                <a:pos x="128" y="0"/>
              </a:cxn>
            </a:cxnLst>
            <a:rect l="0" t="0" r="r" b="b"/>
            <a:pathLst>
              <a:path w="128" h="90">
                <a:moveTo>
                  <a:pt x="0" y="89"/>
                </a:moveTo>
                <a:cubicBezTo>
                  <a:pt x="34" y="87"/>
                  <a:pt x="69" y="90"/>
                  <a:pt x="102" y="83"/>
                </a:cubicBezTo>
                <a:cubicBezTo>
                  <a:pt x="124" y="78"/>
                  <a:pt x="117" y="41"/>
                  <a:pt x="121" y="19"/>
                </a:cubicBezTo>
                <a:cubicBezTo>
                  <a:pt x="122" y="12"/>
                  <a:pt x="128" y="0"/>
                  <a:pt x="128" y="0"/>
                </a:cubicBezTo>
              </a:path>
            </a:pathLst>
          </a:custGeom>
          <a:solidFill>
            <a:schemeClr val="accent2"/>
          </a:solidFill>
          <a:ln w="3175" cap="flat" cmpd="sng">
            <a:solidFill>
              <a:schemeClr val="tx1"/>
            </a:solidFill>
            <a:prstDash val="solid"/>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0" name="AutoShape 36"/>
          <p:cNvSpPr>
            <a:spLocks noChangeArrowheads="1"/>
          </p:cNvSpPr>
          <p:nvPr/>
        </p:nvSpPr>
        <p:spPr bwMode="auto">
          <a:xfrm>
            <a:off x="3960813" y="3881438"/>
            <a:ext cx="855662" cy="542925"/>
          </a:xfrm>
          <a:prstGeom prst="irregularSeal2">
            <a:avLst/>
          </a:prstGeom>
          <a:solidFill>
            <a:srgbClr val="00FF00"/>
          </a:solidFill>
          <a:ln w="28575" algn="ctr">
            <a:solidFill>
              <a:schemeClr val="tx1"/>
            </a:solid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1" name="Oval 37"/>
          <p:cNvSpPr>
            <a:spLocks noChangeArrowheads="1"/>
          </p:cNvSpPr>
          <p:nvPr/>
        </p:nvSpPr>
        <p:spPr bwMode="auto">
          <a:xfrm>
            <a:off x="4175125" y="4130675"/>
            <a:ext cx="112713" cy="120650"/>
          </a:xfrm>
          <a:prstGeom prst="ellipse">
            <a:avLst/>
          </a:prstGeom>
          <a:solidFill>
            <a:schemeClr val="tx1"/>
          </a:solidFill>
          <a:ln w="9525" algn="ctr">
            <a:noFill/>
            <a:round/>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nvGrpSpPr>
          <p:cNvPr id="5" name="Group 38"/>
          <p:cNvGrpSpPr>
            <a:grpSpLocks/>
          </p:cNvGrpSpPr>
          <p:nvPr/>
        </p:nvGrpSpPr>
        <p:grpSpPr bwMode="auto">
          <a:xfrm rot="2100387">
            <a:off x="4559300" y="3814763"/>
            <a:ext cx="158750" cy="263525"/>
            <a:chOff x="1728" y="2544"/>
            <a:chExt cx="192" cy="288"/>
          </a:xfrm>
        </p:grpSpPr>
        <p:sp>
          <p:nvSpPr>
            <p:cNvPr id="221223" name="Line 39"/>
            <p:cNvSpPr>
              <a:spLocks noChangeShapeType="1"/>
            </p:cNvSpPr>
            <p:nvPr/>
          </p:nvSpPr>
          <p:spPr bwMode="auto">
            <a:xfrm>
              <a:off x="1718" y="2543"/>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4" name="Line 40"/>
            <p:cNvSpPr>
              <a:spLocks noChangeShapeType="1"/>
            </p:cNvSpPr>
            <p:nvPr/>
          </p:nvSpPr>
          <p:spPr bwMode="auto">
            <a:xfrm>
              <a:off x="1898" y="2542"/>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5" name="Line 41"/>
            <p:cNvSpPr>
              <a:spLocks noChangeShapeType="1"/>
            </p:cNvSpPr>
            <p:nvPr/>
          </p:nvSpPr>
          <p:spPr bwMode="auto">
            <a:xfrm rot="5400000">
              <a:off x="1824" y="2543"/>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6" name="Line 42"/>
            <p:cNvSpPr>
              <a:spLocks noChangeShapeType="1"/>
            </p:cNvSpPr>
            <p:nvPr/>
          </p:nvSpPr>
          <p:spPr bwMode="auto">
            <a:xfrm>
              <a:off x="1812" y="2639"/>
              <a:ext cx="0" cy="194"/>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grpSp>
        <p:nvGrpSpPr>
          <p:cNvPr id="6" name="Group 43"/>
          <p:cNvGrpSpPr>
            <a:grpSpLocks/>
          </p:cNvGrpSpPr>
          <p:nvPr/>
        </p:nvGrpSpPr>
        <p:grpSpPr bwMode="auto">
          <a:xfrm rot="-3299612">
            <a:off x="4044156" y="3869532"/>
            <a:ext cx="168275" cy="249238"/>
            <a:chOff x="1728" y="2544"/>
            <a:chExt cx="192" cy="288"/>
          </a:xfrm>
        </p:grpSpPr>
        <p:sp>
          <p:nvSpPr>
            <p:cNvPr id="221228" name="Line 44"/>
            <p:cNvSpPr>
              <a:spLocks noChangeShapeType="1"/>
            </p:cNvSpPr>
            <p:nvPr/>
          </p:nvSpPr>
          <p:spPr bwMode="auto">
            <a:xfrm>
              <a:off x="1736" y="2538"/>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29" name="Line 45"/>
            <p:cNvSpPr>
              <a:spLocks noChangeShapeType="1"/>
            </p:cNvSpPr>
            <p:nvPr/>
          </p:nvSpPr>
          <p:spPr bwMode="auto">
            <a:xfrm>
              <a:off x="1917" y="2542"/>
              <a:ext cx="0" cy="95"/>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30" name="Line 46"/>
            <p:cNvSpPr>
              <a:spLocks noChangeShapeType="1"/>
            </p:cNvSpPr>
            <p:nvPr/>
          </p:nvSpPr>
          <p:spPr bwMode="auto">
            <a:xfrm rot="5400000">
              <a:off x="1828" y="2537"/>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31" name="Line 47"/>
            <p:cNvSpPr>
              <a:spLocks noChangeShapeType="1"/>
            </p:cNvSpPr>
            <p:nvPr/>
          </p:nvSpPr>
          <p:spPr bwMode="auto">
            <a:xfrm>
              <a:off x="1830" y="2628"/>
              <a:ext cx="0" cy="194"/>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grpSp>
        <p:nvGrpSpPr>
          <p:cNvPr id="7" name="Group 48"/>
          <p:cNvGrpSpPr>
            <a:grpSpLocks/>
          </p:cNvGrpSpPr>
          <p:nvPr/>
        </p:nvGrpSpPr>
        <p:grpSpPr bwMode="auto">
          <a:xfrm rot="6074751">
            <a:off x="4629150" y="4143376"/>
            <a:ext cx="168275" cy="247650"/>
            <a:chOff x="1728" y="2544"/>
            <a:chExt cx="192" cy="288"/>
          </a:xfrm>
        </p:grpSpPr>
        <p:sp>
          <p:nvSpPr>
            <p:cNvPr id="221233" name="Line 49"/>
            <p:cNvSpPr>
              <a:spLocks noChangeShapeType="1"/>
            </p:cNvSpPr>
            <p:nvPr/>
          </p:nvSpPr>
          <p:spPr bwMode="auto">
            <a:xfrm>
              <a:off x="1731" y="2550"/>
              <a:ext cx="0" cy="96"/>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34" name="Line 50"/>
            <p:cNvSpPr>
              <a:spLocks noChangeShapeType="1"/>
            </p:cNvSpPr>
            <p:nvPr/>
          </p:nvSpPr>
          <p:spPr bwMode="auto">
            <a:xfrm>
              <a:off x="1908" y="2559"/>
              <a:ext cx="0" cy="96"/>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35" name="Line 51"/>
            <p:cNvSpPr>
              <a:spLocks noChangeShapeType="1"/>
            </p:cNvSpPr>
            <p:nvPr/>
          </p:nvSpPr>
          <p:spPr bwMode="auto">
            <a:xfrm rot="5400000">
              <a:off x="1817" y="2556"/>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221236" name="Line 52"/>
            <p:cNvSpPr>
              <a:spLocks noChangeShapeType="1"/>
            </p:cNvSpPr>
            <p:nvPr/>
          </p:nvSpPr>
          <p:spPr bwMode="auto">
            <a:xfrm>
              <a:off x="1816" y="2654"/>
              <a:ext cx="0" cy="192"/>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grpSp>
      <p:sp>
        <p:nvSpPr>
          <p:cNvPr id="67613" name="Text Box 53"/>
          <p:cNvSpPr txBox="1">
            <a:spLocks noChangeArrowheads="1"/>
          </p:cNvSpPr>
          <p:nvPr/>
        </p:nvSpPr>
        <p:spPr bwMode="auto">
          <a:xfrm>
            <a:off x="3548063" y="4494213"/>
            <a:ext cx="1879600" cy="771525"/>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defRPr/>
            </a:pPr>
            <a:r>
              <a:rPr lang="en-US" sz="1400" b="1">
                <a:solidFill>
                  <a:srgbClr val="FFCC00"/>
                </a:solidFill>
                <a:latin typeface="Comic Sans MS" pitchFamily="66" charset="0"/>
                <a:ea typeface="ＭＳ Ｐゴシック" pitchFamily="34" charset="-128"/>
                <a:cs typeface="Arial"/>
              </a:rPr>
              <a:t>Purified Dendritic Cells with prostate-specific peptides</a:t>
            </a:r>
          </a:p>
        </p:txBody>
      </p:sp>
      <p:sp>
        <p:nvSpPr>
          <p:cNvPr id="221238" name="AutoShape 54"/>
          <p:cNvSpPr>
            <a:spLocks noChangeArrowheads="1"/>
          </p:cNvSpPr>
          <p:nvPr/>
        </p:nvSpPr>
        <p:spPr bwMode="auto">
          <a:xfrm flipV="1">
            <a:off x="5086350" y="5156200"/>
            <a:ext cx="1027113" cy="180975"/>
          </a:xfrm>
          <a:prstGeom prst="curvedDownArrow">
            <a:avLst>
              <a:gd name="adj1" fmla="val 118711"/>
              <a:gd name="adj2" fmla="val 273735"/>
              <a:gd name="adj3" fmla="val 36032"/>
            </a:avLst>
          </a:prstGeom>
          <a:solidFill>
            <a:srgbClr val="FFFF00"/>
          </a:solidFill>
          <a:ln w="19050">
            <a:solidFill>
              <a:schemeClr val="tx1"/>
            </a:solidFill>
            <a:miter lim="800000"/>
            <a:headEnd/>
            <a:tailEnd/>
          </a:ln>
          <a:effectLst/>
        </p:spPr>
        <p:txBody>
          <a:bodyPr wrap="none" anchor="ctr"/>
          <a:lstStyle/>
          <a:p>
            <a:pPr fontAlgn="base">
              <a:spcBef>
                <a:spcPct val="0"/>
              </a:spcBef>
              <a:spcAft>
                <a:spcPct val="0"/>
              </a:spcAft>
              <a:defRPr/>
            </a:pPr>
            <a:endParaRPr lang="es-ES">
              <a:solidFill>
                <a:srgbClr val="FFFFFF"/>
              </a:solidFill>
              <a:latin typeface="Arial"/>
              <a:ea typeface="ＭＳ Ｐゴシック" pitchFamily="34" charset="-128"/>
              <a:cs typeface="Arial"/>
            </a:endParaRPr>
          </a:p>
        </p:txBody>
      </p:sp>
      <p:sp>
        <p:nvSpPr>
          <p:cNvPr id="67615" name="Text Box 55"/>
          <p:cNvSpPr txBox="1">
            <a:spLocks noChangeArrowheads="1"/>
          </p:cNvSpPr>
          <p:nvPr/>
        </p:nvSpPr>
        <p:spPr bwMode="auto">
          <a:xfrm>
            <a:off x="6119813" y="5113338"/>
            <a:ext cx="1652587" cy="601662"/>
          </a:xfrm>
          <a:prstGeom prst="rect">
            <a:avLst/>
          </a:prstGeom>
          <a:noFill/>
          <a:ln w="9525" algn="ctr">
            <a:noFill/>
            <a:miter lim="800000"/>
            <a:headEnd/>
            <a:tailEnd/>
          </a:ln>
        </p:spPr>
        <p:txBody>
          <a:bodyPr>
            <a:spAutoFit/>
          </a:bodyPr>
          <a:lstStyle/>
          <a:p>
            <a:pPr algn="ctr" fontAlgn="base">
              <a:lnSpc>
                <a:spcPct val="80000"/>
              </a:lnSpc>
              <a:spcBef>
                <a:spcPct val="20000"/>
              </a:spcBef>
              <a:spcAft>
                <a:spcPct val="0"/>
              </a:spcAft>
              <a:buFont typeface="Wingdings" pitchFamily="2" charset="2"/>
              <a:buNone/>
              <a:defRPr/>
            </a:pPr>
            <a:r>
              <a:rPr lang="en-US" sz="1400" b="1">
                <a:solidFill>
                  <a:srgbClr val="00FFFF"/>
                </a:solidFill>
                <a:latin typeface="Comic Sans MS" pitchFamily="66" charset="0"/>
                <a:ea typeface="ＭＳ Ｐゴシック" pitchFamily="34" charset="-128"/>
                <a:cs typeface="Arial"/>
              </a:rPr>
              <a:t>Inject Back Into Prostate Cancer Patient</a:t>
            </a:r>
          </a:p>
        </p:txBody>
      </p:sp>
      <p:sp>
        <p:nvSpPr>
          <p:cNvPr id="221240" name="Rectangle 56"/>
          <p:cNvSpPr>
            <a:spLocks noChangeArrowheads="1"/>
          </p:cNvSpPr>
          <p:nvPr/>
        </p:nvSpPr>
        <p:spPr bwMode="auto">
          <a:xfrm>
            <a:off x="900113" y="6092825"/>
            <a:ext cx="7850187" cy="309563"/>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buClr>
                <a:srgbClr val="FFFFFF"/>
              </a:buClr>
              <a:buSzPct val="87000"/>
              <a:buFont typeface="Wingdings" pitchFamily="2" charset="2"/>
              <a:buNone/>
              <a:defRPr/>
            </a:pPr>
            <a:r>
              <a:rPr lang="en-US" sz="1700" b="1">
                <a:solidFill>
                  <a:srgbClr val="FFFF00"/>
                </a:solidFill>
                <a:latin typeface="Times New Roman" pitchFamily="18" charset="0"/>
                <a:ea typeface="ＭＳ Ｐゴシック" pitchFamily="34" charset="-128"/>
                <a:cs typeface="Arial"/>
              </a:rPr>
              <a:t>Phase I/II results published show safety and a clear dose-related biologic activity</a:t>
            </a:r>
          </a:p>
        </p:txBody>
      </p:sp>
      <p:sp>
        <p:nvSpPr>
          <p:cNvPr id="221241" name="Rectangle 57"/>
          <p:cNvSpPr>
            <a:spLocks noChangeArrowheads="1"/>
          </p:cNvSpPr>
          <p:nvPr/>
        </p:nvSpPr>
        <p:spPr bwMode="auto">
          <a:xfrm>
            <a:off x="0" y="6445250"/>
            <a:ext cx="3306763" cy="366713"/>
          </a:xfrm>
          <a:prstGeom prst="rect">
            <a:avLst/>
          </a:prstGeom>
          <a:noFill/>
          <a:ln w="9525">
            <a:noFill/>
            <a:miter lim="800000"/>
            <a:headEnd/>
            <a:tailEnd/>
          </a:ln>
          <a:effectLst/>
        </p:spPr>
        <p:txBody>
          <a:bodyPr anchor="ctr">
            <a:spAutoFit/>
          </a:bodyPr>
          <a:lstStyle/>
          <a:p>
            <a:pPr algn="r" eaLnBrk="0" fontAlgn="base" hangingPunct="0">
              <a:spcBef>
                <a:spcPct val="0"/>
              </a:spcBef>
              <a:spcAft>
                <a:spcPct val="0"/>
              </a:spcAft>
              <a:defRPr/>
            </a:pPr>
            <a:r>
              <a:rPr lang="it-IT">
                <a:solidFill>
                  <a:srgbClr val="FFFF00"/>
                </a:solidFill>
                <a:latin typeface="Times New Roman" pitchFamily="18" charset="0"/>
                <a:ea typeface="ＭＳ Ｐゴシック" pitchFamily="34" charset="-128"/>
                <a:cs typeface="Arial"/>
              </a:rPr>
              <a:t>Small E, JCO, 2000</a:t>
            </a:r>
          </a:p>
        </p:txBody>
      </p:sp>
      <p:sp>
        <p:nvSpPr>
          <p:cNvPr id="943138" name="Text Box 58"/>
          <p:cNvSpPr txBox="1">
            <a:spLocks noChangeArrowheads="1"/>
          </p:cNvSpPr>
          <p:nvPr/>
        </p:nvSpPr>
        <p:spPr bwMode="auto">
          <a:xfrm>
            <a:off x="179388" y="1268413"/>
            <a:ext cx="2735262" cy="304800"/>
          </a:xfrm>
          <a:prstGeom prst="rect">
            <a:avLst/>
          </a:prstGeom>
          <a:noFill/>
          <a:ln w="9525" algn="ctr">
            <a:noFill/>
            <a:miter lim="800000"/>
            <a:headEnd/>
            <a:tailEnd/>
          </a:ln>
        </p:spPr>
        <p:txBody>
          <a:bodyPr wrap="none">
            <a:spAutoFit/>
          </a:bodyPr>
          <a:lstStyle/>
          <a:p>
            <a:pPr algn="ctr" fontAlgn="base">
              <a:spcBef>
                <a:spcPct val="0"/>
              </a:spcBef>
              <a:spcAft>
                <a:spcPct val="0"/>
              </a:spcAft>
            </a:pPr>
            <a:r>
              <a:rPr lang="en-GB" altLang="ja-JP" sz="1400" b="1">
                <a:solidFill>
                  <a:srgbClr val="FFCC00"/>
                </a:solidFill>
                <a:latin typeface="Comic Sans MS" pitchFamily="66" charset="0"/>
                <a:ea typeface="ＭＳ Ｐゴシック" pitchFamily="34" charset="-128"/>
                <a:cs typeface="Arial"/>
              </a:rPr>
              <a:t>APC: Antigen presenting cells</a:t>
            </a:r>
            <a:endParaRPr lang="en-US" sz="1400" b="1">
              <a:solidFill>
                <a:srgbClr val="FFCC00"/>
              </a:solidFill>
              <a:latin typeface="Comic Sans MS" pitchFamily="66" charset="0"/>
              <a:ea typeface="ＭＳ Ｐゴシック" pitchFamily="34" charset="-128"/>
              <a:cs typeface="Arial"/>
            </a:endParaRPr>
          </a:p>
        </p:txBody>
      </p:sp>
    </p:spTree>
    <p:extLst>
      <p:ext uri="{BB962C8B-B14F-4D97-AF65-F5344CB8AC3E}">
        <p14:creationId xmlns:p14="http://schemas.microsoft.com/office/powerpoint/2010/main" val="1070264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4" name="Picture 4"/>
          <p:cNvPicPr>
            <a:picLocks noChangeAspect="1" noChangeArrowheads="1"/>
          </p:cNvPicPr>
          <p:nvPr/>
        </p:nvPicPr>
        <p:blipFill>
          <a:blip r:embed="rId3" cstate="print"/>
          <a:srcRect/>
          <a:stretch>
            <a:fillRect/>
          </a:stretch>
        </p:blipFill>
        <p:spPr bwMode="auto">
          <a:xfrm>
            <a:off x="323850" y="188913"/>
            <a:ext cx="8521700" cy="4087812"/>
          </a:xfrm>
          <a:prstGeom prst="rect">
            <a:avLst/>
          </a:prstGeom>
          <a:noFill/>
          <a:ln w="9525">
            <a:noFill/>
            <a:miter lim="800000"/>
            <a:headEnd/>
            <a:tailEnd/>
          </a:ln>
        </p:spPr>
      </p:pic>
      <p:sp>
        <p:nvSpPr>
          <p:cNvPr id="69635" name="Text Box 5"/>
          <p:cNvSpPr txBox="1">
            <a:spLocks noChangeArrowheads="1"/>
          </p:cNvSpPr>
          <p:nvPr/>
        </p:nvSpPr>
        <p:spPr bwMode="auto">
          <a:xfrm>
            <a:off x="1455738" y="4600575"/>
            <a:ext cx="184150" cy="366713"/>
          </a:xfrm>
          <a:prstGeom prst="rect">
            <a:avLst/>
          </a:prstGeom>
          <a:noFill/>
          <a:ln w="9525">
            <a:noFill/>
            <a:miter lim="800000"/>
            <a:headEnd/>
            <a:tailEnd/>
          </a:ln>
        </p:spPr>
        <p:txBody>
          <a:bodyPr wrap="none">
            <a:spAutoFit/>
          </a:bodyPr>
          <a:lstStyle/>
          <a:p>
            <a:pPr fontAlgn="base">
              <a:spcBef>
                <a:spcPct val="0"/>
              </a:spcBef>
              <a:spcAft>
                <a:spcPct val="0"/>
              </a:spcAft>
              <a:defRPr/>
            </a:pPr>
            <a:endParaRPr lang="es-ES_tradnl">
              <a:solidFill>
                <a:srgbClr val="000000"/>
              </a:solidFill>
              <a:latin typeface="Arial"/>
              <a:ea typeface="ＭＳ Ｐゴシック" pitchFamily="34" charset="-128"/>
              <a:cs typeface="Arial"/>
            </a:endParaRPr>
          </a:p>
        </p:txBody>
      </p:sp>
      <p:pic>
        <p:nvPicPr>
          <p:cNvPr id="980996" name="Picture 6"/>
          <p:cNvPicPr>
            <a:picLocks noChangeAspect="1" noChangeArrowheads="1"/>
          </p:cNvPicPr>
          <p:nvPr/>
        </p:nvPicPr>
        <p:blipFill>
          <a:blip r:embed="rId4" cstate="print"/>
          <a:srcRect/>
          <a:stretch>
            <a:fillRect/>
          </a:stretch>
        </p:blipFill>
        <p:spPr bwMode="auto">
          <a:xfrm>
            <a:off x="0" y="4090988"/>
            <a:ext cx="9144000" cy="1798637"/>
          </a:xfrm>
          <a:prstGeom prst="rect">
            <a:avLst/>
          </a:prstGeom>
          <a:noFill/>
          <a:ln w="9525">
            <a:noFill/>
            <a:miter lim="800000"/>
            <a:headEnd/>
            <a:tailEnd/>
          </a:ln>
        </p:spPr>
      </p:pic>
      <p:sp>
        <p:nvSpPr>
          <p:cNvPr id="69637" name="Line 7"/>
          <p:cNvSpPr>
            <a:spLocks noChangeShapeType="1"/>
          </p:cNvSpPr>
          <p:nvPr/>
        </p:nvSpPr>
        <p:spPr bwMode="auto">
          <a:xfrm>
            <a:off x="2916238" y="4868863"/>
            <a:ext cx="2447925" cy="0"/>
          </a:xfrm>
          <a:prstGeom prst="line">
            <a:avLst/>
          </a:prstGeom>
          <a:noFill/>
          <a:ln w="28575">
            <a:solidFill>
              <a:srgbClr val="FF0000"/>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69638" name="Line 8"/>
          <p:cNvSpPr>
            <a:spLocks noChangeShapeType="1"/>
          </p:cNvSpPr>
          <p:nvPr/>
        </p:nvSpPr>
        <p:spPr bwMode="auto">
          <a:xfrm>
            <a:off x="3851275" y="5157788"/>
            <a:ext cx="4321175" cy="0"/>
          </a:xfrm>
          <a:prstGeom prst="line">
            <a:avLst/>
          </a:prstGeom>
          <a:noFill/>
          <a:ln w="19050">
            <a:solidFill>
              <a:srgbClr val="FF0000"/>
            </a:solidFill>
            <a:round/>
            <a:headEnd/>
            <a:tailEnd/>
          </a:ln>
        </p:spPr>
        <p:txBody>
          <a:bodyPr/>
          <a:lstStyle/>
          <a:p>
            <a:pPr fontAlgn="base">
              <a:spcBef>
                <a:spcPct val="0"/>
              </a:spcBef>
              <a:spcAft>
                <a:spcPct val="0"/>
              </a:spcAft>
              <a:defRPr/>
            </a:pPr>
            <a:endParaRPr lang="es-ES">
              <a:solidFill>
                <a:srgbClr val="000000"/>
              </a:solidFill>
              <a:latin typeface="Arial"/>
              <a:ea typeface="ＭＳ Ｐゴシック" pitchFamily="34" charset="-128"/>
              <a:cs typeface="Arial"/>
            </a:endParaRPr>
          </a:p>
        </p:txBody>
      </p:sp>
      <p:sp>
        <p:nvSpPr>
          <p:cNvPr id="69639" name="6 CuadroTexto"/>
          <p:cNvSpPr txBox="1">
            <a:spLocks noChangeArrowheads="1"/>
          </p:cNvSpPr>
          <p:nvPr/>
        </p:nvSpPr>
        <p:spPr bwMode="auto">
          <a:xfrm>
            <a:off x="468313" y="5876925"/>
            <a:ext cx="4013200" cy="523875"/>
          </a:xfrm>
          <a:prstGeom prst="rect">
            <a:avLst/>
          </a:prstGeom>
          <a:noFill/>
          <a:ln w="9525">
            <a:noFill/>
            <a:miter lim="800000"/>
            <a:headEnd/>
            <a:tailEnd/>
          </a:ln>
        </p:spPr>
        <p:txBody>
          <a:bodyPr wrap="none">
            <a:spAutoFit/>
          </a:bodyPr>
          <a:lstStyle/>
          <a:p>
            <a:pPr fontAlgn="base">
              <a:spcBef>
                <a:spcPct val="0"/>
              </a:spcBef>
              <a:spcAft>
                <a:spcPct val="0"/>
              </a:spcAft>
              <a:defRPr/>
            </a:pPr>
            <a:r>
              <a:rPr lang="es-ES" sz="2800" dirty="0">
                <a:solidFill>
                  <a:srgbClr val="3333CC"/>
                </a:solidFill>
                <a:latin typeface="Arial"/>
                <a:ea typeface="ＭＳ Ｐゴシック" pitchFamily="34" charset="-128"/>
                <a:cs typeface="Arial"/>
              </a:rPr>
              <a:t>Estudio </a:t>
            </a:r>
            <a:r>
              <a:rPr lang="es-ES" sz="2800" b="1" dirty="0">
                <a:solidFill>
                  <a:srgbClr val="3333CC"/>
                </a:solidFill>
                <a:latin typeface="Arial"/>
                <a:ea typeface="ＭＳ Ｐゴシック" pitchFamily="34" charset="-128"/>
                <a:cs typeface="Arial"/>
              </a:rPr>
              <a:t>IMPACT</a:t>
            </a:r>
            <a:r>
              <a:rPr lang="es-ES" dirty="0">
                <a:solidFill>
                  <a:srgbClr val="2D2D8A"/>
                </a:solidFill>
                <a:latin typeface="Arial"/>
                <a:ea typeface="ＭＳ Ｐゴシック" pitchFamily="34" charset="-128"/>
                <a:cs typeface="Arial"/>
              </a:rPr>
              <a:t>. Julio 2010</a:t>
            </a:r>
          </a:p>
        </p:txBody>
      </p:sp>
    </p:spTree>
    <p:extLst>
      <p:ext uri="{BB962C8B-B14F-4D97-AF65-F5344CB8AC3E}">
        <p14:creationId xmlns:p14="http://schemas.microsoft.com/office/powerpoint/2010/main" val="115406884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8" name="Picture 2"/>
          <p:cNvPicPr>
            <a:picLocks noChangeAspect="1" noChangeArrowheads="1"/>
          </p:cNvPicPr>
          <p:nvPr/>
        </p:nvPicPr>
        <p:blipFill>
          <a:blip r:embed="rId3" cstate="print"/>
          <a:srcRect/>
          <a:stretch>
            <a:fillRect/>
          </a:stretch>
        </p:blipFill>
        <p:spPr bwMode="auto">
          <a:xfrm>
            <a:off x="0" y="476250"/>
            <a:ext cx="4791075" cy="4294188"/>
          </a:xfrm>
          <a:prstGeom prst="rect">
            <a:avLst/>
          </a:prstGeom>
          <a:noFill/>
          <a:ln w="38100" algn="ctr">
            <a:noFill/>
            <a:miter lim="800000"/>
            <a:headEnd/>
            <a:tailEnd/>
          </a:ln>
        </p:spPr>
      </p:pic>
      <p:pic>
        <p:nvPicPr>
          <p:cNvPr id="982019" name="Picture 3"/>
          <p:cNvPicPr>
            <a:picLocks noChangeAspect="1" noChangeArrowheads="1"/>
          </p:cNvPicPr>
          <p:nvPr/>
        </p:nvPicPr>
        <p:blipFill>
          <a:blip r:embed="rId4" cstate="print"/>
          <a:srcRect/>
          <a:stretch>
            <a:fillRect/>
          </a:stretch>
        </p:blipFill>
        <p:spPr bwMode="auto">
          <a:xfrm>
            <a:off x="179388" y="4868863"/>
            <a:ext cx="4733925" cy="352425"/>
          </a:xfrm>
          <a:prstGeom prst="rect">
            <a:avLst/>
          </a:prstGeom>
          <a:noFill/>
          <a:ln w="38100" algn="ctr">
            <a:noFill/>
            <a:miter lim="800000"/>
            <a:headEnd/>
            <a:tailEnd/>
          </a:ln>
        </p:spPr>
      </p:pic>
      <p:pic>
        <p:nvPicPr>
          <p:cNvPr id="982020" name="Picture 4"/>
          <p:cNvPicPr>
            <a:picLocks noChangeAspect="1" noChangeArrowheads="1"/>
          </p:cNvPicPr>
          <p:nvPr/>
        </p:nvPicPr>
        <p:blipFill>
          <a:blip r:embed="rId5" cstate="print"/>
          <a:srcRect/>
          <a:stretch>
            <a:fillRect/>
          </a:stretch>
        </p:blipFill>
        <p:spPr bwMode="auto">
          <a:xfrm>
            <a:off x="4575175" y="620713"/>
            <a:ext cx="4568825" cy="3533775"/>
          </a:xfrm>
          <a:prstGeom prst="rect">
            <a:avLst/>
          </a:prstGeom>
          <a:noFill/>
          <a:ln w="38100" algn="ctr">
            <a:noFill/>
            <a:miter lim="800000"/>
            <a:headEnd/>
            <a:tailEnd/>
          </a:ln>
        </p:spPr>
      </p:pic>
      <p:pic>
        <p:nvPicPr>
          <p:cNvPr id="982021" name="Picture 4"/>
          <p:cNvPicPr>
            <a:picLocks noChangeAspect="1" noChangeArrowheads="1"/>
          </p:cNvPicPr>
          <p:nvPr/>
        </p:nvPicPr>
        <p:blipFill>
          <a:blip r:embed="rId6" cstate="print"/>
          <a:srcRect/>
          <a:stretch>
            <a:fillRect/>
          </a:stretch>
        </p:blipFill>
        <p:spPr bwMode="auto">
          <a:xfrm>
            <a:off x="6096000" y="6591300"/>
            <a:ext cx="3048000" cy="266700"/>
          </a:xfrm>
          <a:prstGeom prst="rect">
            <a:avLst/>
          </a:prstGeom>
          <a:noFill/>
          <a:ln w="38100" algn="ctr">
            <a:noFill/>
            <a:miter lim="800000"/>
            <a:headEnd/>
            <a:tailEnd/>
          </a:ln>
        </p:spPr>
      </p:pic>
      <p:pic>
        <p:nvPicPr>
          <p:cNvPr id="982022" name="Picture 5"/>
          <p:cNvPicPr>
            <a:picLocks noChangeAspect="1" noChangeArrowheads="1"/>
          </p:cNvPicPr>
          <p:nvPr/>
        </p:nvPicPr>
        <p:blipFill>
          <a:blip r:embed="rId7" cstate="print"/>
          <a:srcRect/>
          <a:stretch>
            <a:fillRect/>
          </a:stretch>
        </p:blipFill>
        <p:spPr bwMode="auto">
          <a:xfrm>
            <a:off x="5364163" y="4941888"/>
            <a:ext cx="3533775" cy="219075"/>
          </a:xfrm>
          <a:prstGeom prst="rect">
            <a:avLst/>
          </a:prstGeom>
          <a:noFill/>
          <a:ln w="38100" algn="ctr">
            <a:noFill/>
            <a:miter lim="800000"/>
            <a:headEnd/>
            <a:tailEnd/>
          </a:ln>
        </p:spPr>
      </p:pic>
      <p:sp>
        <p:nvSpPr>
          <p:cNvPr id="70663" name="7 CuadroTexto"/>
          <p:cNvSpPr txBox="1">
            <a:spLocks noChangeArrowheads="1"/>
          </p:cNvSpPr>
          <p:nvPr/>
        </p:nvSpPr>
        <p:spPr bwMode="auto">
          <a:xfrm>
            <a:off x="1979613" y="692150"/>
            <a:ext cx="1746250" cy="641350"/>
          </a:xfrm>
          <a:prstGeom prst="rect">
            <a:avLst/>
          </a:prstGeom>
          <a:noFill/>
          <a:ln w="9525">
            <a:noFill/>
            <a:miter lim="800000"/>
            <a:headEnd/>
            <a:tailEnd/>
          </a:ln>
        </p:spPr>
        <p:txBody>
          <a:bodyPr wrap="none">
            <a:spAutoFit/>
          </a:bodyPr>
          <a:lstStyle/>
          <a:p>
            <a:pPr fontAlgn="base">
              <a:spcBef>
                <a:spcPct val="0"/>
              </a:spcBef>
              <a:spcAft>
                <a:spcPct val="0"/>
              </a:spcAft>
              <a:defRPr/>
            </a:pPr>
            <a:r>
              <a:rPr lang="es-ES">
                <a:solidFill>
                  <a:srgbClr val="0066FF"/>
                </a:solidFill>
                <a:latin typeface="Arial"/>
                <a:ea typeface="ＭＳ Ｐゴシック" pitchFamily="34" charset="-128"/>
                <a:cs typeface="Arial"/>
              </a:rPr>
              <a:t>25.8 vs. 21.7 m</a:t>
            </a:r>
          </a:p>
          <a:p>
            <a:pPr fontAlgn="base">
              <a:spcBef>
                <a:spcPct val="0"/>
              </a:spcBef>
              <a:spcAft>
                <a:spcPct val="0"/>
              </a:spcAft>
              <a:defRPr/>
            </a:pPr>
            <a:r>
              <a:rPr lang="es-ES">
                <a:solidFill>
                  <a:srgbClr val="0066FF"/>
                </a:solidFill>
                <a:latin typeface="Arial"/>
                <a:ea typeface="ＭＳ Ｐゴシック" pitchFamily="34" charset="-128"/>
                <a:cs typeface="Arial"/>
              </a:rPr>
              <a:t>P=0.03</a:t>
            </a:r>
          </a:p>
        </p:txBody>
      </p:sp>
      <p:sp>
        <p:nvSpPr>
          <p:cNvPr id="70664" name="8 CuadroTexto"/>
          <p:cNvSpPr txBox="1">
            <a:spLocks noChangeArrowheads="1"/>
          </p:cNvSpPr>
          <p:nvPr/>
        </p:nvSpPr>
        <p:spPr bwMode="auto">
          <a:xfrm>
            <a:off x="1403350" y="5805488"/>
            <a:ext cx="3162300" cy="366712"/>
          </a:xfrm>
          <a:prstGeom prst="rect">
            <a:avLst/>
          </a:prstGeom>
          <a:noFill/>
          <a:ln w="9525">
            <a:noFill/>
            <a:miter lim="800000"/>
            <a:headEnd/>
            <a:tailEnd/>
          </a:ln>
        </p:spPr>
        <p:txBody>
          <a:bodyPr wrap="none">
            <a:spAutoFit/>
          </a:bodyPr>
          <a:lstStyle/>
          <a:p>
            <a:pPr fontAlgn="base">
              <a:spcBef>
                <a:spcPct val="0"/>
              </a:spcBef>
              <a:spcAft>
                <a:spcPct val="0"/>
              </a:spcAft>
              <a:defRPr/>
            </a:pPr>
            <a:r>
              <a:rPr lang="es-ES" b="1">
                <a:solidFill>
                  <a:srgbClr val="0066FF"/>
                </a:solidFill>
                <a:latin typeface="Arial"/>
                <a:ea typeface="ＭＳ Ｐゴシック" pitchFamily="34" charset="-128"/>
                <a:cs typeface="Arial"/>
              </a:rPr>
              <a:t>SLP:3.7 m vs 3.6 m, p=0.63 </a:t>
            </a:r>
          </a:p>
        </p:txBody>
      </p:sp>
      <p:sp>
        <p:nvSpPr>
          <p:cNvPr id="70665" name="Text Box 10"/>
          <p:cNvSpPr txBox="1">
            <a:spLocks noChangeArrowheads="1"/>
          </p:cNvSpPr>
          <p:nvPr/>
        </p:nvSpPr>
        <p:spPr bwMode="auto">
          <a:xfrm>
            <a:off x="468313" y="6218238"/>
            <a:ext cx="4664075" cy="639762"/>
          </a:xfrm>
          <a:prstGeom prst="rect">
            <a:avLst/>
          </a:prstGeom>
          <a:noFill/>
          <a:ln w="9525">
            <a:noFill/>
            <a:miter lim="800000"/>
            <a:headEnd/>
            <a:tailEnd/>
          </a:ln>
        </p:spPr>
        <p:txBody>
          <a:bodyPr wrap="none">
            <a:spAutoFit/>
          </a:bodyPr>
          <a:lstStyle/>
          <a:p>
            <a:pPr fontAlgn="base">
              <a:spcBef>
                <a:spcPct val="0"/>
              </a:spcBef>
              <a:spcAft>
                <a:spcPct val="0"/>
              </a:spcAft>
              <a:defRPr/>
            </a:pPr>
            <a:r>
              <a:rPr lang="es-ES" sz="1200" b="1">
                <a:solidFill>
                  <a:srgbClr val="000000"/>
                </a:solidFill>
                <a:latin typeface="Arial"/>
                <a:ea typeface="ＭＳ Ｐゴシック" pitchFamily="34" charset="-128"/>
                <a:cs typeface="Arial"/>
              </a:rPr>
              <a:t>Kantoff PW, Higano CS, Shore ND, et al: </a:t>
            </a:r>
          </a:p>
          <a:p>
            <a:pPr fontAlgn="base">
              <a:spcBef>
                <a:spcPct val="0"/>
              </a:spcBef>
              <a:spcAft>
                <a:spcPct val="0"/>
              </a:spcAft>
              <a:defRPr/>
            </a:pPr>
            <a:r>
              <a:rPr lang="es-ES" sz="1200" b="1">
                <a:solidFill>
                  <a:srgbClr val="000000"/>
                </a:solidFill>
                <a:latin typeface="Arial"/>
                <a:ea typeface="ＭＳ Ｐゴシック" pitchFamily="34" charset="-128"/>
                <a:cs typeface="Arial"/>
              </a:rPr>
              <a:t>Sipuleucel-T immunotherapy for castration-resistant prostate </a:t>
            </a:r>
          </a:p>
          <a:p>
            <a:pPr fontAlgn="base">
              <a:spcBef>
                <a:spcPct val="0"/>
              </a:spcBef>
              <a:spcAft>
                <a:spcPct val="0"/>
              </a:spcAft>
              <a:defRPr/>
            </a:pPr>
            <a:r>
              <a:rPr lang="es-ES" sz="1200" b="1">
                <a:solidFill>
                  <a:srgbClr val="000000"/>
                </a:solidFill>
                <a:latin typeface="Arial"/>
                <a:ea typeface="ＭＳ Ｐゴシック" pitchFamily="34" charset="-128"/>
                <a:cs typeface="Arial"/>
              </a:rPr>
              <a:t>cancer. N Engl J Med 363:411-22, 2010.</a:t>
            </a:r>
          </a:p>
        </p:txBody>
      </p:sp>
      <p:sp>
        <p:nvSpPr>
          <p:cNvPr id="12" name="11 Rectángulo"/>
          <p:cNvSpPr/>
          <p:nvPr/>
        </p:nvSpPr>
        <p:spPr>
          <a:xfrm>
            <a:off x="1908175" y="692150"/>
            <a:ext cx="2016125" cy="649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latin typeface="Arial"/>
              <a:cs typeface="Arial"/>
            </a:endParaRPr>
          </a:p>
        </p:txBody>
      </p:sp>
      <p:sp>
        <p:nvSpPr>
          <p:cNvPr id="982027" name="10 CuadroTexto"/>
          <p:cNvSpPr txBox="1">
            <a:spLocks noChangeArrowheads="1"/>
          </p:cNvSpPr>
          <p:nvPr/>
        </p:nvSpPr>
        <p:spPr bwMode="auto">
          <a:xfrm>
            <a:off x="1979613" y="188913"/>
            <a:ext cx="935037" cy="368300"/>
          </a:xfrm>
          <a:prstGeom prst="rect">
            <a:avLst/>
          </a:prstGeom>
          <a:noFill/>
          <a:ln w="9525">
            <a:noFill/>
            <a:miter lim="800000"/>
            <a:headEnd/>
            <a:tailEnd/>
          </a:ln>
        </p:spPr>
        <p:txBody>
          <a:bodyPr wrap="none">
            <a:spAutoFit/>
          </a:bodyPr>
          <a:lstStyle/>
          <a:p>
            <a:pPr fontAlgn="base">
              <a:spcBef>
                <a:spcPct val="0"/>
              </a:spcBef>
              <a:spcAft>
                <a:spcPct val="0"/>
              </a:spcAft>
            </a:pPr>
            <a:r>
              <a:rPr lang="es-ES" b="1" smtClean="0">
                <a:solidFill>
                  <a:srgbClr val="000000"/>
                </a:solidFill>
                <a:latin typeface="Arial"/>
                <a:ea typeface="ＭＳ Ｐゴシック" pitchFamily="34" charset="-128"/>
                <a:cs typeface="Arial"/>
              </a:rPr>
              <a:t>N=512 </a:t>
            </a:r>
          </a:p>
        </p:txBody>
      </p:sp>
      <p:sp>
        <p:nvSpPr>
          <p:cNvPr id="982028" name="12 CuadroTexto"/>
          <p:cNvSpPr txBox="1">
            <a:spLocks noChangeArrowheads="1"/>
          </p:cNvSpPr>
          <p:nvPr/>
        </p:nvSpPr>
        <p:spPr bwMode="auto">
          <a:xfrm>
            <a:off x="1331913" y="5300663"/>
            <a:ext cx="3532187" cy="369887"/>
          </a:xfrm>
          <a:prstGeom prst="rect">
            <a:avLst/>
          </a:prstGeom>
          <a:noFill/>
          <a:ln w="9525">
            <a:noFill/>
            <a:miter lim="800000"/>
            <a:headEnd/>
            <a:tailEnd/>
          </a:ln>
        </p:spPr>
        <p:txBody>
          <a:bodyPr wrap="none">
            <a:spAutoFit/>
          </a:bodyPr>
          <a:lstStyle/>
          <a:p>
            <a:pPr fontAlgn="base">
              <a:spcBef>
                <a:spcPct val="0"/>
              </a:spcBef>
              <a:spcAft>
                <a:spcPct val="0"/>
              </a:spcAft>
            </a:pPr>
            <a:r>
              <a:rPr lang="es-ES" b="1" smtClean="0">
                <a:solidFill>
                  <a:srgbClr val="0066FF"/>
                </a:solidFill>
                <a:latin typeface="Arial"/>
                <a:ea typeface="ＭＳ Ｐゴシック" pitchFamily="34" charset="-128"/>
                <a:cs typeface="Arial"/>
              </a:rPr>
              <a:t>Reducción de mortalidad  22%</a:t>
            </a:r>
          </a:p>
        </p:txBody>
      </p:sp>
      <p:sp>
        <p:nvSpPr>
          <p:cNvPr id="14" name="13 Rectángulo"/>
          <p:cNvSpPr/>
          <p:nvPr/>
        </p:nvSpPr>
        <p:spPr>
          <a:xfrm>
            <a:off x="1403350" y="5805488"/>
            <a:ext cx="3313113"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b="1">
              <a:solidFill>
                <a:srgbClr val="FFFFFF"/>
              </a:solidFill>
              <a:latin typeface="Arial"/>
              <a:cs typeface="Arial"/>
            </a:endParaRPr>
          </a:p>
        </p:txBody>
      </p:sp>
    </p:spTree>
    <p:extLst>
      <p:ext uri="{BB962C8B-B14F-4D97-AF65-F5344CB8AC3E}">
        <p14:creationId xmlns:p14="http://schemas.microsoft.com/office/powerpoint/2010/main" val="195207143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5536" y="-315416"/>
            <a:ext cx="8229600" cy="1143000"/>
          </a:xfrm>
        </p:spPr>
        <p:txBody>
          <a:bodyPr/>
          <a:lstStyle/>
          <a:p>
            <a:r>
              <a:rPr lang="en-US" b="1" dirty="0" err="1" smtClean="0"/>
              <a:t>Nuevos</a:t>
            </a:r>
            <a:r>
              <a:rPr lang="en-US" b="1" dirty="0" smtClean="0"/>
              <a:t> </a:t>
            </a:r>
            <a:r>
              <a:rPr lang="en-US" b="1" dirty="0" err="1" smtClean="0"/>
              <a:t>agentes</a:t>
            </a:r>
            <a:endParaRPr lang="en-US" dirty="0">
              <a:solidFill>
                <a:srgbClr val="0066FF"/>
              </a:solidFill>
            </a:endParaRPr>
          </a:p>
        </p:txBody>
      </p:sp>
      <p:sp>
        <p:nvSpPr>
          <p:cNvPr id="48" name="Slide Number Placeholder 1"/>
          <p:cNvSpPr>
            <a:spLocks noGrp="1"/>
          </p:cNvSpPr>
          <p:nvPr>
            <p:ph type="sldNum" sz="quarter" idx="4294967295"/>
          </p:nvPr>
        </p:nvSpPr>
        <p:spPr>
          <a:xfrm>
            <a:off x="7380312" y="6093296"/>
            <a:ext cx="792088" cy="504040"/>
          </a:xfrm>
          <a:prstGeom prst="rect">
            <a:avLst/>
          </a:prstGeom>
        </p:spPr>
        <p:txBody>
          <a:bodyPr/>
          <a:lstStyle/>
          <a:p>
            <a:r>
              <a:rPr lang="en-GB" dirty="0" smtClean="0">
                <a:solidFill>
                  <a:prstClr val="black">
                    <a:tint val="75000"/>
                  </a:prstClr>
                </a:solidFill>
                <a:latin typeface="Calibri"/>
                <a:cs typeface="Arial"/>
              </a:rPr>
              <a:t>13</a:t>
            </a:r>
            <a:endParaRPr lang="en-GB" dirty="0">
              <a:solidFill>
                <a:prstClr val="black">
                  <a:tint val="75000"/>
                </a:prstClr>
              </a:solidFill>
              <a:latin typeface="Calibri"/>
              <a:cs typeface="Arial"/>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cs typeface="Arial"/>
              </a:rPr>
              <a:t>Tiempo</a:t>
            </a:r>
            <a:endParaRPr lang="en-US" sz="1400" b="1" dirty="0">
              <a:solidFill>
                <a:srgbClr val="000000"/>
              </a:solidFill>
              <a:latin typeface="Calibri"/>
              <a:cs typeface="Arial"/>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cs typeface="Arial"/>
              </a:rPr>
              <a:t>Muerte</a:t>
            </a:r>
            <a:endParaRPr lang="en-US" sz="1600" dirty="0">
              <a:solidFill>
                <a:srgbClr val="000000"/>
              </a:solidFill>
              <a:latin typeface="Calibri"/>
              <a:cs typeface="Arial"/>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cs typeface="Arial"/>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cs typeface="Arial"/>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cs typeface="Arial"/>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cs typeface="Arial"/>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70" name="Down Arrow 69"/>
          <p:cNvSpPr/>
          <p:nvPr/>
        </p:nvSpPr>
        <p:spPr>
          <a:xfrm>
            <a:off x="5828000" y="1849916"/>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Asintomático</a:t>
            </a:r>
            <a:endParaRPr lang="en-US" sz="1400" b="1" dirty="0">
              <a:solidFill>
                <a:srgbClr val="FFFFFF"/>
              </a:solidFill>
              <a:latin typeface="Arial"/>
              <a:cs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cs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cs typeface="Arial"/>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Sintomático</a:t>
            </a:r>
            <a:endParaRPr lang="en-US" sz="1400" b="1" dirty="0">
              <a:solidFill>
                <a:srgbClr val="FFFFFF"/>
              </a:solidFill>
              <a:latin typeface="Arial"/>
              <a:cs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cs typeface="Arial"/>
              </a:rPr>
              <a:t>No </a:t>
            </a:r>
            <a:r>
              <a:rPr lang="en-US" sz="1400" b="1" dirty="0" err="1" smtClean="0">
                <a:solidFill>
                  <a:srgbClr val="FFFFFF"/>
                </a:solidFill>
                <a:latin typeface="Arial"/>
                <a:cs typeface="Arial"/>
              </a:rPr>
              <a:t>metástasico</a:t>
            </a:r>
            <a:endParaRPr lang="en-US" sz="1400" b="1" dirty="0">
              <a:solidFill>
                <a:srgbClr val="FFFFFF"/>
              </a:solidFill>
              <a:latin typeface="Arial"/>
              <a:cs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Metástasico</a:t>
            </a:r>
            <a:endParaRPr lang="en-US" sz="1400" b="1" dirty="0">
              <a:solidFill>
                <a:srgbClr val="FFFFFF"/>
              </a:solidFill>
              <a:latin typeface="Arial"/>
              <a:cs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cs typeface="Arial"/>
              </a:rPr>
              <a:t>Hormono</a:t>
            </a:r>
            <a:r>
              <a:rPr lang="en-US" sz="1400" b="1" dirty="0" smtClean="0">
                <a:solidFill>
                  <a:srgbClr val="FFFFFF"/>
                </a:solidFill>
                <a:latin typeface="Arial"/>
                <a:cs typeface="Arial"/>
              </a:rPr>
              <a:t>-sensible</a:t>
            </a:r>
            <a:endParaRPr lang="en-US" sz="1400" b="1" dirty="0">
              <a:solidFill>
                <a:srgbClr val="FFFFFF"/>
              </a:solidFill>
              <a:latin typeface="Arial"/>
              <a:cs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cs typeface="Arial"/>
              </a:rPr>
              <a:t>Resistente a castración</a:t>
            </a:r>
            <a:endParaRPr lang="en-US" sz="1400" b="1" dirty="0">
              <a:solidFill>
                <a:srgbClr val="FFFFFF"/>
              </a:solidFill>
              <a:latin typeface="Arial"/>
              <a:cs typeface="Arial"/>
            </a:endParaRPr>
          </a:p>
        </p:txBody>
      </p:sp>
      <p:sp>
        <p:nvSpPr>
          <p:cNvPr id="86" name="Down Arrow 85"/>
          <p:cNvSpPr/>
          <p:nvPr/>
        </p:nvSpPr>
        <p:spPr>
          <a:xfrm>
            <a:off x="4947113" y="2497475"/>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39" name="Line 25"/>
          <p:cNvSpPr>
            <a:spLocks noChangeShapeType="1"/>
          </p:cNvSpPr>
          <p:nvPr/>
        </p:nvSpPr>
        <p:spPr bwMode="auto">
          <a:xfrm>
            <a:off x="3779912" y="4437112"/>
            <a:ext cx="1944216" cy="0"/>
          </a:xfrm>
          <a:prstGeom prst="line">
            <a:avLst/>
          </a:prstGeom>
          <a:noFill/>
          <a:ln w="41275" cap="flat" cmpd="sng" algn="ctr">
            <a:solidFill>
              <a:srgbClr val="BE0204"/>
            </a:solidFill>
            <a:prstDash val="solid"/>
            <a:tailEnd type="stealth"/>
          </a:ln>
          <a:effectLst>
            <a:outerShdw blurRad="40000" dist="20000" dir="5400000" rotWithShape="0">
              <a:srgbClr val="000000">
                <a:alpha val="38000"/>
              </a:srgbClr>
            </a:outerShdw>
          </a:effectLst>
        </p:spPr>
        <p:txBody>
          <a:bodyPr/>
          <a:lstStyle/>
          <a:p>
            <a:pPr>
              <a:defRPr/>
            </a:pPr>
            <a:endParaRPr lang="es" sz="2000" kern="0">
              <a:solidFill>
                <a:prstClr val="black"/>
              </a:solidFill>
              <a:latin typeface="Arial"/>
              <a:cs typeface="Arial"/>
            </a:endParaRPr>
          </a:p>
        </p:txBody>
      </p:sp>
      <p:sp>
        <p:nvSpPr>
          <p:cNvPr id="2" name="CuadroTexto 1"/>
          <p:cNvSpPr txBox="1"/>
          <p:nvPr/>
        </p:nvSpPr>
        <p:spPr>
          <a:xfrm>
            <a:off x="5652120" y="1412776"/>
            <a:ext cx="928459" cy="307777"/>
          </a:xfrm>
          <a:prstGeom prst="rect">
            <a:avLst/>
          </a:prstGeom>
          <a:solidFill>
            <a:srgbClr val="000000"/>
          </a:solid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FF00"/>
                </a:solidFill>
                <a:latin typeface="Calibri"/>
                <a:cs typeface="Arial"/>
              </a:rPr>
              <a:t>Docetaxel</a:t>
            </a:r>
            <a:endParaRPr lang="es-ES" sz="1400" b="1" dirty="0">
              <a:solidFill>
                <a:srgbClr val="FFFF00"/>
              </a:solidFill>
              <a:latin typeface="Calibri"/>
              <a:cs typeface="Arial"/>
            </a:endParaRPr>
          </a:p>
        </p:txBody>
      </p:sp>
      <p:sp>
        <p:nvSpPr>
          <p:cNvPr id="3" name="CuadroTexto 2"/>
          <p:cNvSpPr txBox="1"/>
          <p:nvPr/>
        </p:nvSpPr>
        <p:spPr>
          <a:xfrm>
            <a:off x="4427984" y="1521079"/>
            <a:ext cx="1207820" cy="954107"/>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FF0000"/>
                </a:solidFill>
                <a:latin typeface="Calibri"/>
                <a:cs typeface="Arial"/>
              </a:rPr>
              <a:t>Sipuleucel</a:t>
            </a:r>
            <a:endParaRPr lang="es-ES" sz="1400" b="1" dirty="0" smtClean="0">
              <a:solidFill>
                <a:srgbClr val="FF0000"/>
              </a:solidFill>
              <a:latin typeface="Calibri"/>
              <a:cs typeface="Arial"/>
            </a:endParaRPr>
          </a:p>
          <a:p>
            <a:r>
              <a:rPr lang="es-ES" sz="1400" b="1" u="sng" dirty="0" err="1" smtClean="0">
                <a:solidFill>
                  <a:srgbClr val="0809CC"/>
                </a:solidFill>
                <a:latin typeface="Calibri"/>
                <a:cs typeface="Arial"/>
              </a:rPr>
              <a:t>Enzalutamida</a:t>
            </a:r>
            <a:endParaRPr lang="es-ES" sz="1400" b="1" u="sng" dirty="0" smtClean="0">
              <a:solidFill>
                <a:srgbClr val="0809CC"/>
              </a:solidFill>
              <a:latin typeface="Calibri"/>
              <a:cs typeface="Arial"/>
            </a:endParaRPr>
          </a:p>
          <a:p>
            <a:r>
              <a:rPr lang="es-ES" sz="1400" b="1" dirty="0" err="1" smtClean="0">
                <a:solidFill>
                  <a:srgbClr val="0809CC"/>
                </a:solidFill>
                <a:latin typeface="Calibri"/>
                <a:cs typeface="Arial"/>
              </a:rPr>
              <a:t>Abiraterona</a:t>
            </a:r>
            <a:endParaRPr lang="es-ES" sz="1400" b="1" dirty="0" smtClean="0">
              <a:solidFill>
                <a:srgbClr val="0809CC"/>
              </a:solidFill>
              <a:latin typeface="Calibri"/>
              <a:cs typeface="Arial"/>
            </a:endParaRPr>
          </a:p>
          <a:p>
            <a:r>
              <a:rPr lang="es-ES" sz="1400" b="1" dirty="0" smtClean="0">
                <a:solidFill>
                  <a:srgbClr val="0809CC"/>
                </a:solidFill>
                <a:latin typeface="Calibri"/>
                <a:cs typeface="Arial"/>
              </a:rPr>
              <a:t>Radium-223</a:t>
            </a:r>
            <a:endParaRPr lang="es-ES" sz="1400" b="1" dirty="0">
              <a:solidFill>
                <a:srgbClr val="0809CC"/>
              </a:solidFill>
              <a:latin typeface="Calibri"/>
              <a:cs typeface="Arial"/>
            </a:endParaRPr>
          </a:p>
        </p:txBody>
      </p:sp>
      <p:sp>
        <p:nvSpPr>
          <p:cNvPr id="4" name="CuadroTexto 3"/>
          <p:cNvSpPr txBox="1"/>
          <p:nvPr/>
        </p:nvSpPr>
        <p:spPr>
          <a:xfrm>
            <a:off x="6660232" y="584975"/>
            <a:ext cx="1207820" cy="954107"/>
          </a:xfrm>
          <a:prstGeom prst="rect">
            <a:avLst/>
          </a:prstGeom>
          <a:noFill/>
          <a:ln w="12700" algn="ctr">
            <a:solidFill>
              <a:schemeClr val="accent3">
                <a:lumMod val="50000"/>
              </a:schemeClr>
            </a:solidFill>
            <a:round/>
            <a:headEnd/>
            <a:tailEnd/>
          </a:ln>
        </p:spPr>
        <p:txBody>
          <a:bodyPr wrap="none" rtlCol="0" anchor="ctr">
            <a:spAutoFit/>
          </a:bodyPr>
          <a:lstStyle/>
          <a:p>
            <a:r>
              <a:rPr lang="es-ES" sz="1400" b="1" dirty="0" err="1" smtClean="0">
                <a:solidFill>
                  <a:srgbClr val="0809CC"/>
                </a:solidFill>
                <a:latin typeface="Calibri"/>
                <a:cs typeface="Arial"/>
              </a:rPr>
              <a:t>Cabazitaxel</a:t>
            </a:r>
            <a:endParaRPr lang="es-ES" sz="1400" b="1" dirty="0" smtClean="0">
              <a:solidFill>
                <a:srgbClr val="0809CC"/>
              </a:solidFill>
              <a:latin typeface="Calibri"/>
              <a:cs typeface="Arial"/>
            </a:endParaRPr>
          </a:p>
          <a:p>
            <a:r>
              <a:rPr lang="es-ES" sz="1400" b="1" dirty="0" err="1" smtClean="0">
                <a:solidFill>
                  <a:srgbClr val="0809CC"/>
                </a:solidFill>
                <a:latin typeface="Calibri"/>
                <a:cs typeface="Arial"/>
              </a:rPr>
              <a:t>Enzalutamida</a:t>
            </a:r>
            <a:endParaRPr lang="es-ES" sz="1400" b="1" dirty="0" smtClean="0">
              <a:solidFill>
                <a:srgbClr val="0809CC"/>
              </a:solidFill>
              <a:latin typeface="Calibri"/>
              <a:cs typeface="Arial"/>
            </a:endParaRPr>
          </a:p>
          <a:p>
            <a:r>
              <a:rPr lang="es-ES" sz="1400" b="1" dirty="0" err="1" smtClean="0">
                <a:solidFill>
                  <a:srgbClr val="0809CC"/>
                </a:solidFill>
                <a:latin typeface="Calibri"/>
                <a:cs typeface="Arial"/>
              </a:rPr>
              <a:t>Abiraterona</a:t>
            </a:r>
            <a:endParaRPr lang="es-ES" sz="1400" b="1" dirty="0" smtClean="0">
              <a:solidFill>
                <a:srgbClr val="0809CC"/>
              </a:solidFill>
              <a:latin typeface="Calibri"/>
              <a:cs typeface="Arial"/>
            </a:endParaRPr>
          </a:p>
          <a:p>
            <a:r>
              <a:rPr lang="es-ES" sz="1400" b="1" dirty="0" smtClean="0">
                <a:solidFill>
                  <a:srgbClr val="0809CC"/>
                </a:solidFill>
                <a:latin typeface="Calibri"/>
                <a:cs typeface="Arial"/>
              </a:rPr>
              <a:t>Radium-223</a:t>
            </a:r>
            <a:endParaRPr lang="es-ES" sz="1400" b="1" dirty="0">
              <a:solidFill>
                <a:srgbClr val="0809CC"/>
              </a:solidFill>
              <a:latin typeface="Calibri"/>
              <a:cs typeface="Arial"/>
            </a:endParaRPr>
          </a:p>
        </p:txBody>
      </p:sp>
      <p:sp>
        <p:nvSpPr>
          <p:cNvPr id="35" name="Down Arrow 69"/>
          <p:cNvSpPr/>
          <p:nvPr/>
        </p:nvSpPr>
        <p:spPr>
          <a:xfrm>
            <a:off x="6876256" y="1556792"/>
            <a:ext cx="386429" cy="430466"/>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cs typeface="Arial"/>
            </a:endParaRPr>
          </a:p>
        </p:txBody>
      </p:sp>
      <p:sp>
        <p:nvSpPr>
          <p:cNvPr id="10" name="CuadroTexto 9"/>
          <p:cNvSpPr txBox="1"/>
          <p:nvPr/>
        </p:nvSpPr>
        <p:spPr>
          <a:xfrm>
            <a:off x="9185417" y="3791340"/>
            <a:ext cx="184666"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endParaRPr lang="es-ES" sz="1400" dirty="0">
              <a:solidFill>
                <a:prstClr val="black"/>
              </a:solidFill>
              <a:latin typeface="Calibri"/>
              <a:cs typeface="Arial"/>
            </a:endParaRPr>
          </a:p>
        </p:txBody>
      </p:sp>
    </p:spTree>
    <p:extLst>
      <p:ext uri="{BB962C8B-B14F-4D97-AF65-F5344CB8AC3E}">
        <p14:creationId xmlns:p14="http://schemas.microsoft.com/office/powerpoint/2010/main" val="5339438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3140968"/>
            <a:ext cx="7772400" cy="1362075"/>
          </a:xfrm>
        </p:spPr>
        <p:txBody>
          <a:bodyPr/>
          <a:lstStyle/>
          <a:p>
            <a:r>
              <a:rPr lang="es-ES" sz="4400" b="0" cap="none" dirty="0" smtClean="0">
                <a:solidFill>
                  <a:srgbClr val="FFFF00"/>
                </a:solidFill>
              </a:rPr>
              <a:t>(1) Docetaxel en pacientes </a:t>
            </a:r>
            <a:r>
              <a:rPr lang="es-ES" sz="4400" b="0" i="1" cap="none" dirty="0" smtClean="0">
                <a:solidFill>
                  <a:srgbClr val="FFFF00"/>
                </a:solidFill>
              </a:rPr>
              <a:t>sensibles</a:t>
            </a:r>
            <a:r>
              <a:rPr lang="es-ES" sz="4400" b="0" cap="none" dirty="0" smtClean="0">
                <a:solidFill>
                  <a:srgbClr val="FFFF00"/>
                </a:solidFill>
              </a:rPr>
              <a:t> a la HT   </a:t>
            </a:r>
            <a:br>
              <a:rPr lang="es-ES" sz="4400" b="0" cap="none" dirty="0" smtClean="0">
                <a:solidFill>
                  <a:srgbClr val="FFFF00"/>
                </a:solidFill>
              </a:rPr>
            </a:br>
            <a:r>
              <a:rPr lang="es-ES" sz="4400" b="0" cap="none" dirty="0" smtClean="0">
                <a:solidFill>
                  <a:srgbClr val="FFFF00"/>
                </a:solidFill>
              </a:rPr>
              <a:t>                 </a:t>
            </a:r>
            <a:br>
              <a:rPr lang="es-ES" sz="4400" b="0" cap="none" dirty="0" smtClean="0">
                <a:solidFill>
                  <a:srgbClr val="FFFF00"/>
                </a:solidFill>
              </a:rPr>
            </a:br>
            <a:r>
              <a:rPr lang="es-ES" sz="3600" b="0" cap="none" dirty="0" smtClean="0">
                <a:solidFill>
                  <a:srgbClr val="FFFF00"/>
                </a:solidFill>
              </a:rPr>
              <a:t>(Estudios CHAARTED y STAMPEDE)    </a:t>
            </a:r>
            <a:endParaRPr lang="es-ES" sz="3600" dirty="0"/>
          </a:p>
        </p:txBody>
      </p:sp>
      <p:sp>
        <p:nvSpPr>
          <p:cNvPr id="3" name="Marcador de texto 2"/>
          <p:cNvSpPr>
            <a:spLocks noGrp="1"/>
          </p:cNvSpPr>
          <p:nvPr>
            <p:ph type="body" idx="1"/>
          </p:nvPr>
        </p:nvSpPr>
        <p:spPr>
          <a:xfrm>
            <a:off x="539552" y="1052736"/>
            <a:ext cx="7772400" cy="1500187"/>
          </a:xfrm>
        </p:spPr>
        <p:txBody>
          <a:bodyPr/>
          <a:lstStyle/>
          <a:p>
            <a:r>
              <a:rPr lang="es-ES" sz="6600" dirty="0">
                <a:solidFill>
                  <a:srgbClr val="FFFF00"/>
                </a:solidFill>
                <a:ea typeface="+mj-ea"/>
                <a:cs typeface="+mj-cs"/>
              </a:rPr>
              <a:t>E</a:t>
            </a:r>
            <a:r>
              <a:rPr lang="es-ES" sz="6600" dirty="0" smtClean="0">
                <a:solidFill>
                  <a:srgbClr val="FFFF00"/>
                </a:solidFill>
                <a:ea typeface="+mj-ea"/>
                <a:cs typeface="+mj-cs"/>
              </a:rPr>
              <a:t> . ¿Es útil emplear la QT precozmente?</a:t>
            </a:r>
            <a:endParaRPr lang="es-ES" dirty="0"/>
          </a:p>
        </p:txBody>
      </p:sp>
      <p:sp>
        <p:nvSpPr>
          <p:cNvPr id="4" name="Rectángulo redondeado 3"/>
          <p:cNvSpPr/>
          <p:nvPr/>
        </p:nvSpPr>
        <p:spPr>
          <a:xfrm>
            <a:off x="323528" y="476672"/>
            <a:ext cx="8208912" cy="244827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5195093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288" y="260350"/>
            <a:ext cx="8229600" cy="1143000"/>
          </a:xfrm>
          <a:solidFill>
            <a:schemeClr val="bg1">
              <a:lumMod val="85000"/>
            </a:schemeClr>
          </a:solidFill>
        </p:spPr>
        <p:txBody>
          <a:bodyPr rtlCol="0">
            <a:noAutofit/>
          </a:bodyPr>
          <a:lstStyle/>
          <a:p>
            <a:pPr eaLnBrk="1" fontAlgn="auto" hangingPunct="1">
              <a:spcAft>
                <a:spcPts val="0"/>
              </a:spcAft>
              <a:defRPr/>
            </a:pPr>
            <a:r>
              <a:rPr lang="es-ES" sz="2800" b="1" dirty="0" smtClean="0">
                <a:solidFill>
                  <a:srgbClr val="0066CC"/>
                </a:solidFill>
              </a:rPr>
              <a:t>¿Opciones de tratamiento en el contexto </a:t>
            </a:r>
            <a:r>
              <a:rPr lang="es-ES" sz="2800" b="1" dirty="0" err="1" smtClean="0">
                <a:solidFill>
                  <a:srgbClr val="0066CC"/>
                </a:solidFill>
              </a:rPr>
              <a:t>prequimioterapia</a:t>
            </a:r>
            <a:r>
              <a:rPr lang="es-ES" sz="2800" b="1" dirty="0" smtClean="0">
                <a:solidFill>
                  <a:srgbClr val="0066CC"/>
                </a:solidFill>
              </a:rPr>
              <a:t> y pacientes </a:t>
            </a:r>
            <a:r>
              <a:rPr lang="es-ES" sz="2800" b="1" dirty="0" err="1" smtClean="0">
                <a:solidFill>
                  <a:srgbClr val="0066CC"/>
                </a:solidFill>
              </a:rPr>
              <a:t>oligo</a:t>
            </a:r>
            <a:r>
              <a:rPr lang="es-ES" sz="2800" b="1" dirty="0" smtClean="0">
                <a:solidFill>
                  <a:srgbClr val="0066CC"/>
                </a:solidFill>
              </a:rPr>
              <a:t>/asintomáticos</a:t>
            </a:r>
            <a:r>
              <a:rPr lang="es-ES" sz="3200" b="1" dirty="0" smtClean="0">
                <a:solidFill>
                  <a:srgbClr val="0066CC"/>
                </a:solidFill>
              </a:rPr>
              <a:t>?</a:t>
            </a:r>
            <a:endParaRPr lang="es-ES" sz="3200" b="1" dirty="0">
              <a:solidFill>
                <a:srgbClr val="0066CC"/>
              </a:solidFill>
            </a:endParaRPr>
          </a:p>
        </p:txBody>
      </p:sp>
      <p:sp>
        <p:nvSpPr>
          <p:cNvPr id="945155" name="2 Marcador de contenido"/>
          <p:cNvSpPr>
            <a:spLocks noGrp="1"/>
          </p:cNvSpPr>
          <p:nvPr>
            <p:ph idx="1"/>
          </p:nvPr>
        </p:nvSpPr>
        <p:spPr/>
        <p:txBody>
          <a:bodyPr/>
          <a:lstStyle/>
          <a:p>
            <a:pPr eaLnBrk="1" hangingPunct="1"/>
            <a:r>
              <a:rPr lang="es-ES" u="sng" smtClean="0">
                <a:solidFill>
                  <a:srgbClr val="FF0000"/>
                </a:solidFill>
              </a:rPr>
              <a:t>Observación</a:t>
            </a:r>
            <a:r>
              <a:rPr lang="es-ES" smtClean="0">
                <a:solidFill>
                  <a:srgbClr val="FF0000"/>
                </a:solidFill>
              </a:rPr>
              <a:t> / </a:t>
            </a:r>
            <a:r>
              <a:rPr lang="es-ES" u="sng" smtClean="0">
                <a:solidFill>
                  <a:srgbClr val="FF0000"/>
                </a:solidFill>
              </a:rPr>
              <a:t>corticoides</a:t>
            </a:r>
          </a:p>
          <a:p>
            <a:pPr eaLnBrk="1" hangingPunct="1"/>
            <a:r>
              <a:rPr lang="es-ES" u="sng" smtClean="0">
                <a:solidFill>
                  <a:srgbClr val="FF0000"/>
                </a:solidFill>
              </a:rPr>
              <a:t>Ketoconazol</a:t>
            </a:r>
            <a:r>
              <a:rPr lang="es-ES" smtClean="0"/>
              <a:t>: inhibidor débil y mal tolerado de los andrógenos suprarrenales, no    SG</a:t>
            </a:r>
          </a:p>
          <a:p>
            <a:pPr eaLnBrk="1" hangingPunct="1"/>
            <a:r>
              <a:rPr lang="es-ES" u="sng" smtClean="0">
                <a:solidFill>
                  <a:srgbClr val="FF0000"/>
                </a:solidFill>
              </a:rPr>
              <a:t>Sipuleucel-T </a:t>
            </a:r>
            <a:r>
              <a:rPr lang="es-ES" smtClean="0"/>
              <a:t>: vacuna autóloga, sin </a:t>
            </a:r>
            <a:r>
              <a:rPr lang="es-ES" sz="3300" smtClean="0"/>
              <a:t>actividad antitumoral demostrable, no   PSA, no alivio sintomático, alta complejidad,  elevado costo</a:t>
            </a:r>
            <a:endParaRPr lang="es-ES" sz="1900" smtClean="0"/>
          </a:p>
          <a:p>
            <a:pPr eaLnBrk="1" hangingPunct="1"/>
            <a:r>
              <a:rPr lang="es-ES" smtClean="0">
                <a:solidFill>
                  <a:srgbClr val="FF0000"/>
                </a:solidFill>
              </a:rPr>
              <a:t>ABIRATERONA,</a:t>
            </a:r>
          </a:p>
          <a:p>
            <a:pPr lvl="1" eaLnBrk="1" hangingPunct="1"/>
            <a:r>
              <a:rPr lang="es-ES" sz="2400" smtClean="0"/>
              <a:t> estudios fase I y II prequimioterapia con respuestas mantenidas </a:t>
            </a:r>
          </a:p>
          <a:p>
            <a:pPr lvl="1" eaLnBrk="1" hangingPunct="1"/>
            <a:r>
              <a:rPr lang="es-ES" sz="2400" smtClean="0">
                <a:solidFill>
                  <a:srgbClr val="0066CC"/>
                </a:solidFill>
              </a:rPr>
              <a:t>ESTUDIO FASE III prequimioterapia</a:t>
            </a:r>
          </a:p>
          <a:p>
            <a:pPr eaLnBrk="1" hangingPunct="1">
              <a:buFont typeface="Arial" pitchFamily="34" charset="0"/>
              <a:buNone/>
            </a:pPr>
            <a:r>
              <a:rPr lang="es-ES" sz="2400" smtClean="0">
                <a:solidFill>
                  <a:srgbClr val="3399FF"/>
                </a:solidFill>
              </a:rPr>
              <a:t>  </a:t>
            </a:r>
          </a:p>
        </p:txBody>
      </p:sp>
      <p:sp>
        <p:nvSpPr>
          <p:cNvPr id="5" name="4 Rectángulo"/>
          <p:cNvSpPr/>
          <p:nvPr/>
        </p:nvSpPr>
        <p:spPr>
          <a:xfrm>
            <a:off x="395288" y="4868863"/>
            <a:ext cx="3960812"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6" name="5 Flecha arriba"/>
          <p:cNvSpPr/>
          <p:nvPr/>
        </p:nvSpPr>
        <p:spPr>
          <a:xfrm>
            <a:off x="6516688" y="2781300"/>
            <a:ext cx="46037" cy="360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4" name="3 Flecha abajo"/>
          <p:cNvSpPr/>
          <p:nvPr/>
        </p:nvSpPr>
        <p:spPr>
          <a:xfrm>
            <a:off x="5867400" y="3860800"/>
            <a:ext cx="46038"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pic>
        <p:nvPicPr>
          <p:cNvPr id="945159" name="Picture 2"/>
          <p:cNvPicPr>
            <a:picLocks noChangeAspect="1" noChangeArrowheads="1"/>
          </p:cNvPicPr>
          <p:nvPr/>
        </p:nvPicPr>
        <p:blipFill>
          <a:blip r:embed="rId3" cstate="print"/>
          <a:srcRect/>
          <a:stretch>
            <a:fillRect/>
          </a:stretch>
        </p:blipFill>
        <p:spPr bwMode="auto">
          <a:xfrm>
            <a:off x="0" y="0"/>
            <a:ext cx="9086850" cy="7172325"/>
          </a:xfrm>
          <a:prstGeom prst="rect">
            <a:avLst/>
          </a:prstGeom>
          <a:noFill/>
          <a:ln w="9525">
            <a:noFill/>
            <a:miter lim="800000"/>
            <a:headEnd/>
            <a:tailEnd/>
          </a:ln>
        </p:spPr>
      </p:pic>
      <p:cxnSp>
        <p:nvCxnSpPr>
          <p:cNvPr id="9" name="8 Conector recto"/>
          <p:cNvCxnSpPr/>
          <p:nvPr/>
        </p:nvCxnSpPr>
        <p:spPr>
          <a:xfrm>
            <a:off x="899592" y="5229200"/>
            <a:ext cx="3024336" cy="72008"/>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827584" y="4797152"/>
            <a:ext cx="3312368" cy="504056"/>
          </a:xfrm>
          <a:prstGeom prst="rect">
            <a:avLst/>
          </a:prstGeom>
          <a:solidFill>
            <a:srgbClr val="2B1BF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prstClr val="white"/>
                </a:solidFill>
                <a:latin typeface="Calibri"/>
              </a:rPr>
              <a:t>Sensible a castración </a:t>
            </a:r>
            <a:endParaRPr lang="es-ES" sz="2800" dirty="0">
              <a:solidFill>
                <a:prstClr val="white"/>
              </a:solidFill>
              <a:latin typeface="Calibri"/>
            </a:endParaRPr>
          </a:p>
        </p:txBody>
      </p:sp>
      <p:cxnSp>
        <p:nvCxnSpPr>
          <p:cNvPr id="7" name="Conector recto de flecha 6"/>
          <p:cNvCxnSpPr/>
          <p:nvPr/>
        </p:nvCxnSpPr>
        <p:spPr>
          <a:xfrm flipH="1">
            <a:off x="2915816" y="1628800"/>
            <a:ext cx="720080" cy="504056"/>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4139952" y="3501008"/>
            <a:ext cx="0" cy="136815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99218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668338" y="2514600"/>
            <a:ext cx="7805737" cy="344488"/>
          </a:xfrm>
        </p:spPr>
        <p:txBody>
          <a:bodyPr/>
          <a:lstStyle/>
          <a:p>
            <a:r>
              <a:rPr lang="en-US" sz="700">
                <a:solidFill>
                  <a:schemeClr val="tx1"/>
                </a:solidFill>
                <a:latin typeface="Arial" charset="0"/>
                <a:ea typeface="ＭＳ Ｐゴシック" charset="0"/>
              </a:rPr>
              <a:t>Early Chemo+ADT: A debate in one slide – a need for randomized phase 3 trial </a:t>
            </a:r>
          </a:p>
        </p:txBody>
      </p:sp>
      <p:pic>
        <p:nvPicPr>
          <p:cNvPr id="634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587500"/>
            <a:ext cx="88392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itle 1"/>
          <p:cNvSpPr txBox="1">
            <a:spLocks/>
          </p:cNvSpPr>
          <p:nvPr/>
        </p:nvSpPr>
        <p:spPr bwMode="auto">
          <a:xfrm>
            <a:off x="179388" y="6477000"/>
            <a:ext cx="883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smtClean="0"/>
              <a:t>Presented By Christopher Sweeney at 2014 ASCO Annual Meeting</a:t>
            </a:r>
            <a:endParaRPr lang="en-US" sz="1200" dirty="0"/>
          </a:p>
        </p:txBody>
      </p:sp>
    </p:spTree>
    <p:extLst>
      <p:ext uri="{BB962C8B-B14F-4D97-AF65-F5344CB8AC3E}">
        <p14:creationId xmlns:p14="http://schemas.microsoft.com/office/powerpoint/2010/main" val="6986301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668338" y="2514600"/>
            <a:ext cx="7805737" cy="344488"/>
          </a:xfrm>
        </p:spPr>
        <p:txBody>
          <a:bodyPr/>
          <a:lstStyle/>
          <a:p>
            <a:r>
              <a:rPr lang="en-US" sz="700">
                <a:solidFill>
                  <a:schemeClr val="tx1"/>
                </a:solidFill>
                <a:latin typeface="Arial" charset="0"/>
                <a:ea typeface="ＭＳ Ｐゴシック" charset="0"/>
              </a:rPr>
              <a:t>E3805 – CHAARTED Treatment</a:t>
            </a:r>
          </a:p>
        </p:txBody>
      </p:sp>
      <p:pic>
        <p:nvPicPr>
          <p:cNvPr id="645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484313"/>
            <a:ext cx="88392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itle 1"/>
          <p:cNvSpPr txBox="1">
            <a:spLocks/>
          </p:cNvSpPr>
          <p:nvPr/>
        </p:nvSpPr>
        <p:spPr bwMode="auto">
          <a:xfrm>
            <a:off x="179388" y="6477000"/>
            <a:ext cx="883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smtClean="0"/>
              <a:t>Presented By Christopher Sweeney at 2014 ASCO Annual Meeting</a:t>
            </a:r>
            <a:endParaRPr lang="en-US" sz="1200" dirty="0"/>
          </a:p>
        </p:txBody>
      </p:sp>
      <p:sp>
        <p:nvSpPr>
          <p:cNvPr id="5" name="4 Rectángulo"/>
          <p:cNvSpPr/>
          <p:nvPr/>
        </p:nvSpPr>
        <p:spPr>
          <a:xfrm>
            <a:off x="3563888" y="2636912"/>
            <a:ext cx="180020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29301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79512" y="89840"/>
            <a:ext cx="8964488" cy="4486509"/>
          </a:xfrm>
          <a:prstGeom prst="rect">
            <a:avLst/>
          </a:prstGeom>
        </p:spPr>
      </p:pic>
      <p:pic>
        <p:nvPicPr>
          <p:cNvPr id="3" name="Imagen 2"/>
          <p:cNvPicPr>
            <a:picLocks noChangeAspect="1"/>
          </p:cNvPicPr>
          <p:nvPr/>
        </p:nvPicPr>
        <p:blipFill>
          <a:blip r:embed="rId3" cstate="print"/>
          <a:stretch>
            <a:fillRect/>
          </a:stretch>
        </p:blipFill>
        <p:spPr>
          <a:xfrm>
            <a:off x="23664" y="4581128"/>
            <a:ext cx="9144000" cy="1384440"/>
          </a:xfrm>
          <a:prstGeom prst="rect">
            <a:avLst/>
          </a:prstGeom>
        </p:spPr>
      </p:pic>
      <p:cxnSp>
        <p:nvCxnSpPr>
          <p:cNvPr id="5" name="Conector recto 4"/>
          <p:cNvCxnSpPr/>
          <p:nvPr/>
        </p:nvCxnSpPr>
        <p:spPr>
          <a:xfrm>
            <a:off x="107504" y="5157192"/>
            <a:ext cx="10801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CuadroTexto 3"/>
          <p:cNvSpPr txBox="1"/>
          <p:nvPr/>
        </p:nvSpPr>
        <p:spPr>
          <a:xfrm>
            <a:off x="3059832" y="6165304"/>
            <a:ext cx="1822672" cy="369332"/>
          </a:xfrm>
          <a:prstGeom prst="rect">
            <a:avLst/>
          </a:prstGeom>
          <a:noFill/>
        </p:spPr>
        <p:txBody>
          <a:bodyPr wrap="none" rtlCol="0">
            <a:spAutoFit/>
          </a:bodyPr>
          <a:lstStyle/>
          <a:p>
            <a:r>
              <a:rPr lang="es-ES" dirty="0" smtClean="0"/>
              <a:t>AGOSTO, 2015</a:t>
            </a:r>
            <a:endParaRPr lang="es-ES" dirty="0"/>
          </a:p>
        </p:txBody>
      </p:sp>
    </p:spTree>
    <p:extLst>
      <p:ext uri="{BB962C8B-B14F-4D97-AF65-F5344CB8AC3E}">
        <p14:creationId xmlns:p14="http://schemas.microsoft.com/office/powerpoint/2010/main" val="5037465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FFFF00"/>
          </a:solidFill>
        </p:spPr>
        <p:txBody>
          <a:bodyPr>
            <a:normAutofit fontScale="90000"/>
          </a:bodyPr>
          <a:lstStyle/>
          <a:p>
            <a:r>
              <a:rPr lang="es-ES" dirty="0" smtClean="0"/>
              <a:t>Tratamiento radical curativo y recaídas del C. </a:t>
            </a:r>
            <a:r>
              <a:rPr lang="es-ES" dirty="0" err="1" smtClean="0"/>
              <a:t>Próst</a:t>
            </a:r>
            <a:r>
              <a:rPr lang="es-ES" dirty="0" smtClean="0"/>
              <a:t>. en función del TNM, </a:t>
            </a:r>
            <a:r>
              <a:rPr lang="es-ES" dirty="0" err="1" smtClean="0"/>
              <a:t>Gleason</a:t>
            </a:r>
            <a:r>
              <a:rPr lang="es-ES" dirty="0"/>
              <a:t>,</a:t>
            </a:r>
            <a:r>
              <a:rPr lang="es-ES" dirty="0" smtClean="0"/>
              <a:t> PSA</a:t>
            </a:r>
            <a:endParaRPr lang="es-ES" dirty="0"/>
          </a:p>
        </p:txBody>
      </p:sp>
      <p:sp>
        <p:nvSpPr>
          <p:cNvPr id="3" name="Marcador de contenido 2"/>
          <p:cNvSpPr>
            <a:spLocks noGrp="1"/>
          </p:cNvSpPr>
          <p:nvPr>
            <p:ph idx="1"/>
          </p:nvPr>
        </p:nvSpPr>
        <p:spPr/>
        <p:txBody>
          <a:bodyPr/>
          <a:lstStyle/>
          <a:p>
            <a:r>
              <a:rPr lang="es-ES" dirty="0" err="1" smtClean="0"/>
              <a:t>Prostatectomía</a:t>
            </a:r>
            <a:r>
              <a:rPr lang="es-ES" dirty="0" smtClean="0"/>
              <a:t> radical</a:t>
            </a:r>
          </a:p>
          <a:p>
            <a:r>
              <a:rPr lang="es-ES" dirty="0" smtClean="0"/>
              <a:t>Radioterapia con intención radical</a:t>
            </a:r>
          </a:p>
          <a:p>
            <a:endParaRPr lang="es-ES" dirty="0" smtClean="0"/>
          </a:p>
          <a:p>
            <a:r>
              <a:rPr lang="es-ES" b="1" dirty="0" smtClean="0"/>
              <a:t>El 50% </a:t>
            </a:r>
            <a:r>
              <a:rPr lang="es-ES" dirty="0" smtClean="0"/>
              <a:t>van a presentar recaída bioquímica a los 10 años.</a:t>
            </a:r>
          </a:p>
          <a:p>
            <a:endParaRPr lang="es-ES" dirty="0"/>
          </a:p>
          <a:p>
            <a:r>
              <a:rPr lang="es-ES" b="1" dirty="0" smtClean="0"/>
              <a:t>1/3 </a:t>
            </a:r>
            <a:r>
              <a:rPr lang="es-ES" dirty="0" smtClean="0"/>
              <a:t>de estos pacientes desarrollarán metástasis óseas en un plazo de 2 años</a:t>
            </a:r>
            <a:endParaRPr lang="es-ES" dirty="0"/>
          </a:p>
        </p:txBody>
      </p:sp>
      <p:sp>
        <p:nvSpPr>
          <p:cNvPr id="4" name="Rectángulo redondeado 3"/>
          <p:cNvSpPr/>
          <p:nvPr/>
        </p:nvSpPr>
        <p:spPr>
          <a:xfrm>
            <a:off x="251520" y="1700808"/>
            <a:ext cx="8568952" cy="1152128"/>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4425014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338" y="2514600"/>
            <a:ext cx="7805737" cy="344488"/>
          </a:xfrm>
        </p:spPr>
        <p:txBody>
          <a:bodyPr/>
          <a:lstStyle/>
          <a:p>
            <a:pPr>
              <a:defRPr/>
            </a:pPr>
            <a:r>
              <a:rPr lang="en-US" sz="700" dirty="0" smtClean="0">
                <a:solidFill>
                  <a:schemeClr val="tx1"/>
                </a:solidFill>
                <a:latin typeface="Arial" charset="0"/>
                <a:ea typeface="+mn-ea"/>
                <a:cs typeface="+mn-cs"/>
              </a:rPr>
              <a:t>Primary endpoint: Overall survival</a:t>
            </a:r>
            <a:endParaRPr lang="en-US" sz="700" dirty="0">
              <a:solidFill>
                <a:schemeClr val="tx1"/>
              </a:solidFill>
              <a:latin typeface="Arial" charset="0"/>
              <a:ea typeface="+mn-ea"/>
              <a:cs typeface="+mn-cs"/>
            </a:endParaRPr>
          </a:p>
        </p:txBody>
      </p:sp>
      <p:pic>
        <p:nvPicPr>
          <p:cNvPr id="716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382291"/>
            <a:ext cx="8839200" cy="49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itle 1"/>
          <p:cNvSpPr txBox="1">
            <a:spLocks/>
          </p:cNvSpPr>
          <p:nvPr/>
        </p:nvSpPr>
        <p:spPr bwMode="auto">
          <a:xfrm>
            <a:off x="179388" y="6477000"/>
            <a:ext cx="883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smtClean="0"/>
              <a:t>Presented By Christopher Sweeney at 2014 ASCO Annual Meeting</a:t>
            </a:r>
            <a:endParaRPr lang="en-US" sz="1200" dirty="0"/>
          </a:p>
        </p:txBody>
      </p:sp>
      <p:sp>
        <p:nvSpPr>
          <p:cNvPr id="6" name="CuadroTexto 5"/>
          <p:cNvSpPr txBox="1"/>
          <p:nvPr/>
        </p:nvSpPr>
        <p:spPr>
          <a:xfrm>
            <a:off x="4932040" y="2492896"/>
            <a:ext cx="1697700" cy="369332"/>
          </a:xfrm>
          <a:prstGeom prst="rect">
            <a:avLst/>
          </a:prstGeom>
          <a:solidFill>
            <a:srgbClr val="FFFF00"/>
          </a:solidFill>
        </p:spPr>
        <p:txBody>
          <a:bodyPr wrap="none" rtlCol="0">
            <a:spAutoFit/>
          </a:bodyPr>
          <a:lstStyle/>
          <a:p>
            <a:r>
              <a:rPr lang="es-ES" dirty="0" err="1" smtClean="0">
                <a:solidFill>
                  <a:srgbClr val="000000"/>
                </a:solidFill>
                <a:latin typeface="Times New Roman"/>
                <a:ea typeface="Lucida Sans Unicode"/>
                <a:cs typeface="Lucida Sans Unicode"/>
              </a:rPr>
              <a:t>Dif</a:t>
            </a:r>
            <a:r>
              <a:rPr lang="es-ES" dirty="0" smtClean="0">
                <a:solidFill>
                  <a:srgbClr val="000000"/>
                </a:solidFill>
                <a:latin typeface="Times New Roman"/>
                <a:ea typeface="Lucida Sans Unicode"/>
                <a:cs typeface="Lucida Sans Unicode"/>
              </a:rPr>
              <a:t>: 13, 6 meses</a:t>
            </a:r>
            <a:endParaRPr lang="es-ES" dirty="0">
              <a:solidFill>
                <a:srgbClr val="000000"/>
              </a:solidFill>
              <a:latin typeface="Times New Roman"/>
              <a:ea typeface="Lucida Sans Unicode"/>
              <a:cs typeface="Lucida Sans Unicode"/>
            </a:endParaRPr>
          </a:p>
        </p:txBody>
      </p:sp>
    </p:spTree>
    <p:extLst>
      <p:ext uri="{BB962C8B-B14F-4D97-AF65-F5344CB8AC3E}">
        <p14:creationId xmlns:p14="http://schemas.microsoft.com/office/powerpoint/2010/main" val="13440711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OS by extent of metastatic disease at start of ADT </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eaLnBrk="0"/>
            <a:r>
              <a:rPr lang="en-US" sz="1200" dirty="0" smtClean="0">
                <a:latin typeface="Arial" charset="0"/>
                <a:ea typeface="Lucida Sans Unicode"/>
                <a:cs typeface="Lucida Sans Unicode"/>
              </a:rPr>
              <a:t>Presented By Christopher Sweeney at 2014 ASCO Annual Meeting</a:t>
            </a:r>
            <a:endParaRPr lang="en-US" sz="1200" dirty="0">
              <a:latin typeface="Arial" charset="0"/>
              <a:ea typeface="Lucida Sans Unicode"/>
              <a:cs typeface="Lucida Sans Unicode"/>
            </a:endParaRPr>
          </a:p>
        </p:txBody>
      </p:sp>
      <p:sp>
        <p:nvSpPr>
          <p:cNvPr id="3" name="CuadroTexto 2"/>
          <p:cNvSpPr txBox="1"/>
          <p:nvPr/>
        </p:nvSpPr>
        <p:spPr>
          <a:xfrm>
            <a:off x="2555776" y="1988840"/>
            <a:ext cx="1466868" cy="369332"/>
          </a:xfrm>
          <a:prstGeom prst="rect">
            <a:avLst/>
          </a:prstGeom>
          <a:solidFill>
            <a:srgbClr val="FFFF00"/>
          </a:solidFill>
        </p:spPr>
        <p:txBody>
          <a:bodyPr wrap="none" rtlCol="0">
            <a:spAutoFit/>
          </a:bodyPr>
          <a:lstStyle/>
          <a:p>
            <a:r>
              <a:rPr lang="es-ES" dirty="0" err="1" smtClean="0">
                <a:solidFill>
                  <a:srgbClr val="000000"/>
                </a:solidFill>
                <a:latin typeface="Times New Roman"/>
                <a:ea typeface="Lucida Sans Unicode"/>
                <a:cs typeface="Lucida Sans Unicode"/>
              </a:rPr>
              <a:t>Dif</a:t>
            </a:r>
            <a:r>
              <a:rPr lang="es-ES" dirty="0" smtClean="0">
                <a:solidFill>
                  <a:srgbClr val="000000"/>
                </a:solidFill>
                <a:latin typeface="Times New Roman"/>
                <a:ea typeface="Lucida Sans Unicode"/>
                <a:cs typeface="Lucida Sans Unicode"/>
              </a:rPr>
              <a:t>: 17 meses</a:t>
            </a:r>
            <a:endParaRPr lang="es-ES" dirty="0">
              <a:solidFill>
                <a:srgbClr val="000000"/>
              </a:solidFill>
              <a:latin typeface="Times New Roman"/>
              <a:ea typeface="Lucida Sans Unicode"/>
              <a:cs typeface="Lucida Sans Unicode"/>
            </a:endParaRPr>
          </a:p>
        </p:txBody>
      </p:sp>
      <p:sp>
        <p:nvSpPr>
          <p:cNvPr id="4" name="Rectángulo redondeado 3"/>
          <p:cNvSpPr/>
          <p:nvPr/>
        </p:nvSpPr>
        <p:spPr bwMode="auto">
          <a:xfrm>
            <a:off x="323528" y="1268760"/>
            <a:ext cx="4536504" cy="3240360"/>
          </a:xfrm>
          <a:prstGeom prst="round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bg1"/>
              </a:solidFill>
              <a:effectLst/>
              <a:latin typeface="Times New Roman" pitchFamily="16" charset="0"/>
            </a:endParaRPr>
          </a:p>
        </p:txBody>
      </p:sp>
    </p:spTree>
    <p:extLst>
      <p:ext uri="{BB962C8B-B14F-4D97-AF65-F5344CB8AC3E}">
        <p14:creationId xmlns:p14="http://schemas.microsoft.com/office/powerpoint/2010/main" val="31693822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t>STAMPEDE: Study Design</a:t>
            </a:r>
          </a:p>
        </p:txBody>
      </p:sp>
      <p:sp>
        <p:nvSpPr>
          <p:cNvPr id="7171" name="Content Placeholder 3"/>
          <p:cNvSpPr>
            <a:spLocks noGrp="1"/>
          </p:cNvSpPr>
          <p:nvPr>
            <p:ph idx="1"/>
          </p:nvPr>
        </p:nvSpPr>
        <p:spPr/>
        <p:txBody>
          <a:bodyPr/>
          <a:lstStyle/>
          <a:p>
            <a:pPr>
              <a:spcAft>
                <a:spcPct val="0"/>
              </a:spcAft>
            </a:pPr>
            <a:r>
              <a:rPr lang="en-US" altLang="en-US" sz="1800" smtClean="0"/>
              <a:t>Randomized, controlled, multiarm, multistage trial</a:t>
            </a:r>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endParaRPr lang="en-US" altLang="en-US" sz="1800" smtClean="0"/>
          </a:p>
          <a:p>
            <a:pPr>
              <a:spcAft>
                <a:spcPct val="0"/>
              </a:spcAft>
            </a:pPr>
            <a:r>
              <a:rPr lang="en-US" sz="1800" smtClean="0"/>
              <a:t>Primary endpoint: OS</a:t>
            </a:r>
          </a:p>
          <a:p>
            <a:pPr>
              <a:spcAft>
                <a:spcPct val="0"/>
              </a:spcAft>
            </a:pPr>
            <a:r>
              <a:rPr lang="en-US" sz="1800" smtClean="0"/>
              <a:t>Secondary endpoints: FFS (PSA, local, or lymph node failure; distant metastases; prostate cancer death), toxicity, QoL, skeletal events, cost-effectiveness </a:t>
            </a:r>
          </a:p>
        </p:txBody>
      </p:sp>
      <p:sp>
        <p:nvSpPr>
          <p:cNvPr id="7172" name="Text Box 23"/>
          <p:cNvSpPr txBox="1">
            <a:spLocks noChangeArrowheads="1"/>
          </p:cNvSpPr>
          <p:nvPr/>
        </p:nvSpPr>
        <p:spPr bwMode="auto">
          <a:xfrm>
            <a:off x="527050" y="3119438"/>
            <a:ext cx="1819275" cy="1816100"/>
          </a:xfrm>
          <a:prstGeom prst="rect">
            <a:avLst/>
          </a:prstGeom>
          <a:noFill/>
          <a:ln w="9525">
            <a:noFill/>
            <a:miter lim="800000"/>
            <a:headEnd/>
            <a:tailEnd/>
          </a:ln>
        </p:spPr>
        <p:txBody>
          <a:bodyPr>
            <a:spAutoFit/>
          </a:bodyPr>
          <a:lstStyle/>
          <a:p>
            <a:pPr algn="ctr"/>
            <a:r>
              <a:rPr lang="en-GB" altLang="en-US" sz="1400">
                <a:solidFill>
                  <a:srgbClr val="FFFFFF"/>
                </a:solidFill>
                <a:cs typeface="Arial" pitchFamily="34" charset="0"/>
              </a:rPr>
              <a:t>WHO stage 0-2 pts with prostate cancer who have never received hormone therapy, fitting criteria based on stage of disease</a:t>
            </a:r>
          </a:p>
          <a:p>
            <a:pPr algn="ctr"/>
            <a:r>
              <a:rPr lang="en-GB" altLang="en-US" sz="1400">
                <a:solidFill>
                  <a:srgbClr val="FFFFFF"/>
                </a:solidFill>
                <a:cs typeface="Arial" pitchFamily="34" charset="0"/>
              </a:rPr>
              <a:t>(N = 2962)</a:t>
            </a:r>
            <a:endParaRPr lang="en-US" altLang="en-US" sz="1400">
              <a:solidFill>
                <a:srgbClr val="FFFFFF"/>
              </a:solidFill>
              <a:cs typeface="Arial" pitchFamily="34" charset="0"/>
            </a:endParaRPr>
          </a:p>
        </p:txBody>
      </p:sp>
      <p:sp>
        <p:nvSpPr>
          <p:cNvPr id="2" name="Rectangle 24"/>
          <p:cNvSpPr>
            <a:spLocks noChangeArrowheads="1"/>
          </p:cNvSpPr>
          <p:nvPr/>
        </p:nvSpPr>
        <p:spPr bwMode="auto">
          <a:xfrm>
            <a:off x="3370263" y="2247900"/>
            <a:ext cx="3249612" cy="703263"/>
          </a:xfrm>
          <a:prstGeom prst="rect">
            <a:avLst/>
          </a:prstGeom>
          <a:solidFill>
            <a:schemeClr val="accent2"/>
          </a:solidFill>
          <a:ln w="9525">
            <a:noFill/>
            <a:miter lim="800000"/>
            <a:headEnd/>
            <a:tailEnd/>
          </a:ln>
        </p:spPr>
        <p:txBody>
          <a:bodyPr wrap="none" anchor="ctr" anchorCtr="1"/>
          <a:lstStyle/>
          <a:p>
            <a:pPr algn="ctr">
              <a:defRPr/>
            </a:pPr>
            <a:r>
              <a:rPr lang="en-US" sz="1400" dirty="0">
                <a:solidFill>
                  <a:srgbClr val="CDCDCF">
                    <a:lumMod val="10000"/>
                  </a:srgbClr>
                </a:solidFill>
                <a:cs typeface="Arial" charset="0"/>
              </a:rPr>
              <a:t>SOC</a:t>
            </a:r>
          </a:p>
          <a:p>
            <a:pPr algn="ctr">
              <a:defRPr/>
            </a:pPr>
            <a:r>
              <a:rPr lang="en-US" sz="1400" dirty="0">
                <a:solidFill>
                  <a:srgbClr val="CDCDCF">
                    <a:lumMod val="10000"/>
                  </a:srgbClr>
                </a:solidFill>
                <a:cs typeface="Arial" charset="0"/>
              </a:rPr>
              <a:t>(n = 1184)</a:t>
            </a:r>
          </a:p>
        </p:txBody>
      </p:sp>
      <p:sp>
        <p:nvSpPr>
          <p:cNvPr id="17413" name="Rectangle 25"/>
          <p:cNvSpPr>
            <a:spLocks noChangeArrowheads="1"/>
          </p:cNvSpPr>
          <p:nvPr/>
        </p:nvSpPr>
        <p:spPr bwMode="auto">
          <a:xfrm>
            <a:off x="3370263" y="3825875"/>
            <a:ext cx="3249612" cy="703263"/>
          </a:xfrm>
          <a:prstGeom prst="rect">
            <a:avLst/>
          </a:prstGeom>
          <a:solidFill>
            <a:schemeClr val="accent1"/>
          </a:solidFill>
          <a:ln w="9525">
            <a:noFill/>
            <a:miter lim="800000"/>
            <a:headEnd/>
            <a:tailEnd/>
          </a:ln>
        </p:spPr>
        <p:txBody>
          <a:bodyPr wrap="none" anchor="ctr" anchorCtr="1"/>
          <a:lstStyle/>
          <a:p>
            <a:pPr algn="ctr">
              <a:defRPr/>
            </a:pPr>
            <a:r>
              <a:rPr lang="en-US" sz="1400" dirty="0">
                <a:solidFill>
                  <a:srgbClr val="CDCDCF">
                    <a:lumMod val="10000"/>
                  </a:srgbClr>
                </a:solidFill>
                <a:cs typeface="Arial" charset="0"/>
              </a:rPr>
              <a:t>SOC + Docetaxel</a:t>
            </a:r>
          </a:p>
          <a:p>
            <a:pPr algn="ctr">
              <a:defRPr/>
            </a:pPr>
            <a:r>
              <a:rPr lang="en-US" sz="1400" dirty="0">
                <a:solidFill>
                  <a:srgbClr val="CDCDCF">
                    <a:lumMod val="10000"/>
                  </a:srgbClr>
                </a:solidFill>
                <a:cs typeface="Arial" charset="0"/>
              </a:rPr>
              <a:t>(n = 592)</a:t>
            </a:r>
            <a:endParaRPr lang="en-US" sz="1400" dirty="0">
              <a:solidFill>
                <a:srgbClr val="CDCDCF">
                  <a:lumMod val="10000"/>
                </a:srgbClr>
              </a:solidFill>
            </a:endParaRPr>
          </a:p>
        </p:txBody>
      </p:sp>
      <p:sp>
        <p:nvSpPr>
          <p:cNvPr id="7175" name="Line 26"/>
          <p:cNvSpPr>
            <a:spLocks noChangeShapeType="1"/>
          </p:cNvSpPr>
          <p:nvPr/>
        </p:nvSpPr>
        <p:spPr bwMode="auto">
          <a:xfrm>
            <a:off x="2562225" y="3884613"/>
            <a:ext cx="638175" cy="376237"/>
          </a:xfrm>
          <a:prstGeom prst="line">
            <a:avLst/>
          </a:prstGeom>
          <a:noFill/>
          <a:ln w="28575">
            <a:solidFill>
              <a:schemeClr val="tx1"/>
            </a:solidFill>
            <a:round/>
            <a:headEnd/>
            <a:tailEnd type="triangle" w="med" len="med"/>
          </a:ln>
        </p:spPr>
        <p:txBody>
          <a:bodyPr/>
          <a:lstStyle/>
          <a:p>
            <a:endParaRPr lang="es-ES">
              <a:solidFill>
                <a:srgbClr val="FFFFFF"/>
              </a:solidFill>
            </a:endParaRPr>
          </a:p>
        </p:txBody>
      </p:sp>
      <p:sp>
        <p:nvSpPr>
          <p:cNvPr id="7176" name="Line 27"/>
          <p:cNvSpPr>
            <a:spLocks noChangeShapeType="1"/>
          </p:cNvSpPr>
          <p:nvPr/>
        </p:nvSpPr>
        <p:spPr bwMode="auto">
          <a:xfrm flipV="1">
            <a:off x="2590800" y="2722563"/>
            <a:ext cx="609600" cy="469900"/>
          </a:xfrm>
          <a:prstGeom prst="line">
            <a:avLst/>
          </a:prstGeom>
          <a:noFill/>
          <a:ln w="28575">
            <a:solidFill>
              <a:schemeClr val="tx1"/>
            </a:solidFill>
            <a:round/>
            <a:headEnd/>
            <a:tailEnd type="triangle" w="med" len="med"/>
          </a:ln>
        </p:spPr>
        <p:txBody>
          <a:bodyPr/>
          <a:lstStyle/>
          <a:p>
            <a:endParaRPr lang="es-ES">
              <a:solidFill>
                <a:srgbClr val="FFFFFF"/>
              </a:solidFill>
            </a:endParaRPr>
          </a:p>
        </p:txBody>
      </p:sp>
      <p:sp>
        <p:nvSpPr>
          <p:cNvPr id="3" name="Rectangle 28"/>
          <p:cNvSpPr>
            <a:spLocks noChangeArrowheads="1"/>
          </p:cNvSpPr>
          <p:nvPr/>
        </p:nvSpPr>
        <p:spPr bwMode="auto">
          <a:xfrm>
            <a:off x="3370263" y="3036888"/>
            <a:ext cx="3249612" cy="703262"/>
          </a:xfrm>
          <a:prstGeom prst="rect">
            <a:avLst/>
          </a:prstGeom>
          <a:solidFill>
            <a:schemeClr val="hlink"/>
          </a:solidFill>
          <a:ln w="9525">
            <a:noFill/>
            <a:miter lim="800000"/>
            <a:headEnd/>
            <a:tailEnd/>
          </a:ln>
        </p:spPr>
        <p:txBody>
          <a:bodyPr wrap="none" anchor="ctr" anchorCtr="1"/>
          <a:lstStyle/>
          <a:p>
            <a:pPr algn="ctr">
              <a:defRPr/>
            </a:pPr>
            <a:r>
              <a:rPr lang="en-US" sz="1400" dirty="0">
                <a:solidFill>
                  <a:srgbClr val="CDCDCF">
                    <a:lumMod val="10000"/>
                  </a:srgbClr>
                </a:solidFill>
                <a:cs typeface="Arial" charset="0"/>
              </a:rPr>
              <a:t>SOC + Zoledronic Acid</a:t>
            </a:r>
          </a:p>
          <a:p>
            <a:pPr algn="ctr">
              <a:defRPr/>
            </a:pPr>
            <a:r>
              <a:rPr lang="en-US" sz="1400" dirty="0">
                <a:solidFill>
                  <a:srgbClr val="CDCDCF">
                    <a:lumMod val="10000"/>
                  </a:srgbClr>
                </a:solidFill>
                <a:cs typeface="Arial" charset="0"/>
              </a:rPr>
              <a:t>(n = 593)</a:t>
            </a:r>
            <a:endParaRPr lang="en-US" sz="1400" dirty="0">
              <a:solidFill>
                <a:srgbClr val="CDCDCF">
                  <a:lumMod val="10000"/>
                </a:srgbClr>
              </a:solidFill>
            </a:endParaRPr>
          </a:p>
        </p:txBody>
      </p:sp>
      <p:sp>
        <p:nvSpPr>
          <p:cNvPr id="7178" name="Line 33"/>
          <p:cNvSpPr>
            <a:spLocks noChangeShapeType="1"/>
          </p:cNvSpPr>
          <p:nvPr/>
        </p:nvSpPr>
        <p:spPr bwMode="auto">
          <a:xfrm flipV="1">
            <a:off x="2628900" y="3421063"/>
            <a:ext cx="609600" cy="184150"/>
          </a:xfrm>
          <a:prstGeom prst="line">
            <a:avLst/>
          </a:prstGeom>
          <a:noFill/>
          <a:ln w="28575">
            <a:solidFill>
              <a:schemeClr val="tx1"/>
            </a:solidFill>
            <a:round/>
            <a:headEnd/>
            <a:tailEnd type="triangle" w="med" len="med"/>
          </a:ln>
        </p:spPr>
        <p:txBody>
          <a:bodyPr/>
          <a:lstStyle/>
          <a:p>
            <a:endParaRPr lang="es-ES">
              <a:solidFill>
                <a:srgbClr val="FFFFFF"/>
              </a:solidFill>
            </a:endParaRPr>
          </a:p>
        </p:txBody>
      </p:sp>
      <p:sp>
        <p:nvSpPr>
          <p:cNvPr id="15" name="Rectangle 25"/>
          <p:cNvSpPr>
            <a:spLocks noChangeArrowheads="1"/>
          </p:cNvSpPr>
          <p:nvPr/>
        </p:nvSpPr>
        <p:spPr bwMode="auto">
          <a:xfrm>
            <a:off x="3370263" y="4614863"/>
            <a:ext cx="3249612" cy="703262"/>
          </a:xfrm>
          <a:prstGeom prst="rect">
            <a:avLst/>
          </a:prstGeom>
          <a:solidFill>
            <a:schemeClr val="accent6"/>
          </a:solidFill>
          <a:ln w="9525">
            <a:noFill/>
            <a:miter lim="800000"/>
            <a:headEnd/>
            <a:tailEnd/>
          </a:ln>
        </p:spPr>
        <p:txBody>
          <a:bodyPr wrap="none" anchor="ctr" anchorCtr="1"/>
          <a:lstStyle/>
          <a:p>
            <a:pPr algn="ctr">
              <a:defRPr/>
            </a:pPr>
            <a:r>
              <a:rPr lang="en-US" sz="1400" dirty="0">
                <a:solidFill>
                  <a:srgbClr val="FFFFFF"/>
                </a:solidFill>
                <a:cs typeface="Arial" charset="0"/>
              </a:rPr>
              <a:t>SOC + Zoledronic Acid + Docetaxel</a:t>
            </a:r>
          </a:p>
          <a:p>
            <a:pPr algn="ctr">
              <a:defRPr/>
            </a:pPr>
            <a:r>
              <a:rPr lang="en-US" sz="1400" dirty="0">
                <a:solidFill>
                  <a:srgbClr val="FFFFFF"/>
                </a:solidFill>
                <a:cs typeface="Arial" charset="0"/>
              </a:rPr>
              <a:t>(n = 593) </a:t>
            </a:r>
            <a:endParaRPr lang="en-US" sz="1400" dirty="0">
              <a:solidFill>
                <a:srgbClr val="FFFFFF"/>
              </a:solidFill>
            </a:endParaRPr>
          </a:p>
        </p:txBody>
      </p:sp>
      <p:sp>
        <p:nvSpPr>
          <p:cNvPr id="7180" name="Line 27"/>
          <p:cNvSpPr>
            <a:spLocks noChangeShapeType="1"/>
          </p:cNvSpPr>
          <p:nvPr/>
        </p:nvSpPr>
        <p:spPr bwMode="auto">
          <a:xfrm>
            <a:off x="2487613" y="4216400"/>
            <a:ext cx="635000" cy="712788"/>
          </a:xfrm>
          <a:prstGeom prst="line">
            <a:avLst/>
          </a:prstGeom>
          <a:noFill/>
          <a:ln w="28575">
            <a:solidFill>
              <a:schemeClr val="tx1"/>
            </a:solidFill>
            <a:round/>
            <a:headEnd/>
            <a:tailEnd type="triangle" w="med" len="med"/>
          </a:ln>
        </p:spPr>
        <p:txBody>
          <a:bodyPr/>
          <a:lstStyle/>
          <a:p>
            <a:endParaRPr lang="es-ES">
              <a:solidFill>
                <a:srgbClr val="FFFFFF"/>
              </a:solidFill>
            </a:endParaRPr>
          </a:p>
        </p:txBody>
      </p:sp>
      <p:sp>
        <p:nvSpPr>
          <p:cNvPr id="7181" name="Text Box 11"/>
          <p:cNvSpPr txBox="1">
            <a:spLocks noChangeArrowheads="1"/>
          </p:cNvSpPr>
          <p:nvPr/>
        </p:nvSpPr>
        <p:spPr bwMode="auto">
          <a:xfrm>
            <a:off x="280988" y="6354763"/>
            <a:ext cx="8561387" cy="307975"/>
          </a:xfrm>
          <a:prstGeom prst="rect">
            <a:avLst/>
          </a:prstGeom>
          <a:noFill/>
          <a:ln w="9525" algn="ctr">
            <a:noFill/>
            <a:miter lim="800000"/>
            <a:headEnd/>
            <a:tailEnd/>
          </a:ln>
        </p:spPr>
        <p:txBody>
          <a:bodyPr anchor="b">
            <a:spAutoFit/>
          </a:bodyPr>
          <a:lstStyle/>
          <a:p>
            <a:r>
              <a:rPr lang="en-US" altLang="en-US" sz="1400">
                <a:solidFill>
                  <a:srgbClr val="CDCDCF"/>
                </a:solidFill>
              </a:rPr>
              <a:t>James ND, et al. ASCO 2015. Abstract 5001.</a:t>
            </a:r>
          </a:p>
        </p:txBody>
      </p:sp>
      <p:sp>
        <p:nvSpPr>
          <p:cNvPr id="7182" name="TextBox 4"/>
          <p:cNvSpPr txBox="1">
            <a:spLocks noChangeArrowheads="1"/>
          </p:cNvSpPr>
          <p:nvPr/>
        </p:nvSpPr>
        <p:spPr bwMode="auto">
          <a:xfrm>
            <a:off x="-69850" y="2125663"/>
            <a:ext cx="3313113" cy="739775"/>
          </a:xfrm>
          <a:prstGeom prst="rect">
            <a:avLst/>
          </a:prstGeom>
          <a:noFill/>
          <a:ln w="9525">
            <a:noFill/>
            <a:miter lim="800000"/>
            <a:headEnd/>
            <a:tailEnd/>
          </a:ln>
        </p:spPr>
        <p:txBody>
          <a:bodyPr>
            <a:spAutoFit/>
          </a:bodyPr>
          <a:lstStyle/>
          <a:p>
            <a:pPr algn="ctr"/>
            <a:r>
              <a:rPr lang="en-US" altLang="en-US" sz="1400" i="1">
                <a:solidFill>
                  <a:srgbClr val="FFFFFF"/>
                </a:solidFill>
              </a:rPr>
              <a:t>Stratified by age, WHO stage, </a:t>
            </a:r>
          </a:p>
          <a:p>
            <a:pPr algn="ctr"/>
            <a:r>
              <a:rPr lang="en-US" altLang="en-US" sz="1400" i="1">
                <a:solidFill>
                  <a:srgbClr val="FFFFFF"/>
                </a:solidFill>
              </a:rPr>
              <a:t>metastases, previous treatments, </a:t>
            </a:r>
          </a:p>
          <a:p>
            <a:pPr algn="ctr"/>
            <a:r>
              <a:rPr lang="en-US" altLang="en-US" sz="1400" i="1">
                <a:solidFill>
                  <a:srgbClr val="FFFFFF"/>
                </a:solidFill>
              </a:rPr>
              <a:t>center, use of NSAIDS or aspirin </a:t>
            </a:r>
          </a:p>
        </p:txBody>
      </p:sp>
      <p:cxnSp>
        <p:nvCxnSpPr>
          <p:cNvPr id="7183" name="Straight Arrow Connector 7"/>
          <p:cNvCxnSpPr>
            <a:cxnSpLocks noChangeShapeType="1"/>
          </p:cNvCxnSpPr>
          <p:nvPr/>
        </p:nvCxnSpPr>
        <p:spPr bwMode="auto">
          <a:xfrm>
            <a:off x="2189163" y="2868613"/>
            <a:ext cx="0" cy="223837"/>
          </a:xfrm>
          <a:prstGeom prst="straightConnector1">
            <a:avLst/>
          </a:prstGeom>
          <a:noFill/>
          <a:ln w="28575" algn="ctr">
            <a:solidFill>
              <a:schemeClr val="tx1"/>
            </a:solidFill>
            <a:round/>
            <a:headEnd/>
            <a:tailEnd type="triangle" w="med" len="med"/>
          </a:ln>
        </p:spPr>
      </p:cxnSp>
      <p:sp>
        <p:nvSpPr>
          <p:cNvPr id="9" name="TextBox 8"/>
          <p:cNvSpPr txBox="1"/>
          <p:nvPr/>
        </p:nvSpPr>
        <p:spPr>
          <a:xfrm>
            <a:off x="6630988" y="2681288"/>
            <a:ext cx="2352675" cy="1846262"/>
          </a:xfrm>
          <a:prstGeom prst="rect">
            <a:avLst/>
          </a:prstGeom>
          <a:noFill/>
        </p:spPr>
        <p:txBody>
          <a:bodyPr>
            <a:spAutoFit/>
          </a:bodyPr>
          <a:lstStyle/>
          <a:p>
            <a:pPr>
              <a:defRPr/>
            </a:pPr>
            <a:r>
              <a:rPr lang="en-US" sz="1600" dirty="0">
                <a:solidFill>
                  <a:srgbClr val="FFFFFF"/>
                </a:solidFill>
              </a:rPr>
              <a:t>Dosage:</a:t>
            </a:r>
          </a:p>
          <a:p>
            <a:pPr marL="285750" indent="-285750">
              <a:buClr>
                <a:srgbClr val="8B3D9A"/>
              </a:buClr>
              <a:buFont typeface="Wingdings" panose="05000000000000000000" pitchFamily="2" charset="2"/>
              <a:buChar char="§"/>
              <a:defRPr/>
            </a:pPr>
            <a:r>
              <a:rPr lang="en-US" sz="1400" dirty="0">
                <a:solidFill>
                  <a:srgbClr val="FFFFFF"/>
                </a:solidFill>
              </a:rPr>
              <a:t>SOC: ADT ± RT</a:t>
            </a:r>
          </a:p>
          <a:p>
            <a:pPr marL="285750" indent="-285750">
              <a:buClr>
                <a:srgbClr val="8B3D9A"/>
              </a:buClr>
              <a:buFont typeface="Wingdings" panose="05000000000000000000" pitchFamily="2" charset="2"/>
              <a:buChar char="§"/>
              <a:defRPr/>
            </a:pPr>
            <a:r>
              <a:rPr lang="en-US" sz="1400" dirty="0">
                <a:solidFill>
                  <a:srgbClr val="FFFFFF"/>
                </a:solidFill>
              </a:rPr>
              <a:t>Zoledronic acid: 4 mg q3w to 18 wks, then q4w to 2 yrs</a:t>
            </a:r>
          </a:p>
          <a:p>
            <a:pPr marL="285750" indent="-285750">
              <a:buClr>
                <a:srgbClr val="8B3D9A"/>
              </a:buClr>
              <a:buFont typeface="Wingdings" panose="05000000000000000000" pitchFamily="2" charset="2"/>
              <a:buChar char="§"/>
              <a:defRPr/>
            </a:pPr>
            <a:r>
              <a:rPr lang="en-US" sz="1400" dirty="0">
                <a:solidFill>
                  <a:srgbClr val="FFFFFF"/>
                </a:solidFill>
              </a:rPr>
              <a:t>Docetaxel: 75 mg/m</a:t>
            </a:r>
            <a:r>
              <a:rPr lang="en-US" sz="1400" baseline="30000" dirty="0">
                <a:solidFill>
                  <a:srgbClr val="FFFFFF"/>
                </a:solidFill>
              </a:rPr>
              <a:t>2</a:t>
            </a:r>
            <a:r>
              <a:rPr lang="en-US" sz="1400" dirty="0">
                <a:solidFill>
                  <a:srgbClr val="FFFFFF"/>
                </a:solidFill>
              </a:rPr>
              <a:t> q3w for 6 cycles + prednisolone 10 mg QD</a:t>
            </a:r>
          </a:p>
        </p:txBody>
      </p:sp>
      <p:sp>
        <p:nvSpPr>
          <p:cNvPr id="17" name="16 Rectángulo"/>
          <p:cNvSpPr/>
          <p:nvPr/>
        </p:nvSpPr>
        <p:spPr bwMode="auto">
          <a:xfrm>
            <a:off x="3347864" y="3861048"/>
            <a:ext cx="3240360" cy="720080"/>
          </a:xfrm>
          <a:prstGeom prst="rect">
            <a:avLst/>
          </a:prstGeom>
          <a:noFill/>
          <a:ln w="5715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pPr>
            <a:endParaRPr kumimoji="0" lang="es-E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87477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p:cNvPicPr>
            <a:picLocks noChangeAspect="1" noChangeArrowheads="1"/>
          </p:cNvPicPr>
          <p:nvPr/>
        </p:nvPicPr>
        <p:blipFill>
          <a:blip r:embed="rId2" cstate="print"/>
          <a:srcRect/>
          <a:stretch>
            <a:fillRect/>
          </a:stretch>
        </p:blipFill>
        <p:spPr bwMode="auto">
          <a:xfrm>
            <a:off x="107504" y="1556792"/>
            <a:ext cx="9036496" cy="2991605"/>
          </a:xfrm>
          <a:prstGeom prst="rect">
            <a:avLst/>
          </a:prstGeom>
          <a:noFill/>
          <a:ln w="9525">
            <a:noFill/>
            <a:miter lim="800000"/>
            <a:headEnd/>
            <a:tailEnd/>
          </a:ln>
        </p:spPr>
      </p:pic>
      <p:sp>
        <p:nvSpPr>
          <p:cNvPr id="3" name="2 CuadroTexto"/>
          <p:cNvSpPr txBox="1"/>
          <p:nvPr/>
        </p:nvSpPr>
        <p:spPr>
          <a:xfrm>
            <a:off x="611560" y="332656"/>
            <a:ext cx="4817729" cy="707886"/>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4000" b="0" dirty="0" smtClean="0"/>
              <a:t>Estudio STAMPEDE</a:t>
            </a:r>
            <a:endParaRPr lang="es-ES" sz="4000" b="0" dirty="0"/>
          </a:p>
        </p:txBody>
      </p:sp>
      <p:sp>
        <p:nvSpPr>
          <p:cNvPr id="5" name="4 CuadroTexto"/>
          <p:cNvSpPr txBox="1"/>
          <p:nvPr/>
        </p:nvSpPr>
        <p:spPr>
          <a:xfrm>
            <a:off x="5868144" y="332656"/>
            <a:ext cx="2343911" cy="83099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r>
              <a:rPr lang="es-ES" sz="2400" dirty="0" err="1" smtClean="0"/>
              <a:t>The</a:t>
            </a:r>
            <a:r>
              <a:rPr lang="es-ES" sz="2400" dirty="0" smtClean="0"/>
              <a:t> </a:t>
            </a:r>
            <a:r>
              <a:rPr lang="es-ES" sz="2400" dirty="0" err="1" smtClean="0"/>
              <a:t>Lancet</a:t>
            </a:r>
            <a:endParaRPr lang="es-ES" sz="2400" dirty="0" smtClean="0"/>
          </a:p>
          <a:p>
            <a:r>
              <a:rPr lang="es-ES" sz="2400" b="0" dirty="0" smtClean="0"/>
              <a:t>Diciembre 2015</a:t>
            </a:r>
            <a:endParaRPr lang="es-ES" sz="2400" b="0" dirty="0"/>
          </a:p>
        </p:txBody>
      </p:sp>
      <p:sp>
        <p:nvSpPr>
          <p:cNvPr id="6" name="5 CuadroTexto"/>
          <p:cNvSpPr txBox="1"/>
          <p:nvPr/>
        </p:nvSpPr>
        <p:spPr>
          <a:xfrm>
            <a:off x="395536" y="5805264"/>
            <a:ext cx="184731" cy="307777"/>
          </a:xfrm>
          <a:prstGeom prst="rect">
            <a:avLst/>
          </a:prstGeom>
          <a:solidFill>
            <a:schemeClr val="accent3"/>
          </a:solidFill>
          <a:ln w="12700" algn="ctr">
            <a:solidFill>
              <a:schemeClr val="accent3">
                <a:lumMod val="50000"/>
              </a:schemeClr>
            </a:solidFill>
            <a:round/>
            <a:headEnd/>
            <a:tailEnd/>
          </a:ln>
        </p:spPr>
        <p:txBody>
          <a:bodyPr wrap="none" rtlCol="0" anchor="ctr">
            <a:spAutoFit/>
          </a:bodyPr>
          <a:lstStyle/>
          <a:p>
            <a:endParaRPr lang="es-ES" sz="1400" b="0" dirty="0"/>
          </a:p>
        </p:txBody>
      </p:sp>
      <p:pic>
        <p:nvPicPr>
          <p:cNvPr id="446467" name="Picture 3"/>
          <p:cNvPicPr>
            <a:picLocks noChangeAspect="1" noChangeArrowheads="1"/>
          </p:cNvPicPr>
          <p:nvPr/>
        </p:nvPicPr>
        <p:blipFill>
          <a:blip r:embed="rId3" cstate="print"/>
          <a:srcRect/>
          <a:stretch>
            <a:fillRect/>
          </a:stretch>
        </p:blipFill>
        <p:spPr bwMode="auto">
          <a:xfrm>
            <a:off x="0" y="5301208"/>
            <a:ext cx="8963025" cy="1000125"/>
          </a:xfrm>
          <a:prstGeom prst="rect">
            <a:avLst/>
          </a:prstGeom>
          <a:noFill/>
          <a:ln w="9525">
            <a:noFill/>
            <a:miter lim="800000"/>
            <a:headEnd/>
            <a:tailEnd/>
          </a:ln>
        </p:spPr>
      </p:pic>
      <p:cxnSp>
        <p:nvCxnSpPr>
          <p:cNvPr id="9" name="8 Conector recto"/>
          <p:cNvCxnSpPr/>
          <p:nvPr/>
        </p:nvCxnSpPr>
        <p:spPr>
          <a:xfrm>
            <a:off x="6156176" y="6021288"/>
            <a:ext cx="27363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0" y="6237312"/>
            <a:ext cx="673224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850900"/>
            <a:ext cx="9144000" cy="5145940"/>
          </a:xfrm>
          <a:prstGeom prst="rect">
            <a:avLst/>
          </a:prstGeom>
        </p:spPr>
      </p:pic>
    </p:spTree>
    <p:extLst>
      <p:ext uri="{BB962C8B-B14F-4D97-AF65-F5344CB8AC3E}">
        <p14:creationId xmlns:p14="http://schemas.microsoft.com/office/powerpoint/2010/main" val="140929588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29000"/>
            <a:ext cx="7772400" cy="1362075"/>
          </a:xfrm>
        </p:spPr>
        <p:txBody>
          <a:bodyPr/>
          <a:lstStyle/>
          <a:p>
            <a:r>
              <a:rPr lang="es-ES" sz="4400" b="0" cap="none" dirty="0" smtClean="0">
                <a:solidFill>
                  <a:srgbClr val="FFFF00"/>
                </a:solidFill>
              </a:rPr>
              <a:t>(</a:t>
            </a:r>
            <a:r>
              <a:rPr lang="es-ES" sz="4400" b="0" cap="none" dirty="0">
                <a:solidFill>
                  <a:srgbClr val="FFFF00"/>
                </a:solidFill>
              </a:rPr>
              <a:t>1</a:t>
            </a:r>
            <a:r>
              <a:rPr lang="es-ES" sz="4400" b="0" cap="none" dirty="0" smtClean="0">
                <a:solidFill>
                  <a:srgbClr val="FFFF00"/>
                </a:solidFill>
              </a:rPr>
              <a:t>) Otros agentes hormonales </a:t>
            </a:r>
            <a:br>
              <a:rPr lang="es-ES" sz="4400" b="0" cap="none" dirty="0" smtClean="0">
                <a:solidFill>
                  <a:srgbClr val="FFFF00"/>
                </a:solidFill>
              </a:rPr>
            </a:br>
            <a:r>
              <a:rPr lang="es-ES" sz="4400" b="0" cap="none" dirty="0" smtClean="0">
                <a:solidFill>
                  <a:srgbClr val="FFFF00"/>
                </a:solidFill>
              </a:rPr>
              <a:t>(2)  Inmunoterapia de futuro</a:t>
            </a:r>
            <a:endParaRPr lang="es-ES" sz="3200" dirty="0"/>
          </a:p>
        </p:txBody>
      </p:sp>
      <p:sp>
        <p:nvSpPr>
          <p:cNvPr id="3" name="Marcador de texto 2"/>
          <p:cNvSpPr>
            <a:spLocks noGrp="1"/>
          </p:cNvSpPr>
          <p:nvPr>
            <p:ph type="body" idx="1"/>
          </p:nvPr>
        </p:nvSpPr>
        <p:spPr>
          <a:xfrm>
            <a:off x="539552" y="1700808"/>
            <a:ext cx="7772400" cy="1500187"/>
          </a:xfrm>
        </p:spPr>
        <p:txBody>
          <a:bodyPr/>
          <a:lstStyle/>
          <a:p>
            <a:r>
              <a:rPr lang="es-ES" sz="6600" dirty="0">
                <a:solidFill>
                  <a:srgbClr val="FFFF00"/>
                </a:solidFill>
                <a:ea typeface="+mj-ea"/>
                <a:cs typeface="+mj-cs"/>
              </a:rPr>
              <a:t>F</a:t>
            </a:r>
            <a:r>
              <a:rPr lang="es-ES" sz="6600" dirty="0" smtClean="0">
                <a:solidFill>
                  <a:srgbClr val="FFFF00"/>
                </a:solidFill>
                <a:ea typeface="+mj-ea"/>
                <a:cs typeface="+mj-cs"/>
              </a:rPr>
              <a:t> . Tratamientos en investigación    </a:t>
            </a:r>
            <a:r>
              <a:rPr lang="es-ES" sz="6600" dirty="0">
                <a:solidFill>
                  <a:srgbClr val="FFFF00"/>
                </a:solidFill>
                <a:ea typeface="+mj-ea"/>
                <a:cs typeface="+mj-cs"/>
              </a:rPr>
              <a:t/>
            </a:r>
            <a:br>
              <a:rPr lang="es-ES" sz="6600" dirty="0">
                <a:solidFill>
                  <a:srgbClr val="FFFF00"/>
                </a:solidFill>
                <a:ea typeface="+mj-ea"/>
                <a:cs typeface="+mj-cs"/>
              </a:rPr>
            </a:br>
            <a:endParaRPr lang="es-ES" dirty="0"/>
          </a:p>
        </p:txBody>
      </p:sp>
    </p:spTree>
    <p:extLst>
      <p:ext uri="{BB962C8B-B14F-4D97-AF65-F5344CB8AC3E}">
        <p14:creationId xmlns:p14="http://schemas.microsoft.com/office/powerpoint/2010/main" val="71428316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332656"/>
            <a:ext cx="8229600" cy="1143000"/>
          </a:xfrm>
          <a:solidFill>
            <a:schemeClr val="bg2">
              <a:lumMod val="90000"/>
            </a:schemeClr>
          </a:solidFill>
        </p:spPr>
        <p:txBody>
          <a:bodyPr/>
          <a:lstStyle/>
          <a:p>
            <a:r>
              <a:rPr lang="es-ES" dirty="0" smtClean="0"/>
              <a:t>Agentes hormonales en estudio en CPRC</a:t>
            </a:r>
            <a:endParaRPr lang="es-ES" dirty="0"/>
          </a:p>
        </p:txBody>
      </p:sp>
      <p:sp>
        <p:nvSpPr>
          <p:cNvPr id="3" name="2 Marcador de texto"/>
          <p:cNvSpPr>
            <a:spLocks noGrp="1"/>
          </p:cNvSpPr>
          <p:nvPr>
            <p:ph type="body" idx="1"/>
          </p:nvPr>
        </p:nvSpPr>
        <p:spPr/>
        <p:txBody>
          <a:bodyPr/>
          <a:lstStyle/>
          <a:p>
            <a:r>
              <a:rPr lang="es-ES" dirty="0" smtClean="0"/>
              <a:t>Uso aprobado</a:t>
            </a:r>
            <a:endParaRPr lang="es-ES" dirty="0"/>
          </a:p>
        </p:txBody>
      </p:sp>
      <p:sp>
        <p:nvSpPr>
          <p:cNvPr id="4" name="3 Marcador de contenido"/>
          <p:cNvSpPr>
            <a:spLocks noGrp="1"/>
          </p:cNvSpPr>
          <p:nvPr>
            <p:ph sz="half" idx="2"/>
          </p:nvPr>
        </p:nvSpPr>
        <p:spPr/>
        <p:txBody>
          <a:bodyPr/>
          <a:lstStyle/>
          <a:p>
            <a:r>
              <a:rPr lang="es-ES" dirty="0" err="1" smtClean="0">
                <a:solidFill>
                  <a:srgbClr val="0033CC"/>
                </a:solidFill>
              </a:rPr>
              <a:t>Abiraterona</a:t>
            </a:r>
            <a:endParaRPr lang="es-ES" dirty="0" smtClean="0">
              <a:solidFill>
                <a:srgbClr val="0033CC"/>
              </a:solidFill>
            </a:endParaRPr>
          </a:p>
          <a:p>
            <a:pPr lvl="1"/>
            <a:r>
              <a:rPr lang="es-ES" dirty="0" smtClean="0"/>
              <a:t>COU-AA-301</a:t>
            </a:r>
          </a:p>
          <a:p>
            <a:pPr lvl="1"/>
            <a:r>
              <a:rPr lang="es-ES" dirty="0" smtClean="0"/>
              <a:t>COU-AA-302 </a:t>
            </a:r>
          </a:p>
          <a:p>
            <a:pPr lvl="1"/>
            <a:r>
              <a:rPr lang="es-ES" dirty="0" smtClean="0"/>
              <a:t>Estudios en marcha</a:t>
            </a:r>
          </a:p>
          <a:p>
            <a:r>
              <a:rPr lang="es-ES" dirty="0" err="1" smtClean="0">
                <a:solidFill>
                  <a:srgbClr val="0033CC"/>
                </a:solidFill>
              </a:rPr>
              <a:t>Enzalutamida</a:t>
            </a:r>
            <a:endParaRPr lang="es-ES" dirty="0" smtClean="0">
              <a:solidFill>
                <a:srgbClr val="0033CC"/>
              </a:solidFill>
            </a:endParaRPr>
          </a:p>
          <a:p>
            <a:pPr lvl="1"/>
            <a:r>
              <a:rPr lang="es-ES" dirty="0" err="1" smtClean="0"/>
              <a:t>Affirm</a:t>
            </a:r>
            <a:endParaRPr lang="es-ES" dirty="0" smtClean="0"/>
          </a:p>
          <a:p>
            <a:pPr lvl="1"/>
            <a:r>
              <a:rPr lang="es-ES" dirty="0" err="1" smtClean="0"/>
              <a:t>Prevail</a:t>
            </a:r>
            <a:r>
              <a:rPr lang="es-ES" dirty="0" smtClean="0"/>
              <a:t> (</a:t>
            </a:r>
            <a:r>
              <a:rPr lang="es-ES" dirty="0" err="1" smtClean="0"/>
              <a:t>esmo</a:t>
            </a:r>
            <a:r>
              <a:rPr lang="es-ES" dirty="0" smtClean="0"/>
              <a:t> 15)</a:t>
            </a:r>
          </a:p>
          <a:p>
            <a:pPr lvl="1"/>
            <a:r>
              <a:rPr lang="es-ES" dirty="0" smtClean="0"/>
              <a:t>Estudios en marcha </a:t>
            </a:r>
          </a:p>
          <a:p>
            <a:r>
              <a:rPr lang="es-ES" dirty="0" smtClean="0"/>
              <a:t>Combinaciones/secuencias</a:t>
            </a:r>
          </a:p>
        </p:txBody>
      </p:sp>
      <p:sp>
        <p:nvSpPr>
          <p:cNvPr id="5" name="4 Marcador de texto"/>
          <p:cNvSpPr>
            <a:spLocks noGrp="1"/>
          </p:cNvSpPr>
          <p:nvPr>
            <p:ph type="body" sz="quarter" idx="3"/>
          </p:nvPr>
        </p:nvSpPr>
        <p:spPr/>
        <p:txBody>
          <a:bodyPr/>
          <a:lstStyle/>
          <a:p>
            <a:r>
              <a:rPr lang="es-ES" dirty="0" smtClean="0"/>
              <a:t>En estudio </a:t>
            </a:r>
            <a:endParaRPr lang="es-ES" dirty="0"/>
          </a:p>
        </p:txBody>
      </p:sp>
      <p:sp>
        <p:nvSpPr>
          <p:cNvPr id="6" name="5 Marcador de contenido"/>
          <p:cNvSpPr>
            <a:spLocks noGrp="1"/>
          </p:cNvSpPr>
          <p:nvPr>
            <p:ph sz="quarter" idx="4"/>
          </p:nvPr>
        </p:nvSpPr>
        <p:spPr/>
        <p:txBody>
          <a:bodyPr/>
          <a:lstStyle/>
          <a:p>
            <a:endParaRPr lang="es-ES" dirty="0" smtClean="0"/>
          </a:p>
          <a:p>
            <a:r>
              <a:rPr lang="es-ES" dirty="0" err="1" smtClean="0">
                <a:solidFill>
                  <a:srgbClr val="FF0000"/>
                </a:solidFill>
              </a:rPr>
              <a:t>Galeterone</a:t>
            </a:r>
            <a:r>
              <a:rPr lang="es-ES" dirty="0" smtClean="0">
                <a:solidFill>
                  <a:srgbClr val="FF0000"/>
                </a:solidFill>
              </a:rPr>
              <a:t> (TOK-001)</a:t>
            </a:r>
          </a:p>
          <a:p>
            <a:r>
              <a:rPr lang="es-ES" dirty="0" smtClean="0">
                <a:solidFill>
                  <a:srgbClr val="FF0000"/>
                </a:solidFill>
              </a:rPr>
              <a:t>ARN-509</a:t>
            </a:r>
          </a:p>
          <a:p>
            <a:r>
              <a:rPr lang="es-ES" dirty="0" smtClean="0">
                <a:solidFill>
                  <a:srgbClr val="FF0000"/>
                </a:solidFill>
              </a:rPr>
              <a:t>ODM-201</a:t>
            </a:r>
          </a:p>
          <a:p>
            <a:endParaRPr lang="es-ES" dirty="0" smtClean="0"/>
          </a:p>
          <a:p>
            <a:endParaRPr lang="es-ES" dirty="0" smtClean="0"/>
          </a:p>
          <a:p>
            <a:endParaRPr lang="es-ES" dirty="0"/>
          </a:p>
        </p:txBody>
      </p:sp>
      <p:sp>
        <p:nvSpPr>
          <p:cNvPr id="7" name="6 Rectángulo"/>
          <p:cNvSpPr/>
          <p:nvPr/>
        </p:nvSpPr>
        <p:spPr>
          <a:xfrm>
            <a:off x="4283968" y="2276872"/>
            <a:ext cx="4176464"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302237320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260648"/>
            <a:ext cx="7772400" cy="1143000"/>
          </a:xfrm>
        </p:spPr>
        <p:txBody>
          <a:bodyPr>
            <a:normAutofit fontScale="90000"/>
          </a:bodyPr>
          <a:lstStyle/>
          <a:p>
            <a:r>
              <a:rPr lang="es-ES" dirty="0" smtClean="0">
                <a:latin typeface="Arial"/>
                <a:cs typeface="Arial"/>
              </a:rPr>
              <a:t>Nuevos fármacos </a:t>
            </a:r>
            <a:r>
              <a:rPr lang="es-ES" dirty="0" err="1" smtClean="0">
                <a:latin typeface="Arial"/>
                <a:cs typeface="Arial"/>
              </a:rPr>
              <a:t>inmunoterápicos</a:t>
            </a:r>
            <a:endParaRPr lang="es-ES" dirty="0">
              <a:latin typeface="Arial"/>
              <a:cs typeface="Arial"/>
            </a:endParaRPr>
          </a:p>
        </p:txBody>
      </p:sp>
      <p:sp>
        <p:nvSpPr>
          <p:cNvPr id="3" name="Marcador de contenido 2"/>
          <p:cNvSpPr>
            <a:spLocks noGrp="1"/>
          </p:cNvSpPr>
          <p:nvPr>
            <p:ph idx="1"/>
          </p:nvPr>
        </p:nvSpPr>
        <p:spPr>
          <a:xfrm>
            <a:off x="683568" y="1412776"/>
            <a:ext cx="7772400" cy="4114800"/>
          </a:xfrm>
        </p:spPr>
        <p:txBody>
          <a:bodyPr/>
          <a:lstStyle/>
          <a:p>
            <a:r>
              <a:rPr lang="es-ES" sz="4000" u="sng" dirty="0" err="1" smtClean="0"/>
              <a:t>Ipilimumab</a:t>
            </a:r>
            <a:r>
              <a:rPr lang="es-ES" sz="4000" u="sng" dirty="0" smtClean="0"/>
              <a:t> </a:t>
            </a:r>
            <a:r>
              <a:rPr lang="es-ES" sz="4000" dirty="0" smtClean="0"/>
              <a:t>en </a:t>
            </a:r>
            <a:r>
              <a:rPr lang="es-ES" sz="4000" dirty="0" err="1" smtClean="0"/>
              <a:t>preQT</a:t>
            </a:r>
            <a:endParaRPr lang="es-ES" sz="4000" dirty="0" smtClean="0"/>
          </a:p>
          <a:p>
            <a:endParaRPr lang="es-ES" sz="4000" dirty="0" smtClean="0"/>
          </a:p>
          <a:p>
            <a:r>
              <a:rPr lang="es-ES" sz="4000" u="sng" dirty="0" err="1" smtClean="0"/>
              <a:t>Prostvac</a:t>
            </a:r>
            <a:r>
              <a:rPr lang="es-ES" sz="4000" dirty="0" smtClean="0"/>
              <a:t> + GM</a:t>
            </a:r>
          </a:p>
          <a:p>
            <a:endParaRPr lang="es-ES" sz="4000" dirty="0" smtClean="0"/>
          </a:p>
          <a:p>
            <a:r>
              <a:rPr lang="es-ES" sz="4000" dirty="0" err="1" smtClean="0"/>
              <a:t>Prosvac</a:t>
            </a:r>
            <a:r>
              <a:rPr lang="es-ES" sz="4000" dirty="0" smtClean="0"/>
              <a:t> + </a:t>
            </a:r>
            <a:r>
              <a:rPr lang="es-ES" sz="4000" dirty="0" err="1" smtClean="0"/>
              <a:t>enzalutamida</a:t>
            </a:r>
            <a:endParaRPr lang="es-ES" sz="4000" dirty="0" smtClean="0"/>
          </a:p>
          <a:p>
            <a:endParaRPr lang="es-ES" sz="4000" dirty="0" smtClean="0"/>
          </a:p>
          <a:p>
            <a:r>
              <a:rPr lang="es-ES" sz="4000" dirty="0" err="1" smtClean="0"/>
              <a:t>Sipuleucel</a:t>
            </a:r>
            <a:r>
              <a:rPr lang="es-ES" sz="4000" dirty="0" smtClean="0"/>
              <a:t> + </a:t>
            </a:r>
            <a:r>
              <a:rPr lang="es-ES" sz="4000" dirty="0" err="1" smtClean="0"/>
              <a:t>enzalutamida</a:t>
            </a:r>
            <a:endParaRPr lang="es-ES" sz="4000" dirty="0" smtClean="0"/>
          </a:p>
        </p:txBody>
      </p:sp>
    </p:spTree>
    <p:extLst>
      <p:ext uri="{BB962C8B-B14F-4D97-AF65-F5344CB8AC3E}">
        <p14:creationId xmlns:p14="http://schemas.microsoft.com/office/powerpoint/2010/main" val="252448160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39552" y="-243408"/>
            <a:ext cx="8229600" cy="1143000"/>
          </a:xfrm>
        </p:spPr>
        <p:txBody>
          <a:bodyPr>
            <a:normAutofit/>
          </a:bodyPr>
          <a:lstStyle/>
          <a:p>
            <a:r>
              <a:rPr lang="es-ES" b="1" dirty="0" smtClean="0"/>
              <a:t>Tratamiento del CP </a:t>
            </a:r>
            <a:endParaRPr lang="en-US" b="1" dirty="0"/>
          </a:p>
        </p:txBody>
      </p:sp>
      <p:sp>
        <p:nvSpPr>
          <p:cNvPr id="48" name="Slide Number Placeholder 1"/>
          <p:cNvSpPr>
            <a:spLocks noGrp="1"/>
          </p:cNvSpPr>
          <p:nvPr>
            <p:ph type="sldNum" sz="quarter" idx="4294967295"/>
          </p:nvPr>
        </p:nvSpPr>
        <p:spPr>
          <a:xfrm>
            <a:off x="8512969" y="6557216"/>
            <a:ext cx="248443" cy="144000"/>
          </a:xfrm>
          <a:prstGeom prst="rect">
            <a:avLst/>
          </a:prstGeom>
        </p:spPr>
        <p:txBody>
          <a:bodyPr/>
          <a:lstStyle/>
          <a:p>
            <a:fld id="{5A74B922-4159-4EBC-81E2-A207B0124320}" type="slidenum">
              <a:rPr lang="en-GB" smtClean="0">
                <a:solidFill>
                  <a:prstClr val="black">
                    <a:tint val="75000"/>
                  </a:prstClr>
                </a:solidFill>
                <a:latin typeface="Calibri"/>
              </a:rPr>
              <a:pPr/>
              <a:t>98</a:t>
            </a:fld>
            <a:endParaRPr lang="en-GB" dirty="0">
              <a:solidFill>
                <a:prstClr val="black">
                  <a:tint val="75000"/>
                </a:prstClr>
              </a:solidFill>
              <a:latin typeface="Calibri"/>
            </a:endParaRPr>
          </a:p>
        </p:txBody>
      </p:sp>
      <p:sp>
        <p:nvSpPr>
          <p:cNvPr id="51" name="Text Box 4"/>
          <p:cNvSpPr txBox="1">
            <a:spLocks noChangeArrowheads="1"/>
          </p:cNvSpPr>
          <p:nvPr/>
        </p:nvSpPr>
        <p:spPr bwMode="auto">
          <a:xfrm rot="16200000">
            <a:off x="-805587" y="2821377"/>
            <a:ext cx="3235904" cy="307777"/>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Calibri"/>
                <a:cs typeface="Times New Roman" pitchFamily="18" charset="0"/>
              </a:rPr>
              <a:t>Vol. </a:t>
            </a:r>
            <a:r>
              <a:rPr lang="en-US" sz="1400" b="1" dirty="0" err="1" smtClean="0">
                <a:solidFill>
                  <a:srgbClr val="000000"/>
                </a:solidFill>
                <a:latin typeface="Calibri"/>
                <a:cs typeface="Times New Roman" pitchFamily="18" charset="0"/>
              </a:rPr>
              <a:t>Tumoral</a:t>
            </a:r>
            <a:endParaRPr lang="en-US" sz="1400" b="1" dirty="0">
              <a:solidFill>
                <a:srgbClr val="000000"/>
              </a:solidFill>
              <a:latin typeface="Calibri"/>
              <a:cs typeface="Times New Roman" pitchFamily="18" charset="0"/>
            </a:endParaRPr>
          </a:p>
        </p:txBody>
      </p:sp>
      <p:sp>
        <p:nvSpPr>
          <p:cNvPr id="55" name="Text Box 5"/>
          <p:cNvSpPr txBox="1">
            <a:spLocks noChangeArrowheads="1"/>
          </p:cNvSpPr>
          <p:nvPr/>
        </p:nvSpPr>
        <p:spPr bwMode="auto">
          <a:xfrm>
            <a:off x="4060056" y="5748713"/>
            <a:ext cx="774316" cy="307777"/>
          </a:xfrm>
          <a:prstGeom prst="rect">
            <a:avLst/>
          </a:prstGeom>
          <a:noFill/>
          <a:ln w="9525">
            <a:noFill/>
            <a:miter lim="800000"/>
            <a:headEnd/>
            <a:tailEnd/>
          </a:ln>
        </p:spPr>
        <p:txBody>
          <a:bodyPr wrap="none">
            <a:spAutoFit/>
          </a:bodyPr>
          <a:lstStyle/>
          <a:p>
            <a:pPr algn="ctr"/>
            <a:r>
              <a:rPr lang="en-US" sz="1400" b="1" dirty="0" err="1" smtClean="0">
                <a:solidFill>
                  <a:srgbClr val="000000"/>
                </a:solidFill>
                <a:latin typeface="Calibri"/>
              </a:rPr>
              <a:t>Tiempo</a:t>
            </a:r>
            <a:endParaRPr lang="en-US" sz="1400" b="1" dirty="0">
              <a:solidFill>
                <a:srgbClr val="000000"/>
              </a:solidFill>
              <a:latin typeface="Calibri"/>
            </a:endParaRPr>
          </a:p>
        </p:txBody>
      </p:sp>
      <p:sp>
        <p:nvSpPr>
          <p:cNvPr id="56" name="Text Box 10"/>
          <p:cNvSpPr txBox="1">
            <a:spLocks noChangeArrowheads="1"/>
          </p:cNvSpPr>
          <p:nvPr/>
        </p:nvSpPr>
        <p:spPr bwMode="auto">
          <a:xfrm>
            <a:off x="7896960" y="1270375"/>
            <a:ext cx="841375" cy="338554"/>
          </a:xfrm>
          <a:prstGeom prst="rect">
            <a:avLst/>
          </a:prstGeom>
          <a:noFill/>
          <a:ln w="9525">
            <a:noFill/>
            <a:miter lim="800000"/>
            <a:headEnd/>
            <a:tailEnd/>
          </a:ln>
        </p:spPr>
        <p:txBody>
          <a:bodyPr>
            <a:spAutoFit/>
          </a:bodyPr>
          <a:lstStyle/>
          <a:p>
            <a:pPr>
              <a:spcBef>
                <a:spcPct val="50000"/>
              </a:spcBef>
            </a:pPr>
            <a:r>
              <a:rPr lang="es-ES" sz="1600" dirty="0" smtClean="0">
                <a:solidFill>
                  <a:srgbClr val="000000"/>
                </a:solidFill>
                <a:latin typeface="Calibri"/>
              </a:rPr>
              <a:t>Muerte</a:t>
            </a:r>
            <a:endParaRPr lang="en-US" sz="1600" dirty="0">
              <a:solidFill>
                <a:srgbClr val="000000"/>
              </a:solidFill>
              <a:latin typeface="Calibri"/>
            </a:endParaRPr>
          </a:p>
        </p:txBody>
      </p:sp>
      <p:sp>
        <p:nvSpPr>
          <p:cNvPr id="57" name="Rounded Rectangle 39"/>
          <p:cNvSpPr>
            <a:spLocks noChangeArrowheads="1"/>
          </p:cNvSpPr>
          <p:nvPr/>
        </p:nvSpPr>
        <p:spPr bwMode="auto">
          <a:xfrm>
            <a:off x="1020025" y="6021425"/>
            <a:ext cx="1982787" cy="122237"/>
          </a:xfrm>
          <a:prstGeom prst="roundRect">
            <a:avLst>
              <a:gd name="adj" fmla="val 16667"/>
            </a:avLst>
          </a:prstGeom>
          <a:noFill/>
          <a:ln w="9525" algn="ctr">
            <a:noFill/>
            <a:round/>
            <a:headEnd/>
            <a:tailEnd/>
          </a:ln>
        </p:spPr>
        <p:txBody>
          <a:bodyPr wrap="none" anchor="ctr"/>
          <a:lstStyle/>
          <a:p>
            <a:endParaRPr lang="en-GB" sz="1100" dirty="0">
              <a:solidFill>
                <a:srgbClr val="333333"/>
              </a:solidFill>
              <a:latin typeface="Calibri"/>
            </a:endParaRPr>
          </a:p>
        </p:txBody>
      </p:sp>
      <p:sp>
        <p:nvSpPr>
          <p:cNvPr id="58" name="Freeform 18"/>
          <p:cNvSpPr>
            <a:spLocks/>
          </p:cNvSpPr>
          <p:nvPr/>
        </p:nvSpPr>
        <p:spPr bwMode="auto">
          <a:xfrm>
            <a:off x="1040278" y="1462200"/>
            <a:ext cx="6827416" cy="2802179"/>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8575" cap="sq" cmpd="sng">
            <a:solidFill>
              <a:schemeClr val="tx2"/>
            </a:solidFill>
            <a:prstDash val="solid"/>
            <a:miter lim="800000"/>
            <a:headEnd/>
            <a:tailEnd/>
          </a:ln>
          <a:effectLst/>
        </p:spPr>
        <p:txBody>
          <a:bodyPr/>
          <a:lstStyle/>
          <a:p>
            <a:pPr>
              <a:defRPr/>
            </a:pPr>
            <a:endParaRPr lang="en-US" dirty="0">
              <a:solidFill>
                <a:prstClr val="black"/>
              </a:solidFill>
              <a:latin typeface="Calibri"/>
              <a:ea typeface="MS PGothic"/>
            </a:endParaRPr>
          </a:p>
        </p:txBody>
      </p:sp>
      <p:sp>
        <p:nvSpPr>
          <p:cNvPr id="60" name="Text Box 6"/>
          <p:cNvSpPr txBox="1">
            <a:spLocks noChangeArrowheads="1"/>
          </p:cNvSpPr>
          <p:nvPr/>
        </p:nvSpPr>
        <p:spPr bwMode="auto">
          <a:xfrm>
            <a:off x="2022199" y="2012881"/>
            <a:ext cx="978153" cy="276999"/>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Castración</a:t>
            </a:r>
            <a:endParaRPr lang="en-US" sz="1200" b="1" dirty="0">
              <a:solidFill>
                <a:srgbClr val="2B1BF7"/>
              </a:solidFill>
              <a:latin typeface="Calibri"/>
              <a:cs typeface="Times New Roman" pitchFamily="18" charset="0"/>
            </a:endParaRPr>
          </a:p>
        </p:txBody>
      </p:sp>
      <p:sp>
        <p:nvSpPr>
          <p:cNvPr id="62" name="Line 12"/>
          <p:cNvSpPr>
            <a:spLocks noChangeShapeType="1"/>
          </p:cNvSpPr>
          <p:nvPr/>
        </p:nvSpPr>
        <p:spPr bwMode="auto">
          <a:xfrm flipV="1">
            <a:off x="1905215" y="4006346"/>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3" name="Line 13"/>
          <p:cNvSpPr>
            <a:spLocks noChangeShapeType="1"/>
          </p:cNvSpPr>
          <p:nvPr/>
        </p:nvSpPr>
        <p:spPr bwMode="auto">
          <a:xfrm flipV="1">
            <a:off x="1965595" y="4025227"/>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4" name="Line 15"/>
          <p:cNvSpPr>
            <a:spLocks noChangeShapeType="1"/>
          </p:cNvSpPr>
          <p:nvPr/>
        </p:nvSpPr>
        <p:spPr bwMode="auto">
          <a:xfrm flipV="1">
            <a:off x="3239602" y="405197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5" name="Line 16"/>
          <p:cNvSpPr>
            <a:spLocks noChangeShapeType="1"/>
          </p:cNvSpPr>
          <p:nvPr/>
        </p:nvSpPr>
        <p:spPr bwMode="auto">
          <a:xfrm flipV="1">
            <a:off x="3299982" y="4070854"/>
            <a:ext cx="96607" cy="256460"/>
          </a:xfrm>
          <a:prstGeom prst="line">
            <a:avLst/>
          </a:prstGeom>
          <a:noFill/>
          <a:ln w="19050">
            <a:solidFill>
              <a:schemeClr val="tx2"/>
            </a:solidFill>
            <a:round/>
            <a:headEnd/>
            <a:tailEnd/>
          </a:ln>
        </p:spPr>
        <p:txBody>
          <a:bodyPr/>
          <a:lstStyle/>
          <a:p>
            <a:endParaRPr lang="en-US">
              <a:solidFill>
                <a:srgbClr val="333333"/>
              </a:solidFill>
              <a:latin typeface="Calibri"/>
            </a:endParaRPr>
          </a:p>
        </p:txBody>
      </p:sp>
      <p:sp>
        <p:nvSpPr>
          <p:cNvPr id="66" name="Text Box 17"/>
          <p:cNvSpPr txBox="1">
            <a:spLocks noChangeArrowheads="1"/>
          </p:cNvSpPr>
          <p:nvPr/>
        </p:nvSpPr>
        <p:spPr bwMode="auto">
          <a:xfrm>
            <a:off x="1102366" y="3126830"/>
            <a:ext cx="1056250" cy="461665"/>
          </a:xfrm>
          <a:prstGeom prst="rect">
            <a:avLst/>
          </a:prstGeom>
          <a:noFill/>
          <a:ln w="9525">
            <a:noFill/>
            <a:miter lim="800000"/>
            <a:headEnd/>
            <a:tailEnd/>
          </a:ln>
        </p:spPr>
        <p:txBody>
          <a:bodyPr wrap="none">
            <a:spAutoFit/>
          </a:bodyPr>
          <a:lstStyle/>
          <a:p>
            <a:pPr algn="ctr"/>
            <a:r>
              <a:rPr lang="en-US" sz="1200" b="1" dirty="0" err="1" smtClean="0">
                <a:solidFill>
                  <a:srgbClr val="2B1BF7"/>
                </a:solidFill>
                <a:latin typeface="Calibri"/>
                <a:cs typeface="Times New Roman" pitchFamily="18" charset="0"/>
              </a:rPr>
              <a:t>Tratamiento</a:t>
            </a:r>
            <a:endParaRPr lang="en-US" sz="1200" b="1" dirty="0" smtClean="0">
              <a:solidFill>
                <a:srgbClr val="2B1BF7"/>
              </a:solidFill>
              <a:latin typeface="Calibri"/>
              <a:cs typeface="Times New Roman" pitchFamily="18" charset="0"/>
            </a:endParaRPr>
          </a:p>
          <a:p>
            <a:pPr algn="ctr"/>
            <a:r>
              <a:rPr lang="en-US" sz="1200" b="1" dirty="0" smtClean="0">
                <a:solidFill>
                  <a:srgbClr val="2B1BF7"/>
                </a:solidFill>
                <a:latin typeface="Calibri"/>
                <a:cs typeface="Times New Roman" pitchFamily="18" charset="0"/>
              </a:rPr>
              <a:t>Local*</a:t>
            </a:r>
            <a:endParaRPr lang="en-US" sz="1200" b="1" dirty="0">
              <a:solidFill>
                <a:srgbClr val="2B1BF7"/>
              </a:solidFill>
              <a:latin typeface="Calibri"/>
              <a:cs typeface="Times New Roman" pitchFamily="18" charset="0"/>
            </a:endParaRPr>
          </a:p>
        </p:txBody>
      </p:sp>
      <p:sp>
        <p:nvSpPr>
          <p:cNvPr id="67" name="TextBox 35"/>
          <p:cNvSpPr txBox="1">
            <a:spLocks noChangeArrowheads="1"/>
          </p:cNvSpPr>
          <p:nvPr/>
        </p:nvSpPr>
        <p:spPr bwMode="auto">
          <a:xfrm>
            <a:off x="3081107" y="1464985"/>
            <a:ext cx="1202861" cy="646331"/>
          </a:xfrm>
          <a:prstGeom prst="rect">
            <a:avLst/>
          </a:prstGeom>
          <a:noFill/>
          <a:ln w="9525">
            <a:noFill/>
            <a:miter lim="800000"/>
            <a:headEnd/>
            <a:tailEnd/>
          </a:ln>
        </p:spPr>
        <p:txBody>
          <a:bodyPr wrap="square">
            <a:spAutoFit/>
          </a:bodyPr>
          <a:lstStyle/>
          <a:p>
            <a:pPr algn="ctr"/>
            <a:r>
              <a:rPr lang="es-ES" sz="1200" b="1" dirty="0" smtClean="0">
                <a:solidFill>
                  <a:srgbClr val="2B1BF7"/>
                </a:solidFill>
                <a:latin typeface="Calibri"/>
                <a:ea typeface="MS PGothic" pitchFamily="34" charset="-128"/>
                <a:cs typeface="Times New Roman" pitchFamily="18" charset="0"/>
              </a:rPr>
              <a:t>Tratamiento hormonal 2ª línea</a:t>
            </a:r>
            <a:endParaRPr lang="en-US" sz="1200" b="1" dirty="0">
              <a:solidFill>
                <a:srgbClr val="2B1BF7"/>
              </a:solidFill>
              <a:latin typeface="Calibri"/>
              <a:ea typeface="MS PGothic" pitchFamily="34" charset="-128"/>
              <a:cs typeface="Times New Roman" pitchFamily="18" charset="0"/>
            </a:endParaRPr>
          </a:p>
        </p:txBody>
      </p:sp>
      <p:sp>
        <p:nvSpPr>
          <p:cNvPr id="68" name="Down Arrow 67"/>
          <p:cNvSpPr/>
          <p:nvPr/>
        </p:nvSpPr>
        <p:spPr>
          <a:xfrm>
            <a:off x="2318060" y="2394977"/>
            <a:ext cx="386429" cy="545961"/>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srgbClr val="A72B4D"/>
              </a:solidFill>
              <a:latin typeface="Calibri"/>
            </a:endParaRPr>
          </a:p>
        </p:txBody>
      </p:sp>
      <p:sp>
        <p:nvSpPr>
          <p:cNvPr id="69" name="Down Arrow 68"/>
          <p:cNvSpPr/>
          <p:nvPr/>
        </p:nvSpPr>
        <p:spPr>
          <a:xfrm>
            <a:off x="3587540" y="2967023"/>
            <a:ext cx="386429" cy="547534"/>
          </a:xfrm>
          <a:prstGeom prst="downArrow">
            <a:avLst/>
          </a:prstGeom>
          <a:solidFill>
            <a:schemeClr val="tx2"/>
          </a:solidFill>
          <a:ln/>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solidFill>
                <a:prstClr val="white"/>
              </a:solidFill>
              <a:latin typeface="Calibri"/>
            </a:endParaRPr>
          </a:p>
        </p:txBody>
      </p:sp>
      <p:sp>
        <p:nvSpPr>
          <p:cNvPr id="71" name="TextBox 35"/>
          <p:cNvSpPr txBox="1">
            <a:spLocks noChangeArrowheads="1"/>
          </p:cNvSpPr>
          <p:nvPr/>
        </p:nvSpPr>
        <p:spPr bwMode="auto">
          <a:xfrm>
            <a:off x="3203848" y="2060848"/>
            <a:ext cx="1309587" cy="830997"/>
          </a:xfrm>
          <a:prstGeom prst="rect">
            <a:avLst/>
          </a:prstGeom>
          <a:noFill/>
          <a:ln w="9525">
            <a:noFill/>
            <a:miter lim="800000"/>
            <a:headEnd/>
            <a:tailEnd/>
          </a:ln>
        </p:spPr>
        <p:txBody>
          <a:bodyPr>
            <a:spAutoFit/>
          </a:bodyPr>
          <a:lstStyle/>
          <a:p>
            <a:pPr algn="ctr"/>
            <a:r>
              <a:rPr lang="en-US" sz="1200" b="1" dirty="0" err="1" smtClean="0">
                <a:solidFill>
                  <a:srgbClr val="000000"/>
                </a:solidFill>
                <a:latin typeface="Calibri"/>
                <a:ea typeface="MS PGothic" pitchFamily="34" charset="-128"/>
                <a:cs typeface="Times New Roman" pitchFamily="18" charset="0"/>
              </a:rPr>
              <a:t>Bicalutamida</a:t>
            </a:r>
            <a:endParaRPr lang="en-US" sz="1200" b="1" dirty="0">
              <a:solidFill>
                <a:srgbClr val="000000"/>
              </a:solidFill>
              <a:latin typeface="Calibri"/>
              <a:ea typeface="MS PGothic" pitchFamily="34" charset="-128"/>
              <a:cs typeface="Times New Roman" pitchFamily="18" charset="0"/>
            </a:endParaRPr>
          </a:p>
          <a:p>
            <a:pPr algn="ctr"/>
            <a:r>
              <a:rPr lang="en-US" sz="1200" b="1" dirty="0" err="1" smtClean="0">
                <a:solidFill>
                  <a:srgbClr val="000000"/>
                </a:solidFill>
                <a:latin typeface="Calibri"/>
                <a:ea typeface="MS PGothic" pitchFamily="34" charset="-128"/>
                <a:cs typeface="Times New Roman" pitchFamily="18" charset="0"/>
              </a:rPr>
              <a:t>Flutamida</a:t>
            </a:r>
            <a:endParaRPr lang="en-US" sz="1200" b="1" dirty="0" smtClean="0">
              <a:solidFill>
                <a:srgbClr val="000000"/>
              </a:solidFill>
              <a:latin typeface="Calibri"/>
              <a:ea typeface="MS PGothic" pitchFamily="34" charset="-128"/>
              <a:cs typeface="Times New Roman" pitchFamily="18" charset="0"/>
            </a:endParaRPr>
          </a:p>
          <a:p>
            <a:pPr algn="ctr"/>
            <a:r>
              <a:rPr lang="en-US" sz="1200" b="1" dirty="0" smtClean="0">
                <a:solidFill>
                  <a:srgbClr val="2B1BF7"/>
                </a:solidFill>
                <a:latin typeface="Calibri"/>
                <a:ea typeface="MS PGothic" pitchFamily="34" charset="-128"/>
                <a:cs typeface="Times New Roman" pitchFamily="18" charset="0"/>
              </a:rPr>
              <a:t>(</a:t>
            </a:r>
            <a:r>
              <a:rPr lang="en-US" sz="1200" b="1" dirty="0" err="1" smtClean="0">
                <a:solidFill>
                  <a:srgbClr val="2B1BF7"/>
                </a:solidFill>
                <a:latin typeface="Calibri"/>
                <a:ea typeface="MS PGothic" pitchFamily="34" charset="-128"/>
                <a:cs typeface="Times New Roman" pitchFamily="18" charset="0"/>
              </a:rPr>
              <a:t>Retirada</a:t>
            </a:r>
            <a:r>
              <a:rPr lang="en-US" sz="1200" b="1" dirty="0" smtClean="0">
                <a:solidFill>
                  <a:srgbClr val="2B1BF7"/>
                </a:solidFill>
                <a:latin typeface="Calibri"/>
                <a:ea typeface="MS PGothic" pitchFamily="34" charset="-128"/>
                <a:cs typeface="Times New Roman" pitchFamily="18" charset="0"/>
              </a:rPr>
              <a:t>)</a:t>
            </a:r>
            <a:endParaRPr lang="en-US" sz="1200" b="1" dirty="0">
              <a:solidFill>
                <a:srgbClr val="2B1BF7"/>
              </a:solidFill>
              <a:latin typeface="Calibri"/>
              <a:ea typeface="MS PGothic" pitchFamily="34" charset="-128"/>
              <a:cs typeface="Times New Roman" pitchFamily="18" charset="0"/>
            </a:endParaRPr>
          </a:p>
          <a:p>
            <a:pPr algn="ctr"/>
            <a:endParaRPr lang="en-US" sz="1200" b="1" dirty="0">
              <a:solidFill>
                <a:srgbClr val="000000"/>
              </a:solidFill>
              <a:latin typeface="Calibri"/>
              <a:ea typeface="MS PGothic" pitchFamily="34" charset="-128"/>
              <a:cs typeface="Times New Roman" pitchFamily="18" charset="0"/>
            </a:endParaRPr>
          </a:p>
        </p:txBody>
      </p:sp>
      <p:cxnSp>
        <p:nvCxnSpPr>
          <p:cNvPr id="75" name="Elbow Connector 74"/>
          <p:cNvCxnSpPr/>
          <p:nvPr/>
        </p:nvCxnSpPr>
        <p:spPr>
          <a:xfrm>
            <a:off x="1051728" y="1357313"/>
            <a:ext cx="6790970" cy="3224888"/>
          </a:xfrm>
          <a:prstGeom prst="bentConnector3">
            <a:avLst>
              <a:gd name="adj1" fmla="val -14"/>
            </a:avLst>
          </a:prstGeom>
          <a:ln w="285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6" name="Rounded Rectangle 75"/>
          <p:cNvSpPr/>
          <p:nvPr/>
        </p:nvSpPr>
        <p:spPr>
          <a:xfrm>
            <a:off x="1052585" y="4629729"/>
            <a:ext cx="4476281" cy="340519"/>
          </a:xfrm>
          <a:prstGeom prst="roundRect">
            <a:avLst/>
          </a:pr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Asintomático</a:t>
            </a:r>
            <a:endParaRPr lang="en-US" sz="1400" b="1" dirty="0">
              <a:solidFill>
                <a:srgbClr val="FFFFFF"/>
              </a:solidFill>
              <a:latin typeface="Arial"/>
            </a:endParaRPr>
          </a:p>
        </p:txBody>
      </p:sp>
      <p:sp>
        <p:nvSpPr>
          <p:cNvPr id="77" name="Freeform 5"/>
          <p:cNvSpPr>
            <a:spLocks/>
          </p:cNvSpPr>
          <p:nvPr/>
        </p:nvSpPr>
        <p:spPr bwMode="auto">
          <a:xfrm>
            <a:off x="5549900" y="4628988"/>
            <a:ext cx="2317750" cy="342000"/>
          </a:xfrm>
          <a:custGeom>
            <a:avLst/>
            <a:gdLst>
              <a:gd name="T0" fmla="*/ 724 w 724"/>
              <a:gd name="T1" fmla="*/ 94 h 108"/>
              <a:gd name="T2" fmla="*/ 709 w 724"/>
              <a:gd name="T3" fmla="*/ 108 h 108"/>
              <a:gd name="T4" fmla="*/ 14 w 724"/>
              <a:gd name="T5" fmla="*/ 108 h 108"/>
              <a:gd name="T6" fmla="*/ 0 w 724"/>
              <a:gd name="T7" fmla="*/ 94 h 108"/>
              <a:gd name="T8" fmla="*/ 0 w 724"/>
              <a:gd name="T9" fmla="*/ 15 h 108"/>
              <a:gd name="T10" fmla="*/ 14 w 724"/>
              <a:gd name="T11" fmla="*/ 0 h 108"/>
              <a:gd name="T12" fmla="*/ 709 w 724"/>
              <a:gd name="T13" fmla="*/ 0 h 108"/>
              <a:gd name="T14" fmla="*/ 724 w 724"/>
              <a:gd name="T15" fmla="*/ 15 h 108"/>
              <a:gd name="T16" fmla="*/ 724 w 724"/>
              <a:gd name="T17"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08">
                <a:moveTo>
                  <a:pt x="724" y="94"/>
                </a:moveTo>
                <a:cubicBezTo>
                  <a:pt x="724" y="102"/>
                  <a:pt x="717" y="108"/>
                  <a:pt x="709" y="108"/>
                </a:cubicBezTo>
                <a:cubicBezTo>
                  <a:pt x="14" y="108"/>
                  <a:pt x="14" y="108"/>
                  <a:pt x="14" y="108"/>
                </a:cubicBezTo>
                <a:cubicBezTo>
                  <a:pt x="6" y="108"/>
                  <a:pt x="0" y="102"/>
                  <a:pt x="0" y="94"/>
                </a:cubicBezTo>
                <a:cubicBezTo>
                  <a:pt x="0" y="15"/>
                  <a:pt x="0" y="15"/>
                  <a:pt x="0" y="15"/>
                </a:cubicBezTo>
                <a:cubicBezTo>
                  <a:pt x="0" y="7"/>
                  <a:pt x="6" y="0"/>
                  <a:pt x="14" y="0"/>
                </a:cubicBezTo>
                <a:cubicBezTo>
                  <a:pt x="709" y="0"/>
                  <a:pt x="709" y="0"/>
                  <a:pt x="709" y="0"/>
                </a:cubicBezTo>
                <a:cubicBezTo>
                  <a:pt x="717" y="0"/>
                  <a:pt x="724" y="7"/>
                  <a:pt x="724" y="15"/>
                </a:cubicBezTo>
                <a:lnTo>
                  <a:pt x="724" y="94"/>
                </a:lnTo>
                <a:close/>
              </a:path>
            </a:pathLst>
          </a:custGeom>
          <a:solidFill>
            <a:schemeClr val="tx1">
              <a:lumMod val="40000"/>
              <a:lumOff val="60000"/>
            </a:schemeClr>
          </a:solidFill>
          <a:ln w="12700" algn="ctr">
            <a:solidFill>
              <a:schemeClr val="tx1">
                <a:lumMod val="60000"/>
                <a:lumOff val="40000"/>
              </a:schemeClr>
            </a:solidFill>
            <a:round/>
            <a:headEnd/>
            <a:tailEnd/>
          </a:ln>
        </p:spPr>
        <p:txBody>
          <a:bodyPr wrap="square" anchor="ctr">
            <a:spAutoFit/>
          </a:bodyPr>
          <a:lstStyle/>
          <a:p>
            <a:pPr algn="ctr" eaLnBrk="0" hangingPunct="0"/>
            <a:endParaRPr lang="en-GB" sz="1400" b="1">
              <a:solidFill>
                <a:srgbClr val="000000"/>
              </a:solidFill>
              <a:latin typeface="Arial"/>
            </a:endParaRPr>
          </a:p>
        </p:txBody>
      </p:sp>
      <p:sp>
        <p:nvSpPr>
          <p:cNvPr id="78" name="Freeform 6"/>
          <p:cNvSpPr>
            <a:spLocks/>
          </p:cNvSpPr>
          <p:nvPr/>
        </p:nvSpPr>
        <p:spPr bwMode="auto">
          <a:xfrm>
            <a:off x="5553075" y="4629729"/>
            <a:ext cx="2314575" cy="340316"/>
          </a:xfrm>
          <a:custGeom>
            <a:avLst/>
            <a:gdLst>
              <a:gd name="T0" fmla="*/ 0 w 723"/>
              <a:gd name="T1" fmla="*/ 93 h 104"/>
              <a:gd name="T2" fmla="*/ 23 w 723"/>
              <a:gd name="T3" fmla="*/ 92 h 104"/>
              <a:gd name="T4" fmla="*/ 90 w 723"/>
              <a:gd name="T5" fmla="*/ 86 h 104"/>
              <a:gd name="T6" fmla="*/ 186 w 723"/>
              <a:gd name="T7" fmla="*/ 73 h 104"/>
              <a:gd name="T8" fmla="*/ 275 w 723"/>
              <a:gd name="T9" fmla="*/ 70 h 104"/>
              <a:gd name="T10" fmla="*/ 355 w 723"/>
              <a:gd name="T11" fmla="*/ 67 h 104"/>
              <a:gd name="T12" fmla="*/ 469 w 723"/>
              <a:gd name="T13" fmla="*/ 61 h 104"/>
              <a:gd name="T14" fmla="*/ 507 w 723"/>
              <a:gd name="T15" fmla="*/ 55 h 104"/>
              <a:gd name="T16" fmla="*/ 522 w 723"/>
              <a:gd name="T17" fmla="*/ 53 h 104"/>
              <a:gd name="T18" fmla="*/ 563 w 723"/>
              <a:gd name="T19" fmla="*/ 46 h 104"/>
              <a:gd name="T20" fmla="*/ 613 w 723"/>
              <a:gd name="T21" fmla="*/ 36 h 104"/>
              <a:gd name="T22" fmla="*/ 663 w 723"/>
              <a:gd name="T23" fmla="*/ 24 h 104"/>
              <a:gd name="T24" fmla="*/ 701 w 723"/>
              <a:gd name="T25" fmla="*/ 11 h 104"/>
              <a:gd name="T26" fmla="*/ 707 w 723"/>
              <a:gd name="T27" fmla="*/ 8 h 104"/>
              <a:gd name="T28" fmla="*/ 717 w 723"/>
              <a:gd name="T29" fmla="*/ 0 h 104"/>
              <a:gd name="T30" fmla="*/ 723 w 723"/>
              <a:gd name="T31" fmla="*/ 13 h 104"/>
              <a:gd name="T32" fmla="*/ 723 w 723"/>
              <a:gd name="T33" fmla="*/ 90 h 104"/>
              <a:gd name="T34" fmla="*/ 710 w 723"/>
              <a:gd name="T35" fmla="*/ 104 h 104"/>
              <a:gd name="T36" fmla="*/ 15 w 723"/>
              <a:gd name="T37" fmla="*/ 104 h 104"/>
              <a:gd name="T38" fmla="*/ 0 w 723"/>
              <a:gd name="T39"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3" h="104">
                <a:moveTo>
                  <a:pt x="0" y="93"/>
                </a:moveTo>
                <a:cubicBezTo>
                  <a:pt x="0" y="93"/>
                  <a:pt x="22" y="92"/>
                  <a:pt x="23" y="92"/>
                </a:cubicBezTo>
                <a:cubicBezTo>
                  <a:pt x="45" y="91"/>
                  <a:pt x="67" y="89"/>
                  <a:pt x="90" y="86"/>
                </a:cubicBezTo>
                <a:cubicBezTo>
                  <a:pt x="122" y="81"/>
                  <a:pt x="153" y="76"/>
                  <a:pt x="186" y="73"/>
                </a:cubicBezTo>
                <a:cubicBezTo>
                  <a:pt x="215" y="70"/>
                  <a:pt x="245" y="70"/>
                  <a:pt x="275" y="70"/>
                </a:cubicBezTo>
                <a:cubicBezTo>
                  <a:pt x="302" y="69"/>
                  <a:pt x="329" y="68"/>
                  <a:pt x="355" y="67"/>
                </a:cubicBezTo>
                <a:cubicBezTo>
                  <a:pt x="393" y="66"/>
                  <a:pt x="431" y="65"/>
                  <a:pt x="469" y="61"/>
                </a:cubicBezTo>
                <a:cubicBezTo>
                  <a:pt x="481" y="59"/>
                  <a:pt x="494" y="57"/>
                  <a:pt x="507" y="55"/>
                </a:cubicBezTo>
                <a:cubicBezTo>
                  <a:pt x="512" y="55"/>
                  <a:pt x="517" y="54"/>
                  <a:pt x="522" y="53"/>
                </a:cubicBezTo>
                <a:cubicBezTo>
                  <a:pt x="536" y="50"/>
                  <a:pt x="549" y="48"/>
                  <a:pt x="563" y="46"/>
                </a:cubicBezTo>
                <a:cubicBezTo>
                  <a:pt x="579" y="43"/>
                  <a:pt x="596" y="39"/>
                  <a:pt x="613" y="36"/>
                </a:cubicBezTo>
                <a:cubicBezTo>
                  <a:pt x="630" y="32"/>
                  <a:pt x="647" y="29"/>
                  <a:pt x="663" y="24"/>
                </a:cubicBezTo>
                <a:cubicBezTo>
                  <a:pt x="676" y="21"/>
                  <a:pt x="689" y="16"/>
                  <a:pt x="701" y="11"/>
                </a:cubicBezTo>
                <a:cubicBezTo>
                  <a:pt x="703" y="10"/>
                  <a:pt x="705" y="9"/>
                  <a:pt x="707" y="8"/>
                </a:cubicBezTo>
                <a:cubicBezTo>
                  <a:pt x="707" y="8"/>
                  <a:pt x="717" y="2"/>
                  <a:pt x="717" y="0"/>
                </a:cubicBezTo>
                <a:cubicBezTo>
                  <a:pt x="717" y="0"/>
                  <a:pt x="723" y="3"/>
                  <a:pt x="723" y="13"/>
                </a:cubicBezTo>
                <a:cubicBezTo>
                  <a:pt x="723" y="90"/>
                  <a:pt x="723" y="90"/>
                  <a:pt x="723" y="90"/>
                </a:cubicBezTo>
                <a:cubicBezTo>
                  <a:pt x="723" y="90"/>
                  <a:pt x="722" y="102"/>
                  <a:pt x="710" y="104"/>
                </a:cubicBezTo>
                <a:cubicBezTo>
                  <a:pt x="15" y="104"/>
                  <a:pt x="15" y="104"/>
                  <a:pt x="15" y="104"/>
                </a:cubicBezTo>
                <a:cubicBezTo>
                  <a:pt x="15" y="104"/>
                  <a:pt x="0" y="103"/>
                  <a:pt x="0" y="93"/>
                </a:cubicBezTo>
                <a:close/>
              </a:path>
            </a:pathLst>
          </a:custGeom>
          <a:solidFill>
            <a:srgbClr val="A91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Calibri"/>
            </a:endParaRPr>
          </a:p>
        </p:txBody>
      </p:sp>
      <p:sp>
        <p:nvSpPr>
          <p:cNvPr id="79" name="Rounded Rectangle 78"/>
          <p:cNvSpPr/>
          <p:nvPr/>
        </p:nvSpPr>
        <p:spPr>
          <a:xfrm>
            <a:off x="5553075" y="4629729"/>
            <a:ext cx="2314575" cy="340519"/>
          </a:xfrm>
          <a:prstGeom prst="roundRect">
            <a:avLst/>
          </a:prstGeom>
          <a:noFill/>
          <a:ln w="12700" algn="ctr">
            <a:noFill/>
            <a:round/>
            <a:headEnd/>
            <a:tailEnd/>
          </a:ln>
        </p:spPr>
        <p:txBody>
          <a:bodyPr wrap="square" anchor="ctr">
            <a:spAutoFit/>
          </a:bodyPr>
          <a:lstStyle/>
          <a:p>
            <a:pPr algn="ctr" eaLnBrk="0" hangingPunct="0"/>
            <a:r>
              <a:rPr lang="en-US" sz="1400" b="1" dirty="0" err="1" smtClean="0">
                <a:solidFill>
                  <a:srgbClr val="FFFFFF"/>
                </a:solidFill>
                <a:latin typeface="Arial"/>
              </a:rPr>
              <a:t>Sintomático</a:t>
            </a:r>
            <a:endParaRPr lang="en-US" sz="1400" b="1" dirty="0">
              <a:solidFill>
                <a:srgbClr val="FFFFFF"/>
              </a:solidFill>
              <a:latin typeface="Arial"/>
            </a:endParaRPr>
          </a:p>
        </p:txBody>
      </p:sp>
      <p:sp>
        <p:nvSpPr>
          <p:cNvPr id="80" name="Rounded Rectangle 79"/>
          <p:cNvSpPr/>
          <p:nvPr/>
        </p:nvSpPr>
        <p:spPr>
          <a:xfrm>
            <a:off x="1052585" y="5003093"/>
            <a:ext cx="2649800" cy="340519"/>
          </a:xfrm>
          <a:prstGeom prst="roundRect">
            <a:avLst/>
          </a:prstGeom>
          <a:solidFill>
            <a:srgbClr val="DB6BC6"/>
          </a:solidFill>
          <a:ln w="12700" algn="ctr">
            <a:solidFill>
              <a:schemeClr val="tx1">
                <a:lumMod val="75000"/>
              </a:schemeClr>
            </a:solidFill>
            <a:round/>
            <a:headEnd/>
            <a:tailEnd/>
          </a:ln>
        </p:spPr>
        <p:txBody>
          <a:bodyPr wrap="square" anchor="ctr">
            <a:spAutoFit/>
          </a:bodyPr>
          <a:lstStyle/>
          <a:p>
            <a:pPr algn="ctr" eaLnBrk="0" hangingPunct="0"/>
            <a:r>
              <a:rPr lang="en-US" sz="1400" b="1" dirty="0" smtClean="0">
                <a:solidFill>
                  <a:srgbClr val="FFFFFF"/>
                </a:solidFill>
                <a:latin typeface="Arial"/>
              </a:rPr>
              <a:t>No </a:t>
            </a:r>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1" name="Rounded Rectangle 80"/>
          <p:cNvSpPr/>
          <p:nvPr/>
        </p:nvSpPr>
        <p:spPr>
          <a:xfrm>
            <a:off x="3716186" y="5003093"/>
            <a:ext cx="4151464" cy="340519"/>
          </a:xfrm>
          <a:prstGeom prst="roundRect">
            <a:avLst/>
          </a:prstGeom>
          <a:solidFill>
            <a:srgbClr val="D535CA"/>
          </a:solidFill>
          <a:ln w="12700" algn="ctr">
            <a:solidFill>
              <a:schemeClr val="tx1">
                <a:lumMod val="75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Metástasico</a:t>
            </a:r>
            <a:endParaRPr lang="en-US" sz="1400" b="1" dirty="0">
              <a:solidFill>
                <a:srgbClr val="FFFFFF"/>
              </a:solidFill>
              <a:latin typeface="Arial"/>
            </a:endParaRPr>
          </a:p>
        </p:txBody>
      </p:sp>
      <p:sp>
        <p:nvSpPr>
          <p:cNvPr id="82" name="Rounded Rectangle 81"/>
          <p:cNvSpPr/>
          <p:nvPr/>
        </p:nvSpPr>
        <p:spPr>
          <a:xfrm>
            <a:off x="1052585" y="5381576"/>
            <a:ext cx="2396207" cy="340519"/>
          </a:xfrm>
          <a:prstGeom prst="roundRect">
            <a:avLst/>
          </a:prstGeom>
          <a:solidFill>
            <a:srgbClr val="00B0F0"/>
          </a:solidFill>
          <a:ln w="12700" algn="ctr">
            <a:solidFill>
              <a:schemeClr val="tx1">
                <a:lumMod val="50000"/>
              </a:schemeClr>
            </a:solidFill>
            <a:round/>
            <a:headEnd/>
            <a:tailEnd/>
          </a:ln>
        </p:spPr>
        <p:txBody>
          <a:bodyPr wrap="square" anchor="ctr">
            <a:spAutoFit/>
          </a:bodyPr>
          <a:lstStyle/>
          <a:p>
            <a:pPr algn="ctr" eaLnBrk="0" hangingPunct="0"/>
            <a:r>
              <a:rPr lang="en-US" sz="1400" b="1" dirty="0" err="1" smtClean="0">
                <a:solidFill>
                  <a:srgbClr val="FFFFFF"/>
                </a:solidFill>
                <a:latin typeface="Arial"/>
              </a:rPr>
              <a:t>Hormono</a:t>
            </a:r>
            <a:r>
              <a:rPr lang="en-US" sz="1400" b="1" dirty="0" smtClean="0">
                <a:solidFill>
                  <a:srgbClr val="FFFFFF"/>
                </a:solidFill>
                <a:latin typeface="Arial"/>
              </a:rPr>
              <a:t>-sensible</a:t>
            </a:r>
            <a:endParaRPr lang="en-US" sz="1400" b="1" dirty="0">
              <a:solidFill>
                <a:srgbClr val="FFFFFF"/>
              </a:solidFill>
              <a:latin typeface="Arial"/>
            </a:endParaRPr>
          </a:p>
        </p:txBody>
      </p:sp>
      <p:sp>
        <p:nvSpPr>
          <p:cNvPr id="83" name="Rounded Rectangle 82"/>
          <p:cNvSpPr/>
          <p:nvPr/>
        </p:nvSpPr>
        <p:spPr>
          <a:xfrm>
            <a:off x="3458709" y="5381576"/>
            <a:ext cx="4408941" cy="340519"/>
          </a:xfrm>
          <a:prstGeom prst="roundRect">
            <a:avLst/>
          </a:prstGeom>
          <a:solidFill>
            <a:srgbClr val="0070C0"/>
          </a:solidFill>
          <a:ln w="12700" algn="ctr">
            <a:solidFill>
              <a:schemeClr val="tx1">
                <a:lumMod val="50000"/>
              </a:schemeClr>
            </a:solidFill>
            <a:round/>
            <a:headEnd/>
            <a:tailEnd/>
          </a:ln>
        </p:spPr>
        <p:txBody>
          <a:bodyPr wrap="square" anchor="ctr">
            <a:spAutoFit/>
          </a:bodyPr>
          <a:lstStyle/>
          <a:p>
            <a:pPr algn="ctr" eaLnBrk="0" hangingPunct="0"/>
            <a:r>
              <a:rPr lang="es-ES" sz="1400" b="1" dirty="0" smtClean="0">
                <a:solidFill>
                  <a:srgbClr val="FFFFFF"/>
                </a:solidFill>
                <a:latin typeface="Arial"/>
              </a:rPr>
              <a:t>Resistente a castración</a:t>
            </a:r>
            <a:endParaRPr lang="en-US" sz="1400" b="1" dirty="0">
              <a:solidFill>
                <a:srgbClr val="FFFFFF"/>
              </a:solidFill>
              <a:latin typeface="Arial"/>
            </a:endParaRPr>
          </a:p>
        </p:txBody>
      </p:sp>
      <p:sp>
        <p:nvSpPr>
          <p:cNvPr id="43" name="Elipse 42"/>
          <p:cNvSpPr/>
          <p:nvPr/>
        </p:nvSpPr>
        <p:spPr>
          <a:xfrm>
            <a:off x="1979712" y="1700808"/>
            <a:ext cx="1080120"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2" name="CuadroTexto 1"/>
          <p:cNvSpPr txBox="1"/>
          <p:nvPr/>
        </p:nvSpPr>
        <p:spPr>
          <a:xfrm>
            <a:off x="611560" y="908720"/>
            <a:ext cx="1759241" cy="646331"/>
          </a:xfrm>
          <a:prstGeom prst="rect">
            <a:avLst/>
          </a:prstGeom>
          <a:solidFill>
            <a:srgbClr val="0809CC"/>
          </a:solidFill>
        </p:spPr>
        <p:txBody>
          <a:bodyPr wrap="none" rtlCol="0">
            <a:spAutoFit/>
          </a:bodyPr>
          <a:lstStyle/>
          <a:p>
            <a:r>
              <a:rPr lang="es-ES" sz="3600" dirty="0" smtClean="0">
                <a:solidFill>
                  <a:srgbClr val="FFFF00"/>
                </a:solidFill>
              </a:rPr>
              <a:t>PASADO</a:t>
            </a:r>
            <a:endParaRPr lang="es-ES" sz="3600" dirty="0">
              <a:solidFill>
                <a:srgbClr val="FFFF00"/>
              </a:solidFill>
            </a:endParaRPr>
          </a:p>
        </p:txBody>
      </p:sp>
      <p:sp>
        <p:nvSpPr>
          <p:cNvPr id="3" name="CuadroTexto 2"/>
          <p:cNvSpPr txBox="1"/>
          <p:nvPr/>
        </p:nvSpPr>
        <p:spPr>
          <a:xfrm>
            <a:off x="1979712" y="6309320"/>
            <a:ext cx="1012304" cy="369332"/>
          </a:xfrm>
          <a:prstGeom prst="rect">
            <a:avLst/>
          </a:prstGeom>
          <a:solidFill>
            <a:srgbClr val="FFFF00"/>
          </a:solidFill>
        </p:spPr>
        <p:txBody>
          <a:bodyPr wrap="none" rtlCol="0">
            <a:spAutoFit/>
          </a:bodyPr>
          <a:lstStyle/>
          <a:p>
            <a:r>
              <a:rPr lang="es-ES" dirty="0" smtClean="0"/>
              <a:t>AÑOS 90</a:t>
            </a:r>
            <a:endParaRPr lang="es-ES" dirty="0"/>
          </a:p>
        </p:txBody>
      </p:sp>
    </p:spTree>
    <p:extLst>
      <p:ext uri="{BB962C8B-B14F-4D97-AF65-F5344CB8AC3E}">
        <p14:creationId xmlns:p14="http://schemas.microsoft.com/office/powerpoint/2010/main" val="45899592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41 Rectángulo redondeado"/>
          <p:cNvSpPr>
            <a:spLocks noChangeArrowheads="1"/>
          </p:cNvSpPr>
          <p:nvPr/>
        </p:nvSpPr>
        <p:spPr bwMode="auto">
          <a:xfrm>
            <a:off x="323851" y="1557338"/>
            <a:ext cx="8566150" cy="3751262"/>
          </a:xfrm>
          <a:prstGeom prst="roundRect">
            <a:avLst>
              <a:gd name="adj" fmla="val 16667"/>
            </a:avLst>
          </a:prstGeom>
          <a:solidFill>
            <a:srgbClr val="000050"/>
          </a:solidFill>
          <a:ln w="25400" algn="ctr">
            <a:noFill/>
            <a:round/>
            <a:headEnd/>
            <a:tailEnd/>
          </a:ln>
        </p:spPr>
        <p:txBody>
          <a:bodyPr lIns="91430" tIns="45716" rIns="91430" bIns="45716" anchor="ctr"/>
          <a:lstStyle/>
          <a:p>
            <a:pPr algn="ctr" defTabSz="914306" fontAlgn="base">
              <a:spcBef>
                <a:spcPct val="0"/>
              </a:spcBef>
              <a:spcAft>
                <a:spcPct val="0"/>
              </a:spcAft>
              <a:defRPr/>
            </a:pPr>
            <a:endParaRPr lang="en-US" dirty="0">
              <a:solidFill>
                <a:srgbClr val="FFFFFF"/>
              </a:solidFill>
              <a:latin typeface="Calibri" pitchFamily="34" charset="0"/>
              <a:ea typeface="Microsoft YaHei" pitchFamily="34" charset="-122"/>
              <a:cs typeface="Arial"/>
            </a:endParaRPr>
          </a:p>
        </p:txBody>
      </p:sp>
      <p:grpSp>
        <p:nvGrpSpPr>
          <p:cNvPr id="2" name="36 Grupo"/>
          <p:cNvGrpSpPr>
            <a:grpSpLocks/>
          </p:cNvGrpSpPr>
          <p:nvPr/>
        </p:nvGrpSpPr>
        <p:grpSpPr bwMode="auto">
          <a:xfrm>
            <a:off x="323514" y="1557340"/>
            <a:ext cx="8280736" cy="3521075"/>
            <a:chOff x="494518" y="3223510"/>
            <a:chExt cx="8280687" cy="3811719"/>
          </a:xfrm>
        </p:grpSpPr>
        <p:sp>
          <p:nvSpPr>
            <p:cNvPr id="920600" name="41 CuadroTexto"/>
            <p:cNvSpPr txBox="1">
              <a:spLocks noChangeArrowheads="1"/>
            </p:cNvSpPr>
            <p:nvPr/>
          </p:nvSpPr>
          <p:spPr bwMode="auto">
            <a:xfrm rot="16200000">
              <a:off x="-536840" y="4534987"/>
              <a:ext cx="2493600" cy="430884"/>
            </a:xfrm>
            <a:prstGeom prst="rect">
              <a:avLst/>
            </a:prstGeom>
            <a:noFill/>
            <a:ln w="9525">
              <a:noFill/>
              <a:miter lim="800000"/>
              <a:headEnd/>
              <a:tailEnd/>
            </a:ln>
          </p:spPr>
          <p:txBody>
            <a:bodyPr>
              <a:spAutoFit/>
            </a:bodyPr>
            <a:lstStyle/>
            <a:p>
              <a:pPr algn="ctr" defTabSz="914306" fontAlgn="base">
                <a:spcBef>
                  <a:spcPct val="0"/>
                </a:spcBef>
                <a:spcAft>
                  <a:spcPct val="0"/>
                </a:spcAft>
              </a:pPr>
              <a:r>
                <a:rPr lang="es-ES_tradnl" sz="1100" dirty="0" smtClean="0">
                  <a:solidFill>
                    <a:srgbClr val="FFFFFF"/>
                  </a:solidFill>
                  <a:latin typeface="Arial"/>
                  <a:ea typeface="Microsoft YaHei" pitchFamily="34" charset="-122"/>
                  <a:cs typeface="Arial"/>
                </a:rPr>
                <a:t>Tamaño y actividad del tumor</a:t>
              </a:r>
            </a:p>
            <a:p>
              <a:pPr algn="ctr" defTabSz="914306" fontAlgn="base">
                <a:spcBef>
                  <a:spcPct val="0"/>
                </a:spcBef>
                <a:spcAft>
                  <a:spcPct val="0"/>
                </a:spcAft>
              </a:pPr>
              <a:r>
                <a:rPr lang="es-ES_tradnl" sz="1100" dirty="0" smtClean="0">
                  <a:solidFill>
                    <a:srgbClr val="FFFFFF"/>
                  </a:solidFill>
                  <a:latin typeface="Arial"/>
                  <a:ea typeface="Microsoft YaHei" pitchFamily="34" charset="-122"/>
                  <a:cs typeface="Arial"/>
                </a:rPr>
                <a:t>(medido según nivel de PSA)</a:t>
              </a:r>
            </a:p>
          </p:txBody>
        </p:sp>
        <p:grpSp>
          <p:nvGrpSpPr>
            <p:cNvPr id="5" name="31 Grupo"/>
            <p:cNvGrpSpPr>
              <a:grpSpLocks/>
            </p:cNvGrpSpPr>
            <p:nvPr/>
          </p:nvGrpSpPr>
          <p:grpSpPr bwMode="auto">
            <a:xfrm>
              <a:off x="900090" y="3534725"/>
              <a:ext cx="7875115" cy="3239391"/>
              <a:chOff x="975947" y="3481394"/>
              <a:chExt cx="6994974" cy="2622370"/>
            </a:xfrm>
          </p:grpSpPr>
          <p:grpSp>
            <p:nvGrpSpPr>
              <p:cNvPr id="6" name="65 Grupo"/>
              <p:cNvGrpSpPr>
                <a:grpSpLocks/>
              </p:cNvGrpSpPr>
              <p:nvPr/>
            </p:nvGrpSpPr>
            <p:grpSpPr bwMode="auto">
              <a:xfrm>
                <a:off x="975947" y="5754685"/>
                <a:ext cx="5820305" cy="349079"/>
                <a:chOff x="2117722" y="5609844"/>
                <a:chExt cx="5821494" cy="349082"/>
              </a:xfrm>
            </p:grpSpPr>
            <p:sp>
              <p:nvSpPr>
                <p:cNvPr id="18" name="Rechthoek 48"/>
                <p:cNvSpPr/>
                <p:nvPr/>
              </p:nvSpPr>
              <p:spPr>
                <a:xfrm>
                  <a:off x="2117345" y="5609647"/>
                  <a:ext cx="3956051" cy="175293"/>
                </a:xfrm>
                <a:prstGeom prst="rect">
                  <a:avLst/>
                </a:prstGeom>
                <a:solidFill>
                  <a:schemeClr val="accent1">
                    <a:lumMod val="40000"/>
                    <a:lumOff val="60000"/>
                  </a:schemeClr>
                </a:solidFill>
                <a:ln w="3175" cap="flat" cmpd="sng" algn="ctr">
                  <a:solidFill>
                    <a:srgbClr val="65B034">
                      <a:lumMod val="75000"/>
                    </a:srgbClr>
                  </a:solidFill>
                  <a:prstDash val="solid"/>
                </a:ln>
                <a:effectLst/>
              </p:spPr>
              <p:txBody>
                <a:bodyPr lIns="0" tIns="0" rIns="0" bIns="0" anchor="ctr"/>
                <a:lstStyle/>
                <a:p>
                  <a:pPr algn="ctr" defTabSz="914306" fontAlgn="base">
                    <a:spcBef>
                      <a:spcPct val="0"/>
                    </a:spcBef>
                    <a:spcAft>
                      <a:spcPct val="0"/>
                    </a:spcAft>
                  </a:pPr>
                  <a:r>
                    <a:rPr lang="es-ES_tradnl" sz="1200" dirty="0" smtClean="0">
                      <a:solidFill>
                        <a:srgbClr val="000000"/>
                      </a:solidFill>
                      <a:latin typeface="Calibri" pitchFamily="34" charset="0"/>
                      <a:ea typeface="Microsoft YaHei" pitchFamily="34" charset="-122"/>
                      <a:cs typeface="Arial"/>
                    </a:rPr>
                    <a:t>Pre </a:t>
                  </a:r>
                  <a:r>
                    <a:rPr lang="es-ES_tradnl" sz="1200" dirty="0" err="1" smtClean="0">
                      <a:solidFill>
                        <a:srgbClr val="000000"/>
                      </a:solidFill>
                      <a:latin typeface="Calibri" pitchFamily="34" charset="0"/>
                      <a:ea typeface="Microsoft YaHei" pitchFamily="34" charset="-122"/>
                      <a:cs typeface="Arial"/>
                    </a:rPr>
                    <a:t>metastásico</a:t>
                  </a:r>
                  <a:endParaRPr lang="es-ES_tradnl" sz="1200" dirty="0" smtClean="0">
                    <a:solidFill>
                      <a:srgbClr val="000000"/>
                    </a:solidFill>
                    <a:latin typeface="Calibri" pitchFamily="34" charset="0"/>
                    <a:ea typeface="Microsoft YaHei" pitchFamily="34" charset="-122"/>
                    <a:cs typeface="Arial"/>
                  </a:endParaRPr>
                </a:p>
              </p:txBody>
            </p:sp>
            <p:sp>
              <p:nvSpPr>
                <p:cNvPr id="920624" name="Rechthoek 49"/>
                <p:cNvSpPr>
                  <a:spLocks noChangeArrowheads="1"/>
                </p:cNvSpPr>
                <p:nvPr/>
              </p:nvSpPr>
              <p:spPr bwMode="auto">
                <a:xfrm>
                  <a:off x="6083269" y="5609647"/>
                  <a:ext cx="1854619" cy="175293"/>
                </a:xfrm>
                <a:prstGeom prst="rect">
                  <a:avLst/>
                </a:prstGeom>
                <a:solidFill>
                  <a:srgbClr val="0061A2"/>
                </a:solidFill>
                <a:ln w="3175">
                  <a:solidFill>
                    <a:srgbClr val="4C8427"/>
                  </a:solidFill>
                  <a:miter lim="800000"/>
                  <a:headEnd/>
                  <a:tailEnd/>
                </a:ln>
              </p:spPr>
              <p:txBody>
                <a:bodyPr lIns="0" tIns="0" rIns="0" bIns="0" anchor="ctr"/>
                <a:lstStyle/>
                <a:p>
                  <a:pPr algn="ctr" defTabSz="914306" fontAlgn="base">
                    <a:spcBef>
                      <a:spcPct val="0"/>
                    </a:spcBef>
                    <a:spcAft>
                      <a:spcPct val="0"/>
                    </a:spcAft>
                  </a:pPr>
                  <a:r>
                    <a:rPr lang="es-ES_tradnl" sz="1200" dirty="0" err="1" smtClean="0">
                      <a:solidFill>
                        <a:srgbClr val="FFFFFF"/>
                      </a:solidFill>
                      <a:latin typeface="Calibri" pitchFamily="34" charset="0"/>
                      <a:ea typeface="Microsoft YaHei" pitchFamily="34" charset="-122"/>
                      <a:cs typeface="Arial"/>
                    </a:rPr>
                    <a:t>Metastásico</a:t>
                  </a:r>
                  <a:endParaRPr lang="es-ES_tradnl" sz="1200" dirty="0" smtClean="0">
                    <a:solidFill>
                      <a:srgbClr val="FFFFFF"/>
                    </a:solidFill>
                    <a:latin typeface="Calibri" pitchFamily="34" charset="0"/>
                    <a:ea typeface="Microsoft YaHei" pitchFamily="34" charset="-122"/>
                    <a:cs typeface="Arial"/>
                  </a:endParaRPr>
                </a:p>
              </p:txBody>
            </p:sp>
            <p:sp>
              <p:nvSpPr>
                <p:cNvPr id="920625" name="Rechthoek 50"/>
                <p:cNvSpPr>
                  <a:spLocks noChangeArrowheads="1"/>
                </p:cNvSpPr>
                <p:nvPr/>
              </p:nvSpPr>
              <p:spPr bwMode="auto">
                <a:xfrm>
                  <a:off x="2117345" y="5784940"/>
                  <a:ext cx="4398903" cy="173902"/>
                </a:xfrm>
                <a:prstGeom prst="rect">
                  <a:avLst/>
                </a:prstGeom>
                <a:solidFill>
                  <a:srgbClr val="FFFFFF"/>
                </a:solidFill>
                <a:ln w="3175">
                  <a:solidFill>
                    <a:srgbClr val="4C8427"/>
                  </a:solidFill>
                  <a:miter lim="800000"/>
                  <a:headEnd/>
                  <a:tailEnd/>
                </a:ln>
              </p:spPr>
              <p:txBody>
                <a:bodyPr lIns="0" tIns="0" rIns="0" bIns="0" anchor="ctr"/>
                <a:lstStyle/>
                <a:p>
                  <a:pPr algn="ctr" defTabSz="914306" fontAlgn="base">
                    <a:spcBef>
                      <a:spcPct val="0"/>
                    </a:spcBef>
                    <a:spcAft>
                      <a:spcPct val="0"/>
                    </a:spcAft>
                  </a:pPr>
                  <a:r>
                    <a:rPr lang="es-ES_tradnl" sz="1200" dirty="0" smtClean="0">
                      <a:solidFill>
                        <a:srgbClr val="000000"/>
                      </a:solidFill>
                      <a:latin typeface="Calibri" pitchFamily="34" charset="0"/>
                      <a:ea typeface="Microsoft YaHei" pitchFamily="34" charset="-122"/>
                      <a:cs typeface="Arial"/>
                    </a:rPr>
                    <a:t>Asintomático</a:t>
                  </a:r>
                </a:p>
              </p:txBody>
            </p:sp>
            <p:sp>
              <p:nvSpPr>
                <p:cNvPr id="920626" name="Rechthoek 51"/>
                <p:cNvSpPr>
                  <a:spLocks noChangeArrowheads="1"/>
                </p:cNvSpPr>
                <p:nvPr/>
              </p:nvSpPr>
              <p:spPr bwMode="auto">
                <a:xfrm>
                  <a:off x="6531762" y="5784940"/>
                  <a:ext cx="1407536" cy="173902"/>
                </a:xfrm>
                <a:prstGeom prst="rect">
                  <a:avLst/>
                </a:prstGeom>
                <a:solidFill>
                  <a:srgbClr val="FF0000"/>
                </a:solidFill>
                <a:ln w="3175">
                  <a:solidFill>
                    <a:srgbClr val="4C8427"/>
                  </a:solidFill>
                  <a:miter lim="800000"/>
                  <a:headEnd/>
                  <a:tailEnd/>
                </a:ln>
              </p:spPr>
              <p:txBody>
                <a:bodyPr lIns="0" tIns="0" rIns="0" bIns="0" anchor="ctr"/>
                <a:lstStyle/>
                <a:p>
                  <a:pPr algn="ctr" defTabSz="914306" fontAlgn="base">
                    <a:spcBef>
                      <a:spcPct val="0"/>
                    </a:spcBef>
                    <a:spcAft>
                      <a:spcPct val="0"/>
                    </a:spcAft>
                  </a:pPr>
                  <a:r>
                    <a:rPr lang="es-ES_tradnl" sz="1200" dirty="0" smtClean="0">
                      <a:solidFill>
                        <a:srgbClr val="FFFFFF"/>
                      </a:solidFill>
                      <a:latin typeface="Calibri" pitchFamily="34" charset="0"/>
                      <a:ea typeface="Microsoft YaHei" pitchFamily="34" charset="-122"/>
                      <a:cs typeface="Arial"/>
                    </a:rPr>
                    <a:t>Sintomático</a:t>
                  </a:r>
                </a:p>
              </p:txBody>
            </p:sp>
          </p:grpSp>
          <p:sp>
            <p:nvSpPr>
              <p:cNvPr id="219166" name="29 CuadroTexto"/>
              <p:cNvSpPr txBox="1">
                <a:spLocks noChangeArrowheads="1"/>
              </p:cNvSpPr>
              <p:nvPr/>
            </p:nvSpPr>
            <p:spPr bwMode="auto">
              <a:xfrm>
                <a:off x="5156864" y="3481394"/>
                <a:ext cx="1367767" cy="350635"/>
              </a:xfrm>
              <a:prstGeom prst="rect">
                <a:avLst/>
              </a:prstGeom>
              <a:solidFill>
                <a:srgbClr val="FFFF00"/>
              </a:solidFill>
              <a:ln w="9525">
                <a:noFill/>
                <a:miter lim="800000"/>
                <a:headEnd/>
                <a:tailEnd/>
              </a:ln>
            </p:spPr>
            <p:txBody>
              <a:bodyPr>
                <a:spAutoFit/>
              </a:bodyPr>
              <a:lstStyle/>
              <a:p>
                <a:pPr defTabSz="914306" fontAlgn="base">
                  <a:spcBef>
                    <a:spcPct val="0"/>
                  </a:spcBef>
                  <a:spcAft>
                    <a:spcPct val="0"/>
                  </a:spcAft>
                  <a:defRPr/>
                </a:pPr>
                <a:r>
                  <a:rPr lang="es-ES_tradnl" sz="2000" b="1" i="1" dirty="0">
                    <a:solidFill>
                      <a:srgbClr val="000000"/>
                    </a:solidFill>
                    <a:latin typeface="Arial"/>
                    <a:ea typeface="Microsoft YaHei" pitchFamily="34" charset="-122"/>
                    <a:cs typeface="Arial"/>
                  </a:rPr>
                  <a:t>Docetaxel</a:t>
                </a:r>
              </a:p>
            </p:txBody>
          </p:sp>
          <p:sp>
            <p:nvSpPr>
              <p:cNvPr id="219167" name="150 CuadroTexto"/>
              <p:cNvSpPr txBox="1">
                <a:spLocks noChangeArrowheads="1"/>
              </p:cNvSpPr>
              <p:nvPr/>
            </p:nvSpPr>
            <p:spPr bwMode="auto">
              <a:xfrm>
                <a:off x="5978494" y="3586997"/>
                <a:ext cx="1992427" cy="242747"/>
              </a:xfrm>
              <a:prstGeom prst="rect">
                <a:avLst/>
              </a:prstGeom>
              <a:noFill/>
              <a:ln w="9525">
                <a:noFill/>
                <a:miter lim="800000"/>
                <a:headEnd/>
                <a:tailEnd/>
              </a:ln>
            </p:spPr>
            <p:txBody>
              <a:bodyPr>
                <a:spAutoFit/>
              </a:bodyPr>
              <a:lstStyle/>
              <a:p>
                <a:pPr algn="r" defTabSz="914306" fontAlgn="base">
                  <a:spcBef>
                    <a:spcPct val="0"/>
                  </a:spcBef>
                  <a:spcAft>
                    <a:spcPct val="0"/>
                  </a:spcAft>
                  <a:defRPr/>
                </a:pPr>
                <a:r>
                  <a:rPr lang="es-ES_tradnl" sz="1200" b="1" dirty="0" err="1">
                    <a:solidFill>
                      <a:srgbClr val="FFFFFF"/>
                    </a:solidFill>
                    <a:latin typeface="Arial"/>
                    <a:ea typeface="Microsoft YaHei" pitchFamily="34" charset="-122"/>
                    <a:cs typeface="Arial"/>
                  </a:rPr>
                  <a:t>Exitus</a:t>
                </a:r>
                <a:endParaRPr lang="es-ES_tradnl" sz="1200" b="1" dirty="0">
                  <a:solidFill>
                    <a:srgbClr val="FFFFFF"/>
                  </a:solidFill>
                  <a:latin typeface="Arial"/>
                  <a:ea typeface="Microsoft YaHei" pitchFamily="34" charset="-122"/>
                  <a:cs typeface="Arial"/>
                </a:endParaRPr>
              </a:p>
            </p:txBody>
          </p:sp>
          <p:cxnSp>
            <p:nvCxnSpPr>
              <p:cNvPr id="920614" name="8 Conector recto"/>
              <p:cNvCxnSpPr>
                <a:cxnSpLocks noChangeShapeType="1"/>
              </p:cNvCxnSpPr>
              <p:nvPr/>
            </p:nvCxnSpPr>
            <p:spPr bwMode="auto">
              <a:xfrm>
                <a:off x="6831437" y="3819715"/>
                <a:ext cx="0" cy="408950"/>
              </a:xfrm>
              <a:prstGeom prst="line">
                <a:avLst/>
              </a:prstGeom>
              <a:noFill/>
              <a:ln w="9525">
                <a:solidFill>
                  <a:srgbClr val="000050"/>
                </a:solidFill>
                <a:round/>
                <a:headEnd/>
                <a:tailEnd/>
              </a:ln>
            </p:spPr>
          </p:cxnSp>
          <p:cxnSp>
            <p:nvCxnSpPr>
              <p:cNvPr id="10" name="9 Conector recto"/>
              <p:cNvCxnSpPr/>
              <p:nvPr/>
            </p:nvCxnSpPr>
            <p:spPr>
              <a:xfrm>
                <a:off x="1010822" y="5505463"/>
                <a:ext cx="5975871" cy="5565"/>
              </a:xfrm>
              <a:prstGeom prst="line">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10822" y="3680208"/>
                <a:ext cx="0" cy="1825256"/>
              </a:xfrm>
              <a:prstGeom prst="line">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20617" name="118 CuadroTexto"/>
              <p:cNvSpPr txBox="1">
                <a:spLocks noChangeArrowheads="1"/>
              </p:cNvSpPr>
              <p:nvPr/>
            </p:nvSpPr>
            <p:spPr bwMode="auto">
              <a:xfrm>
                <a:off x="6944391" y="5373299"/>
                <a:ext cx="573898" cy="242747"/>
              </a:xfrm>
              <a:prstGeom prst="rect">
                <a:avLst/>
              </a:prstGeom>
              <a:noFill/>
              <a:ln w="9525">
                <a:noFill/>
                <a:miter lim="800000"/>
                <a:headEnd/>
                <a:tailEnd/>
              </a:ln>
            </p:spPr>
            <p:txBody>
              <a:bodyPr>
                <a:spAutoFit/>
              </a:bodyPr>
              <a:lstStyle/>
              <a:p>
                <a:pPr defTabSz="914306" fontAlgn="base">
                  <a:spcBef>
                    <a:spcPct val="0"/>
                  </a:spcBef>
                  <a:spcAft>
                    <a:spcPct val="0"/>
                  </a:spcAft>
                </a:pPr>
                <a:r>
                  <a:rPr lang="es-ES_tradnl" sz="1200" dirty="0" smtClean="0">
                    <a:solidFill>
                      <a:srgbClr val="FFFFFF"/>
                    </a:solidFill>
                    <a:latin typeface="Calibri" pitchFamily="34" charset="0"/>
                    <a:ea typeface="Microsoft YaHei" pitchFamily="34" charset="-122"/>
                    <a:cs typeface="Arial"/>
                  </a:rPr>
                  <a:t>Años</a:t>
                </a:r>
              </a:p>
            </p:txBody>
          </p:sp>
          <p:sp>
            <p:nvSpPr>
              <p:cNvPr id="219172" name="12 Rectángulo"/>
              <p:cNvSpPr>
                <a:spLocks noChangeArrowheads="1"/>
              </p:cNvSpPr>
              <p:nvPr/>
            </p:nvSpPr>
            <p:spPr bwMode="auto">
              <a:xfrm>
                <a:off x="4547274" y="3979315"/>
                <a:ext cx="2247650" cy="1502497"/>
              </a:xfrm>
              <a:prstGeom prst="rect">
                <a:avLst/>
              </a:prstGeom>
              <a:solidFill>
                <a:srgbClr val="B2B2B2"/>
              </a:solidFill>
              <a:ln w="28575" algn="ctr">
                <a:solidFill>
                  <a:srgbClr val="FF0000"/>
                </a:solidFill>
                <a:miter lim="800000"/>
                <a:headEnd/>
                <a:tailEnd/>
              </a:ln>
            </p:spPr>
            <p:txBody>
              <a:bodyPr anchor="ctr"/>
              <a:lstStyle/>
              <a:p>
                <a:pPr algn="ctr" defTabSz="914306" fontAlgn="base">
                  <a:spcBef>
                    <a:spcPct val="0"/>
                  </a:spcBef>
                  <a:spcAft>
                    <a:spcPct val="0"/>
                  </a:spcAft>
                  <a:defRPr/>
                </a:pPr>
                <a:endParaRPr lang="en-US">
                  <a:solidFill>
                    <a:srgbClr val="FFFFFF"/>
                  </a:solidFill>
                  <a:latin typeface="Calibri" pitchFamily="34" charset="0"/>
                  <a:ea typeface="Microsoft YaHei" pitchFamily="34" charset="-122"/>
                  <a:cs typeface="Arial"/>
                </a:endParaRPr>
              </a:p>
            </p:txBody>
          </p:sp>
          <p:cxnSp>
            <p:nvCxnSpPr>
              <p:cNvPr id="14" name="13 Conector recto"/>
              <p:cNvCxnSpPr/>
              <p:nvPr/>
            </p:nvCxnSpPr>
            <p:spPr>
              <a:xfrm>
                <a:off x="5418697" y="5444251"/>
                <a:ext cx="0" cy="144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174" name="35 CuadroTexto"/>
              <p:cNvSpPr txBox="1">
                <a:spLocks noChangeArrowheads="1"/>
              </p:cNvSpPr>
              <p:nvPr/>
            </p:nvSpPr>
            <p:spPr bwMode="auto">
              <a:xfrm>
                <a:off x="5132453" y="5558329"/>
                <a:ext cx="573898" cy="215775"/>
              </a:xfrm>
              <a:prstGeom prst="rect">
                <a:avLst/>
              </a:prstGeom>
              <a:noFill/>
              <a:ln w="9525">
                <a:noFill/>
                <a:miter lim="800000"/>
                <a:headEnd/>
                <a:tailEnd/>
              </a:ln>
            </p:spPr>
            <p:txBody>
              <a:bodyPr>
                <a:spAutoFit/>
              </a:bodyPr>
              <a:lstStyle/>
              <a:p>
                <a:pPr algn="ctr" defTabSz="914306" fontAlgn="base">
                  <a:spcBef>
                    <a:spcPct val="0"/>
                  </a:spcBef>
                  <a:spcAft>
                    <a:spcPct val="0"/>
                  </a:spcAft>
                  <a:defRPr/>
                </a:pPr>
                <a:r>
                  <a:rPr lang="es-ES_tradnl" sz="1000" dirty="0">
                    <a:solidFill>
                      <a:srgbClr val="FFFFFF"/>
                    </a:solidFill>
                    <a:latin typeface="Calibri" pitchFamily="34" charset="0"/>
                    <a:ea typeface="Microsoft YaHei" pitchFamily="34" charset="-122"/>
                    <a:cs typeface="Arial"/>
                  </a:rPr>
                  <a:t>10</a:t>
                </a:r>
              </a:p>
            </p:txBody>
          </p:sp>
          <p:sp>
            <p:nvSpPr>
              <p:cNvPr id="219175" name="37 CuadroTexto"/>
              <p:cNvSpPr txBox="1">
                <a:spLocks noChangeArrowheads="1"/>
              </p:cNvSpPr>
              <p:nvPr/>
            </p:nvSpPr>
            <p:spPr bwMode="auto">
              <a:xfrm>
                <a:off x="6603154" y="5558329"/>
                <a:ext cx="575308" cy="229261"/>
              </a:xfrm>
              <a:prstGeom prst="rect">
                <a:avLst/>
              </a:prstGeom>
              <a:noFill/>
              <a:ln w="9525">
                <a:noFill/>
                <a:miter lim="800000"/>
                <a:headEnd/>
                <a:tailEnd/>
              </a:ln>
            </p:spPr>
            <p:txBody>
              <a:bodyPr>
                <a:spAutoFit/>
              </a:bodyPr>
              <a:lstStyle/>
              <a:p>
                <a:pPr algn="ctr" defTabSz="914306" fontAlgn="base">
                  <a:spcBef>
                    <a:spcPct val="0"/>
                  </a:spcBef>
                  <a:spcAft>
                    <a:spcPct val="0"/>
                  </a:spcAft>
                  <a:defRPr/>
                </a:pPr>
                <a:r>
                  <a:rPr lang="es-ES_tradnl" sz="1100" dirty="0">
                    <a:solidFill>
                      <a:srgbClr val="FFFFFF"/>
                    </a:solidFill>
                    <a:latin typeface="Calibri" pitchFamily="34" charset="0"/>
                    <a:ea typeface="Microsoft YaHei" pitchFamily="34" charset="-122"/>
                    <a:cs typeface="Arial"/>
                  </a:rPr>
                  <a:t>11,5</a:t>
                </a:r>
              </a:p>
            </p:txBody>
          </p:sp>
          <p:cxnSp>
            <p:nvCxnSpPr>
              <p:cNvPr id="17" name="16 Conector recto"/>
              <p:cNvCxnSpPr/>
              <p:nvPr/>
            </p:nvCxnSpPr>
            <p:spPr>
              <a:xfrm>
                <a:off x="6889399" y="5445641"/>
                <a:ext cx="0" cy="14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36 Conector recto"/>
            <p:cNvCxnSpPr/>
            <p:nvPr/>
          </p:nvCxnSpPr>
          <p:spPr bwMode="auto">
            <a:xfrm>
              <a:off x="1691823" y="3905769"/>
              <a:ext cx="0" cy="910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0603" name="29 CuadroTexto"/>
            <p:cNvSpPr txBox="1">
              <a:spLocks noChangeArrowheads="1"/>
            </p:cNvSpPr>
            <p:nvPr/>
          </p:nvSpPr>
          <p:spPr bwMode="auto">
            <a:xfrm>
              <a:off x="1206050" y="3340371"/>
              <a:ext cx="1541454" cy="499773"/>
            </a:xfrm>
            <a:prstGeom prst="rect">
              <a:avLst/>
            </a:prstGeom>
            <a:noFill/>
            <a:ln w="9525">
              <a:noFill/>
              <a:miter lim="800000"/>
              <a:headEnd/>
              <a:tailEnd/>
            </a:ln>
          </p:spPr>
          <p:txBody>
            <a:bodyPr>
              <a:spAutoFit/>
            </a:bodyPr>
            <a:lstStyle/>
            <a:p>
              <a:pPr defTabSz="914306" fontAlgn="base">
                <a:spcBef>
                  <a:spcPct val="0"/>
                </a:spcBef>
                <a:spcAft>
                  <a:spcPct val="0"/>
                </a:spcAft>
              </a:pPr>
              <a:r>
                <a:rPr lang="es-ES_tradnl" sz="1200" i="1" dirty="0" smtClean="0">
                  <a:solidFill>
                    <a:srgbClr val="FFFFFF"/>
                  </a:solidFill>
                  <a:latin typeface="Arial"/>
                  <a:ea typeface="Microsoft YaHei" pitchFamily="34" charset="-122"/>
                  <a:cs typeface="Arial"/>
                </a:rPr>
                <a:t>Terapia </a:t>
              </a:r>
              <a:r>
                <a:rPr lang="es-ES_tradnl" sz="1200" i="1" dirty="0" err="1" smtClean="0">
                  <a:solidFill>
                    <a:srgbClr val="FFFFFF"/>
                  </a:solidFill>
                  <a:latin typeface="Arial"/>
                  <a:ea typeface="Microsoft YaHei" pitchFamily="34" charset="-122"/>
                  <a:cs typeface="Arial"/>
                </a:rPr>
                <a:t>deprivación</a:t>
              </a:r>
              <a:r>
                <a:rPr lang="es-ES_tradnl" sz="1200" i="1" dirty="0" smtClean="0">
                  <a:solidFill>
                    <a:srgbClr val="FFFFFF"/>
                  </a:solidFill>
                  <a:latin typeface="Arial"/>
                  <a:ea typeface="Microsoft YaHei" pitchFamily="34" charset="-122"/>
                  <a:cs typeface="Arial"/>
                </a:rPr>
                <a:t> andrógenos</a:t>
              </a:r>
            </a:p>
          </p:txBody>
        </p:sp>
        <p:sp>
          <p:nvSpPr>
            <p:cNvPr id="24" name="Freeform 60"/>
            <p:cNvSpPr/>
            <p:nvPr/>
          </p:nvSpPr>
          <p:spPr>
            <a:xfrm>
              <a:off x="971102" y="4436798"/>
              <a:ext cx="6538874" cy="1646360"/>
            </a:xfrm>
            <a:custGeom>
              <a:avLst/>
              <a:gdLst>
                <a:gd name="connsiteX0" fmla="*/ 0 w 6537960"/>
                <a:gd name="connsiteY0" fmla="*/ 1508760 h 1645920"/>
                <a:gd name="connsiteX1" fmla="*/ 274320 w 6537960"/>
                <a:gd name="connsiteY1" fmla="*/ 1170432 h 1645920"/>
                <a:gd name="connsiteX2" fmla="*/ 475488 w 6537960"/>
                <a:gd name="connsiteY2" fmla="*/ 1517904 h 1645920"/>
                <a:gd name="connsiteX3" fmla="*/ 740664 w 6537960"/>
                <a:gd name="connsiteY3" fmla="*/ 402336 h 1645920"/>
                <a:gd name="connsiteX4" fmla="*/ 1517904 w 6537960"/>
                <a:gd name="connsiteY4" fmla="*/ 1490472 h 1645920"/>
                <a:gd name="connsiteX5" fmla="*/ 3813048 w 6537960"/>
                <a:gd name="connsiteY5" fmla="*/ 713232 h 1645920"/>
                <a:gd name="connsiteX6" fmla="*/ 4818888 w 6537960"/>
                <a:gd name="connsiteY6" fmla="*/ 292608 h 1645920"/>
                <a:gd name="connsiteX7" fmla="*/ 5495544 w 6537960"/>
                <a:gd name="connsiteY7" fmla="*/ 941832 h 1645920"/>
                <a:gd name="connsiteX8" fmla="*/ 6537960 w 6537960"/>
                <a:gd name="connsiteY8" fmla="*/ 0 h 1645920"/>
                <a:gd name="connsiteX9" fmla="*/ 6537960 w 6537960"/>
                <a:gd name="connsiteY9"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7960" h="1645920">
                  <a:moveTo>
                    <a:pt x="0" y="1508760"/>
                  </a:moveTo>
                  <a:cubicBezTo>
                    <a:pt x="97536" y="1338834"/>
                    <a:pt x="195072" y="1168908"/>
                    <a:pt x="274320" y="1170432"/>
                  </a:cubicBezTo>
                  <a:cubicBezTo>
                    <a:pt x="353568" y="1171956"/>
                    <a:pt x="397764" y="1645920"/>
                    <a:pt x="475488" y="1517904"/>
                  </a:cubicBezTo>
                  <a:cubicBezTo>
                    <a:pt x="553212" y="1389888"/>
                    <a:pt x="566928" y="406908"/>
                    <a:pt x="740664" y="402336"/>
                  </a:cubicBezTo>
                  <a:cubicBezTo>
                    <a:pt x="914400" y="397764"/>
                    <a:pt x="1005840" y="1438656"/>
                    <a:pt x="1517904" y="1490472"/>
                  </a:cubicBezTo>
                  <a:cubicBezTo>
                    <a:pt x="2029968" y="1542288"/>
                    <a:pt x="3262884" y="912876"/>
                    <a:pt x="3813048" y="713232"/>
                  </a:cubicBezTo>
                  <a:cubicBezTo>
                    <a:pt x="4363212" y="513588"/>
                    <a:pt x="4538472" y="254508"/>
                    <a:pt x="4818888" y="292608"/>
                  </a:cubicBezTo>
                  <a:cubicBezTo>
                    <a:pt x="5099304" y="330708"/>
                    <a:pt x="5209032" y="990600"/>
                    <a:pt x="5495544" y="941832"/>
                  </a:cubicBezTo>
                  <a:cubicBezTo>
                    <a:pt x="5782056" y="893064"/>
                    <a:pt x="6537960" y="0"/>
                    <a:pt x="6537960" y="0"/>
                  </a:cubicBezTo>
                  <a:lnTo>
                    <a:pt x="6537960" y="0"/>
                  </a:ln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defTabSz="914306" fontAlgn="base">
                <a:spcBef>
                  <a:spcPct val="0"/>
                </a:spcBef>
                <a:spcAft>
                  <a:spcPct val="0"/>
                </a:spcAft>
                <a:defRPr/>
              </a:pPr>
              <a:endParaRPr lang="es-ES_tradnl" dirty="0">
                <a:solidFill>
                  <a:srgbClr val="000000"/>
                </a:solidFill>
                <a:latin typeface="Arial"/>
                <a:cs typeface="Arial"/>
              </a:endParaRPr>
            </a:p>
          </p:txBody>
        </p:sp>
        <p:sp>
          <p:nvSpPr>
            <p:cNvPr id="219159" name="29 CuadroTexto"/>
            <p:cNvSpPr txBox="1">
              <a:spLocks noChangeArrowheads="1"/>
            </p:cNvSpPr>
            <p:nvPr/>
          </p:nvSpPr>
          <p:spPr bwMode="auto">
            <a:xfrm>
              <a:off x="899666" y="4170424"/>
              <a:ext cx="1008056" cy="499773"/>
            </a:xfrm>
            <a:prstGeom prst="rect">
              <a:avLst/>
            </a:prstGeom>
            <a:noFill/>
            <a:ln w="9525">
              <a:noFill/>
              <a:miter lim="800000"/>
              <a:headEnd/>
              <a:tailEnd/>
            </a:ln>
          </p:spPr>
          <p:txBody>
            <a:bodyPr>
              <a:spAutoFit/>
            </a:bodyPr>
            <a:lstStyle/>
            <a:p>
              <a:pPr defTabSz="914306" fontAlgn="base">
                <a:spcBef>
                  <a:spcPct val="0"/>
                </a:spcBef>
                <a:spcAft>
                  <a:spcPct val="0"/>
                </a:spcAft>
                <a:defRPr/>
              </a:pPr>
              <a:r>
                <a:rPr lang="es-ES_tradnl" sz="1200" i="1" dirty="0">
                  <a:solidFill>
                    <a:srgbClr val="FFFFFF"/>
                  </a:solidFill>
                  <a:latin typeface="Arial"/>
                  <a:ea typeface="Microsoft YaHei" pitchFamily="34" charset="-122"/>
                  <a:cs typeface="Arial"/>
                </a:rPr>
                <a:t>Tratamiento local</a:t>
              </a:r>
            </a:p>
          </p:txBody>
        </p:sp>
        <p:cxnSp>
          <p:nvCxnSpPr>
            <p:cNvPr id="28" name="36 Conector recto"/>
            <p:cNvCxnSpPr/>
            <p:nvPr/>
          </p:nvCxnSpPr>
          <p:spPr bwMode="auto">
            <a:xfrm>
              <a:off x="1258438" y="4677394"/>
              <a:ext cx="0" cy="91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hoek 51"/>
            <p:cNvSpPr/>
            <p:nvPr/>
          </p:nvSpPr>
          <p:spPr bwMode="auto">
            <a:xfrm>
              <a:off x="4931891" y="6774011"/>
              <a:ext cx="2520935" cy="261218"/>
            </a:xfrm>
            <a:prstGeom prst="rect">
              <a:avLst/>
            </a:prstGeom>
            <a:solidFill>
              <a:schemeClr val="bg2">
                <a:lumMod val="75000"/>
              </a:schemeClr>
            </a:solidFill>
            <a:ln w="3175" cap="flat" cmpd="sng" algn="ctr">
              <a:solidFill>
                <a:srgbClr val="65B034">
                  <a:lumMod val="75000"/>
                </a:srgbClr>
              </a:solidFill>
              <a:prstDash val="solid"/>
            </a:ln>
            <a:effectLst/>
          </p:spPr>
          <p:txBody>
            <a:bodyPr lIns="0" tIns="0" rIns="0" bIns="0" anchor="ctr"/>
            <a:lstStyle/>
            <a:p>
              <a:pPr algn="ctr" defTabSz="914306" fontAlgn="base">
                <a:spcBef>
                  <a:spcPct val="0"/>
                </a:spcBef>
                <a:spcAft>
                  <a:spcPct val="0"/>
                </a:spcAft>
              </a:pPr>
              <a:r>
                <a:rPr lang="es-ES_tradnl" sz="1200" b="1" dirty="0" smtClean="0">
                  <a:solidFill>
                    <a:srgbClr val="FFFFFF"/>
                  </a:solidFill>
                  <a:latin typeface="Calibri" pitchFamily="34" charset="0"/>
                  <a:ea typeface="Microsoft YaHei" pitchFamily="34" charset="-122"/>
                  <a:cs typeface="Arial"/>
                </a:rPr>
                <a:t>Resistente a la castración</a:t>
              </a:r>
            </a:p>
          </p:txBody>
        </p:sp>
        <p:sp>
          <p:nvSpPr>
            <p:cNvPr id="920608" name="Rechthoek 48"/>
            <p:cNvSpPr>
              <a:spLocks noChangeArrowheads="1"/>
            </p:cNvSpPr>
            <p:nvPr/>
          </p:nvSpPr>
          <p:spPr bwMode="auto">
            <a:xfrm>
              <a:off x="899666" y="6774011"/>
              <a:ext cx="4021113" cy="261218"/>
            </a:xfrm>
            <a:prstGeom prst="rect">
              <a:avLst/>
            </a:prstGeom>
            <a:solidFill>
              <a:srgbClr val="FFFFFF"/>
            </a:solidFill>
            <a:ln w="3175">
              <a:solidFill>
                <a:srgbClr val="4C8427"/>
              </a:solidFill>
              <a:miter lim="800000"/>
              <a:headEnd/>
              <a:tailEnd/>
            </a:ln>
          </p:spPr>
          <p:txBody>
            <a:bodyPr lIns="0" tIns="0" rIns="0" bIns="0" anchor="ctr"/>
            <a:lstStyle/>
            <a:p>
              <a:pPr algn="ctr" defTabSz="914306" fontAlgn="base">
                <a:spcBef>
                  <a:spcPct val="0"/>
                </a:spcBef>
                <a:spcAft>
                  <a:spcPct val="0"/>
                </a:spcAft>
              </a:pPr>
              <a:r>
                <a:rPr lang="es-ES_tradnl" sz="1400" b="1" dirty="0" smtClean="0">
                  <a:solidFill>
                    <a:srgbClr val="FF0000"/>
                  </a:solidFill>
                  <a:latin typeface="Calibri" pitchFamily="34" charset="0"/>
                  <a:ea typeface="Microsoft YaHei" pitchFamily="34" charset="-122"/>
                  <a:cs typeface="Arial"/>
                </a:rPr>
                <a:t>Sensible a la castración</a:t>
              </a:r>
            </a:p>
          </p:txBody>
        </p:sp>
        <p:cxnSp>
          <p:nvCxnSpPr>
            <p:cNvPr id="920609" name="Straight Connector 62"/>
            <p:cNvCxnSpPr>
              <a:cxnSpLocks noChangeShapeType="1"/>
            </p:cNvCxnSpPr>
            <p:nvPr/>
          </p:nvCxnSpPr>
          <p:spPr bwMode="auto">
            <a:xfrm flipH="1" flipV="1">
              <a:off x="7236765" y="3645078"/>
              <a:ext cx="1588" cy="1053300"/>
            </a:xfrm>
            <a:prstGeom prst="line">
              <a:avLst/>
            </a:prstGeom>
            <a:noFill/>
            <a:ln w="9525">
              <a:solidFill>
                <a:srgbClr val="000050"/>
              </a:solidFill>
              <a:round/>
              <a:headEnd/>
              <a:tailEnd/>
            </a:ln>
          </p:spPr>
        </p:cxnSp>
        <p:sp>
          <p:nvSpPr>
            <p:cNvPr id="219164" name="34 CuadroTexto"/>
            <p:cNvSpPr txBox="1">
              <a:spLocks noChangeArrowheads="1"/>
            </p:cNvSpPr>
            <p:nvPr/>
          </p:nvSpPr>
          <p:spPr bwMode="auto">
            <a:xfrm>
              <a:off x="7046428" y="3223510"/>
              <a:ext cx="1511943" cy="299864"/>
            </a:xfrm>
            <a:prstGeom prst="rect">
              <a:avLst/>
            </a:prstGeom>
            <a:noFill/>
            <a:ln w="9525">
              <a:noFill/>
              <a:miter lim="800000"/>
              <a:headEnd/>
              <a:tailEnd/>
            </a:ln>
          </p:spPr>
          <p:txBody>
            <a:bodyPr wrap="none">
              <a:spAutoFit/>
            </a:bodyPr>
            <a:lstStyle/>
            <a:p>
              <a:pPr defTabSz="914306" fontAlgn="base">
                <a:spcBef>
                  <a:spcPct val="0"/>
                </a:spcBef>
                <a:spcAft>
                  <a:spcPct val="0"/>
                </a:spcAft>
                <a:defRPr/>
              </a:pPr>
              <a:r>
                <a:rPr lang="es-ES" sz="1200" dirty="0">
                  <a:solidFill>
                    <a:srgbClr val="FFFFFF"/>
                  </a:solidFill>
                  <a:latin typeface="Arial"/>
                  <a:ea typeface="Microsoft YaHei" pitchFamily="34" charset="-122"/>
                  <a:cs typeface="Arial"/>
                </a:rPr>
                <a:t>Cuidados paliativos</a:t>
              </a:r>
            </a:p>
          </p:txBody>
        </p:sp>
      </p:grpSp>
      <p:sp>
        <p:nvSpPr>
          <p:cNvPr id="920579" name="1 Marcador de contenido"/>
          <p:cNvSpPr>
            <a:spLocks noGrp="1"/>
          </p:cNvSpPr>
          <p:nvPr>
            <p:ph idx="4294967295"/>
          </p:nvPr>
        </p:nvSpPr>
        <p:spPr>
          <a:xfrm>
            <a:off x="452438" y="5291138"/>
            <a:ext cx="8439150" cy="1073150"/>
          </a:xfrm>
        </p:spPr>
        <p:txBody>
          <a:bodyPr/>
          <a:lstStyle/>
          <a:p>
            <a:pPr marL="0" indent="0" algn="just" eaLnBrk="1" hangingPunct="1">
              <a:buClr>
                <a:srgbClr val="3F9CD3"/>
              </a:buClr>
              <a:buNone/>
            </a:pPr>
            <a:r>
              <a:rPr lang="es-ES" sz="2000" dirty="0" smtClean="0">
                <a:solidFill>
                  <a:schemeClr val="bg1"/>
                </a:solidFill>
              </a:rPr>
              <a:t>.</a:t>
            </a:r>
          </a:p>
          <a:p>
            <a:pPr marL="0" indent="0" algn="just" eaLnBrk="1" hangingPunct="1">
              <a:buClr>
                <a:srgbClr val="3F9CD3"/>
              </a:buClr>
              <a:buNone/>
            </a:pPr>
            <a:endParaRPr lang="es-ES" sz="2400" dirty="0" smtClean="0">
              <a:solidFill>
                <a:schemeClr val="bg1"/>
              </a:solidFill>
            </a:endParaRPr>
          </a:p>
        </p:txBody>
      </p:sp>
      <p:sp>
        <p:nvSpPr>
          <p:cNvPr id="219141" name="Line 37"/>
          <p:cNvSpPr>
            <a:spLocks noChangeShapeType="1"/>
          </p:cNvSpPr>
          <p:nvPr/>
        </p:nvSpPr>
        <p:spPr bwMode="auto">
          <a:xfrm>
            <a:off x="7019927" y="260350"/>
            <a:ext cx="1871663" cy="0"/>
          </a:xfrm>
          <a:prstGeom prst="line">
            <a:avLst/>
          </a:prstGeom>
          <a:noFill/>
          <a:ln w="38100">
            <a:solidFill>
              <a:schemeClr val="bg1"/>
            </a:solidFill>
            <a:round/>
            <a:headEnd/>
            <a:tailEnd/>
          </a:ln>
        </p:spPr>
        <p:txBody>
          <a:bodyPr lIns="91430" tIns="45716" rIns="91430" bIns="45716"/>
          <a:lstStyle/>
          <a:p>
            <a:pPr defTabSz="914306" fontAlgn="base">
              <a:spcBef>
                <a:spcPct val="0"/>
              </a:spcBef>
              <a:spcAft>
                <a:spcPct val="0"/>
              </a:spcAft>
              <a:defRPr/>
            </a:pPr>
            <a:endParaRPr lang="es-ES">
              <a:solidFill>
                <a:srgbClr val="000000"/>
              </a:solidFill>
              <a:latin typeface="Arial"/>
              <a:ea typeface="Microsoft YaHei" pitchFamily="34" charset="-122"/>
              <a:cs typeface="Arial"/>
            </a:endParaRPr>
          </a:p>
        </p:txBody>
      </p:sp>
      <p:sp>
        <p:nvSpPr>
          <p:cNvPr id="219142" name="Line 38"/>
          <p:cNvSpPr>
            <a:spLocks noChangeShapeType="1"/>
          </p:cNvSpPr>
          <p:nvPr/>
        </p:nvSpPr>
        <p:spPr bwMode="auto">
          <a:xfrm>
            <a:off x="8867775" y="257176"/>
            <a:ext cx="0" cy="6119813"/>
          </a:xfrm>
          <a:prstGeom prst="line">
            <a:avLst/>
          </a:prstGeom>
          <a:noFill/>
          <a:ln w="38100">
            <a:solidFill>
              <a:schemeClr val="bg1"/>
            </a:solidFill>
            <a:round/>
            <a:headEnd/>
            <a:tailEnd/>
          </a:ln>
        </p:spPr>
        <p:txBody>
          <a:bodyPr lIns="91430" tIns="45716" rIns="91430" bIns="45716"/>
          <a:lstStyle/>
          <a:p>
            <a:pPr defTabSz="914306" fontAlgn="base">
              <a:spcBef>
                <a:spcPct val="0"/>
              </a:spcBef>
              <a:spcAft>
                <a:spcPct val="0"/>
              </a:spcAft>
              <a:defRPr/>
            </a:pPr>
            <a:endParaRPr lang="es-ES">
              <a:solidFill>
                <a:srgbClr val="000000"/>
              </a:solidFill>
              <a:latin typeface="Arial"/>
              <a:ea typeface="Microsoft YaHei" pitchFamily="34" charset="-122"/>
              <a:cs typeface="Arial"/>
            </a:endParaRPr>
          </a:p>
        </p:txBody>
      </p:sp>
      <p:sp>
        <p:nvSpPr>
          <p:cNvPr id="920582" name="Rectangle 39"/>
          <p:cNvSpPr>
            <a:spLocks noChangeArrowheads="1"/>
          </p:cNvSpPr>
          <p:nvPr/>
        </p:nvSpPr>
        <p:spPr bwMode="auto">
          <a:xfrm>
            <a:off x="395288" y="692150"/>
            <a:ext cx="8229600" cy="719138"/>
          </a:xfrm>
          <a:prstGeom prst="rect">
            <a:avLst/>
          </a:prstGeom>
          <a:solidFill>
            <a:srgbClr val="C8A200"/>
          </a:solidFill>
          <a:ln w="9525">
            <a:noFill/>
            <a:miter lim="800000"/>
            <a:headEnd/>
            <a:tailEnd/>
          </a:ln>
        </p:spPr>
        <p:txBody>
          <a:bodyPr lIns="91430" tIns="45716" rIns="91430" bIns="45716" anchor="ctr"/>
          <a:lstStyle/>
          <a:p>
            <a:pPr algn="ctr" defTabSz="914306" fontAlgn="base">
              <a:spcBef>
                <a:spcPct val="0"/>
              </a:spcBef>
              <a:spcAft>
                <a:spcPct val="0"/>
              </a:spcAft>
            </a:pPr>
            <a:r>
              <a:rPr lang="es-ES" sz="3200" b="1" dirty="0" smtClean="0">
                <a:solidFill>
                  <a:srgbClr val="FFFFFF"/>
                </a:solidFill>
                <a:latin typeface="Arial"/>
                <a:ea typeface="Microsoft YaHei" pitchFamily="34" charset="-122"/>
                <a:cs typeface="Arial"/>
              </a:rPr>
              <a:t>Historia Natural del Cáncer de Próstata</a:t>
            </a:r>
          </a:p>
        </p:txBody>
      </p:sp>
      <p:sp>
        <p:nvSpPr>
          <p:cNvPr id="3" name="2 Flecha abajo"/>
          <p:cNvSpPr/>
          <p:nvPr/>
        </p:nvSpPr>
        <p:spPr>
          <a:xfrm>
            <a:off x="6875463" y="3213100"/>
            <a:ext cx="192087" cy="2246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4" name="3 Flecha abajo"/>
          <p:cNvSpPr/>
          <p:nvPr/>
        </p:nvSpPr>
        <p:spPr>
          <a:xfrm>
            <a:off x="6516690" y="3429002"/>
            <a:ext cx="180975" cy="222726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219146" name="5 CuadroTexto"/>
          <p:cNvSpPr txBox="1">
            <a:spLocks noChangeArrowheads="1"/>
          </p:cNvSpPr>
          <p:nvPr/>
        </p:nvSpPr>
        <p:spPr bwMode="auto">
          <a:xfrm>
            <a:off x="6732588" y="5589590"/>
            <a:ext cx="1441400" cy="1107988"/>
          </a:xfrm>
          <a:prstGeom prst="rect">
            <a:avLst/>
          </a:prstGeom>
          <a:noFill/>
          <a:ln w="9525">
            <a:noFill/>
            <a:miter lim="800000"/>
            <a:headEnd/>
            <a:tailEnd/>
          </a:ln>
        </p:spPr>
        <p:txBody>
          <a:bodyPr wrap="none" lIns="91430" tIns="45716" rIns="91430" bIns="45716">
            <a:spAutoFit/>
          </a:bodyPr>
          <a:lstStyle/>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Abiraterona</a:t>
            </a:r>
            <a:r>
              <a:rPr lang="es-ES" sz="1600" dirty="0">
                <a:solidFill>
                  <a:srgbClr val="FFFF00"/>
                </a:solidFill>
                <a:latin typeface="Arial"/>
                <a:ea typeface="Microsoft YaHei" pitchFamily="34" charset="-122"/>
                <a:cs typeface="Arial"/>
              </a:rPr>
              <a:t>  </a:t>
            </a:r>
          </a:p>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Cabazitaxel</a:t>
            </a:r>
            <a:r>
              <a:rPr lang="es-ES" sz="1600" dirty="0">
                <a:solidFill>
                  <a:srgbClr val="FFFF00"/>
                </a:solidFill>
                <a:latin typeface="Arial"/>
                <a:ea typeface="Microsoft YaHei" pitchFamily="34" charset="-122"/>
                <a:cs typeface="Arial"/>
              </a:rPr>
              <a:t>  </a:t>
            </a:r>
          </a:p>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Enzalutamida</a:t>
            </a:r>
            <a:endParaRPr lang="es-ES" sz="1600" dirty="0">
              <a:solidFill>
                <a:srgbClr val="FFFF00"/>
              </a:solidFill>
              <a:latin typeface="Arial"/>
              <a:ea typeface="Microsoft YaHei" pitchFamily="34" charset="-122"/>
              <a:cs typeface="Arial"/>
            </a:endParaRPr>
          </a:p>
          <a:p>
            <a:pPr defTabSz="914306" fontAlgn="base">
              <a:spcBef>
                <a:spcPct val="0"/>
              </a:spcBef>
              <a:spcAft>
                <a:spcPct val="0"/>
              </a:spcAft>
              <a:defRPr/>
            </a:pPr>
            <a:r>
              <a:rPr lang="es-ES" dirty="0">
                <a:solidFill>
                  <a:srgbClr val="FFFF00"/>
                </a:solidFill>
                <a:latin typeface="Arial"/>
                <a:ea typeface="Microsoft YaHei" pitchFamily="34" charset="-122"/>
                <a:cs typeface="Arial"/>
              </a:rPr>
              <a:t>Radium-233</a:t>
            </a:r>
          </a:p>
        </p:txBody>
      </p:sp>
      <p:sp>
        <p:nvSpPr>
          <p:cNvPr id="7" name="6 Flecha abajo"/>
          <p:cNvSpPr/>
          <p:nvPr/>
        </p:nvSpPr>
        <p:spPr>
          <a:xfrm>
            <a:off x="6732588" y="3284539"/>
            <a:ext cx="165100" cy="2052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8" name="7 Flecha abajo"/>
          <p:cNvSpPr/>
          <p:nvPr/>
        </p:nvSpPr>
        <p:spPr>
          <a:xfrm>
            <a:off x="7019926" y="2997202"/>
            <a:ext cx="109538" cy="2193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9" name="8 Flecha abajo"/>
          <p:cNvSpPr/>
          <p:nvPr/>
        </p:nvSpPr>
        <p:spPr>
          <a:xfrm>
            <a:off x="4983163" y="3270251"/>
            <a:ext cx="171450" cy="217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219150" name="11 CuadroTexto"/>
          <p:cNvSpPr txBox="1">
            <a:spLocks noChangeArrowheads="1"/>
          </p:cNvSpPr>
          <p:nvPr/>
        </p:nvSpPr>
        <p:spPr bwMode="auto">
          <a:xfrm>
            <a:off x="3959225" y="5445127"/>
            <a:ext cx="1603375" cy="1323431"/>
          </a:xfrm>
          <a:prstGeom prst="rect">
            <a:avLst/>
          </a:prstGeom>
          <a:noFill/>
          <a:ln w="9525">
            <a:noFill/>
            <a:miter lim="800000"/>
            <a:headEnd/>
            <a:tailEnd/>
          </a:ln>
        </p:spPr>
        <p:txBody>
          <a:bodyPr lIns="91430" tIns="45716" rIns="91430" bIns="45716">
            <a:spAutoFit/>
          </a:bodyPr>
          <a:lstStyle/>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Sipuleucel</a:t>
            </a:r>
            <a:endParaRPr lang="es-ES" sz="1600" dirty="0">
              <a:solidFill>
                <a:srgbClr val="FFFF00"/>
              </a:solidFill>
              <a:latin typeface="Arial"/>
              <a:ea typeface="Microsoft YaHei" pitchFamily="34" charset="-122"/>
              <a:cs typeface="Arial"/>
            </a:endParaRPr>
          </a:p>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Abiraterona</a:t>
            </a:r>
            <a:endParaRPr lang="es-ES" sz="1600" dirty="0">
              <a:solidFill>
                <a:srgbClr val="FFFF00"/>
              </a:solidFill>
              <a:latin typeface="Arial"/>
              <a:ea typeface="Microsoft YaHei" pitchFamily="34" charset="-122"/>
              <a:cs typeface="Arial"/>
            </a:endParaRPr>
          </a:p>
          <a:p>
            <a:pPr defTabSz="914306" fontAlgn="base">
              <a:spcBef>
                <a:spcPct val="0"/>
              </a:spcBef>
              <a:spcAft>
                <a:spcPct val="0"/>
              </a:spcAft>
              <a:defRPr/>
            </a:pPr>
            <a:r>
              <a:rPr lang="es-ES" sz="1600" dirty="0" err="1">
                <a:solidFill>
                  <a:srgbClr val="FFFF00"/>
                </a:solidFill>
                <a:latin typeface="Arial"/>
                <a:ea typeface="Microsoft YaHei" pitchFamily="34" charset="-122"/>
                <a:cs typeface="Arial"/>
              </a:rPr>
              <a:t>Enzalutamida</a:t>
            </a:r>
            <a:endParaRPr lang="es-ES" sz="1600" dirty="0">
              <a:solidFill>
                <a:srgbClr val="FFFF00"/>
              </a:solidFill>
              <a:latin typeface="Arial"/>
              <a:ea typeface="Microsoft YaHei" pitchFamily="34" charset="-122"/>
              <a:cs typeface="Arial"/>
            </a:endParaRPr>
          </a:p>
          <a:p>
            <a:pPr defTabSz="914306" fontAlgn="base">
              <a:spcBef>
                <a:spcPct val="0"/>
              </a:spcBef>
              <a:spcAft>
                <a:spcPct val="0"/>
              </a:spcAft>
              <a:defRPr/>
            </a:pPr>
            <a:endParaRPr lang="es-ES" sz="1600" dirty="0">
              <a:solidFill>
                <a:srgbClr val="FFFF00"/>
              </a:solidFill>
              <a:latin typeface="Arial"/>
              <a:ea typeface="Microsoft YaHei" pitchFamily="34" charset="-122"/>
              <a:cs typeface="Arial"/>
            </a:endParaRPr>
          </a:p>
          <a:p>
            <a:pPr defTabSz="914306" fontAlgn="base">
              <a:spcBef>
                <a:spcPct val="0"/>
              </a:spcBef>
              <a:spcAft>
                <a:spcPct val="0"/>
              </a:spcAft>
              <a:defRPr/>
            </a:pPr>
            <a:endParaRPr lang="es-ES" sz="1600" dirty="0">
              <a:solidFill>
                <a:srgbClr val="FFFF00"/>
              </a:solidFill>
              <a:latin typeface="Arial"/>
              <a:ea typeface="Microsoft YaHei" pitchFamily="34" charset="-122"/>
              <a:cs typeface="Arial"/>
            </a:endParaRPr>
          </a:p>
        </p:txBody>
      </p:sp>
      <p:sp>
        <p:nvSpPr>
          <p:cNvPr id="15" name="14 Flecha abajo"/>
          <p:cNvSpPr/>
          <p:nvPr/>
        </p:nvSpPr>
        <p:spPr>
          <a:xfrm>
            <a:off x="4821238" y="3400425"/>
            <a:ext cx="153987" cy="1874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45" name="44 Flecha derecha"/>
          <p:cNvSpPr/>
          <p:nvPr/>
        </p:nvSpPr>
        <p:spPr>
          <a:xfrm>
            <a:off x="7308850" y="3213100"/>
            <a:ext cx="503238" cy="2159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cxnSp>
        <p:nvCxnSpPr>
          <p:cNvPr id="47" name="46 Conector recto"/>
          <p:cNvCxnSpPr/>
          <p:nvPr/>
        </p:nvCxnSpPr>
        <p:spPr>
          <a:xfrm flipH="1">
            <a:off x="7812088" y="2708276"/>
            <a:ext cx="215900" cy="3603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flipH="1">
            <a:off x="7956550" y="2924175"/>
            <a:ext cx="287338" cy="288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a:off x="8027990" y="3357563"/>
            <a:ext cx="504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a:off x="7956550" y="3500438"/>
            <a:ext cx="287338" cy="288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6084888" y="2205038"/>
            <a:ext cx="0" cy="1223962"/>
          </a:xfrm>
          <a:prstGeom prst="line">
            <a:avLst/>
          </a:prstGeom>
          <a:ln w="57150">
            <a:solidFill>
              <a:srgbClr val="2B1BF7"/>
            </a:solidFill>
          </a:ln>
        </p:spPr>
        <p:style>
          <a:lnRef idx="1">
            <a:schemeClr val="accent1"/>
          </a:lnRef>
          <a:fillRef idx="0">
            <a:schemeClr val="accent1"/>
          </a:fillRef>
          <a:effectRef idx="0">
            <a:schemeClr val="accent1"/>
          </a:effectRef>
          <a:fontRef idx="minor">
            <a:schemeClr val="tx1"/>
          </a:fontRef>
        </p:style>
      </p:cxnSp>
      <p:sp>
        <p:nvSpPr>
          <p:cNvPr id="54" name="53 Flecha abajo"/>
          <p:cNvSpPr/>
          <p:nvPr/>
        </p:nvSpPr>
        <p:spPr>
          <a:xfrm>
            <a:off x="5868143" y="3068639"/>
            <a:ext cx="143719" cy="324008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sp>
        <p:nvSpPr>
          <p:cNvPr id="55" name="54 CuadroTexto"/>
          <p:cNvSpPr txBox="1"/>
          <p:nvPr/>
        </p:nvSpPr>
        <p:spPr>
          <a:xfrm>
            <a:off x="5219701" y="6308726"/>
            <a:ext cx="1462807" cy="373659"/>
          </a:xfrm>
          <a:prstGeom prst="rect">
            <a:avLst/>
          </a:prstGeom>
          <a:noFill/>
        </p:spPr>
        <p:txBody>
          <a:bodyPr wrap="none" lIns="91430" tIns="45716" rIns="91430" bIns="45716">
            <a:spAutoFit/>
          </a:bodyPr>
          <a:lstStyle/>
          <a:p>
            <a:pPr defTabSz="914306" fontAlgn="base">
              <a:spcBef>
                <a:spcPct val="0"/>
              </a:spcBef>
              <a:spcAft>
                <a:spcPct val="0"/>
              </a:spcAft>
              <a:defRPr/>
            </a:pPr>
            <a:r>
              <a:rPr lang="es-ES" dirty="0">
                <a:solidFill>
                  <a:srgbClr val="FFFF00"/>
                </a:solidFill>
                <a:latin typeface="Arial"/>
                <a:ea typeface="Microsoft YaHei" pitchFamily="34" charset="-122"/>
                <a:cs typeface="Arial"/>
              </a:rPr>
              <a:t>Radium-233</a:t>
            </a:r>
          </a:p>
        </p:txBody>
      </p:sp>
      <p:sp>
        <p:nvSpPr>
          <p:cNvPr id="57" name="56 Flecha abajo"/>
          <p:cNvSpPr/>
          <p:nvPr/>
        </p:nvSpPr>
        <p:spPr>
          <a:xfrm>
            <a:off x="5148064" y="3284984"/>
            <a:ext cx="153987" cy="1874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defTabSz="914306" fontAlgn="base">
              <a:spcBef>
                <a:spcPct val="0"/>
              </a:spcBef>
              <a:spcAft>
                <a:spcPct val="0"/>
              </a:spcAft>
              <a:defRPr/>
            </a:pPr>
            <a:endParaRPr lang="es-ES">
              <a:solidFill>
                <a:srgbClr val="FFFFFF"/>
              </a:solidFill>
              <a:latin typeface="Arial"/>
              <a:cs typeface="Arial"/>
            </a:endParaRPr>
          </a:p>
        </p:txBody>
      </p:sp>
      <p:cxnSp>
        <p:nvCxnSpPr>
          <p:cNvPr id="56" name="55 Conector recto"/>
          <p:cNvCxnSpPr/>
          <p:nvPr/>
        </p:nvCxnSpPr>
        <p:spPr>
          <a:xfrm>
            <a:off x="2627784" y="2780928"/>
            <a:ext cx="0" cy="1223962"/>
          </a:xfrm>
          <a:prstGeom prst="line">
            <a:avLst/>
          </a:prstGeom>
          <a:ln w="57150">
            <a:solidFill>
              <a:srgbClr val="2B1BF7"/>
            </a:solidFill>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2051720" y="2420888"/>
            <a:ext cx="1274708" cy="369332"/>
          </a:xfrm>
          <a:prstGeom prst="rect">
            <a:avLst/>
          </a:prstGeom>
          <a:solidFill>
            <a:srgbClr val="FFFF00"/>
          </a:solidFill>
        </p:spPr>
        <p:txBody>
          <a:bodyPr wrap="none" rtlCol="0">
            <a:spAutoFit/>
          </a:bodyPr>
          <a:lstStyle/>
          <a:p>
            <a:pPr defTabSz="914306" fontAlgn="base">
              <a:spcBef>
                <a:spcPct val="0"/>
              </a:spcBef>
              <a:spcAft>
                <a:spcPct val="0"/>
              </a:spcAft>
              <a:defRPr/>
            </a:pPr>
            <a:r>
              <a:rPr lang="es-ES_tradnl" b="1" i="1" dirty="0" smtClean="0">
                <a:solidFill>
                  <a:srgbClr val="000000"/>
                </a:solidFill>
                <a:latin typeface="Arial"/>
                <a:ea typeface="Microsoft YaHei" pitchFamily="34" charset="-122"/>
                <a:cs typeface="Arial"/>
              </a:rPr>
              <a:t>Docetaxel</a:t>
            </a:r>
            <a:endParaRPr lang="es-ES_tradnl" b="1" i="1" dirty="0">
              <a:solidFill>
                <a:srgbClr val="000000"/>
              </a:solidFill>
              <a:latin typeface="Arial"/>
              <a:ea typeface="Microsoft YaHei" pitchFamily="34" charset="-122"/>
              <a:cs typeface="Arial"/>
            </a:endParaRPr>
          </a:p>
        </p:txBody>
      </p:sp>
      <p:sp>
        <p:nvSpPr>
          <p:cNvPr id="59" name="CuadroTexto 58"/>
          <p:cNvSpPr txBox="1"/>
          <p:nvPr/>
        </p:nvSpPr>
        <p:spPr>
          <a:xfrm>
            <a:off x="755576" y="5373216"/>
            <a:ext cx="2952328" cy="646331"/>
          </a:xfrm>
          <a:prstGeom prst="rect">
            <a:avLst/>
          </a:prstGeom>
          <a:solidFill>
            <a:srgbClr val="FFFF00"/>
          </a:solidFill>
        </p:spPr>
        <p:txBody>
          <a:bodyPr wrap="square" rtlCol="0">
            <a:spAutoFit/>
          </a:bodyPr>
          <a:lstStyle/>
          <a:p>
            <a:r>
              <a:rPr lang="es-ES" sz="3600" dirty="0" smtClean="0"/>
              <a:t>PRESENTE</a:t>
            </a:r>
            <a:endParaRPr lang="es-ES" sz="3600" dirty="0"/>
          </a:p>
        </p:txBody>
      </p:sp>
      <p:cxnSp>
        <p:nvCxnSpPr>
          <p:cNvPr id="13" name="Conector recto 12"/>
          <p:cNvCxnSpPr/>
          <p:nvPr/>
        </p:nvCxnSpPr>
        <p:spPr>
          <a:xfrm flipH="1">
            <a:off x="2987824" y="1772816"/>
            <a:ext cx="216024" cy="50405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Conector recto 18"/>
          <p:cNvCxnSpPr/>
          <p:nvPr/>
        </p:nvCxnSpPr>
        <p:spPr>
          <a:xfrm flipV="1">
            <a:off x="3203848" y="1628800"/>
            <a:ext cx="648072" cy="64807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flipV="1">
            <a:off x="3419872" y="2276872"/>
            <a:ext cx="792088" cy="7200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052168"/>
      </p:ext>
    </p:extLst>
  </p:cSld>
  <p:clrMapOvr>
    <a:masterClrMapping/>
  </p:clrMapOvr>
  <p:timing>
    <p:tnLst>
      <p:par>
        <p:cTn xmlns:p14="http://schemas.microsoft.com/office/powerpoint/2010/main" id="1" dur="indefinite" restart="never" nodeType="tmRoot"/>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18.png"/></Relationships>
</file>

<file path=ppt/theme/theme1.xml><?xml version="1.0" encoding="utf-8"?>
<a:theme xmlns:a="http://schemas.openxmlformats.org/drawingml/2006/main" name="Neurooncol">
  <a:themeElements>
    <a:clrScheme name="Neuroonc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Neuroonco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uroonco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uroonc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uroonco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uroonco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uroonc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uroonc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uroonc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Módulo">
  <a:themeElements>
    <a:clrScheme name="7_Módulo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fontScheme name="7_Módulo">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Módulo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Xtandi PPT">
  <a:themeElements>
    <a:clrScheme name="Xtandi">
      <a:dk1>
        <a:srgbClr val="333333"/>
      </a:dk1>
      <a:lt1>
        <a:sysClr val="window" lastClr="FFFFFF"/>
      </a:lt1>
      <a:dk2>
        <a:srgbClr val="C0311A"/>
      </a:dk2>
      <a:lt2>
        <a:srgbClr val="EEECE1"/>
      </a:lt2>
      <a:accent1>
        <a:srgbClr val="C0311A"/>
      </a:accent1>
      <a:accent2>
        <a:srgbClr val="FF8A00"/>
      </a:accent2>
      <a:accent3>
        <a:srgbClr val="AFDDD2"/>
      </a:accent3>
      <a:accent4>
        <a:srgbClr val="666666"/>
      </a:accent4>
      <a:accent5>
        <a:srgbClr val="333333"/>
      </a:accent5>
      <a:accent6>
        <a:srgbClr val="BFBFBF"/>
      </a:accent6>
      <a:hlink>
        <a:srgbClr val="666666"/>
      </a:hlink>
      <a:folHlink>
        <a:srgbClr val="333333"/>
      </a:folHlink>
    </a:clrScheme>
    <a:fontScheme name="Xta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accent3"/>
        </a:solidFill>
        <a:ln w="12700" algn="ctr">
          <a:solidFill>
            <a:schemeClr val="accent3">
              <a:lumMod val="50000"/>
            </a:schemeClr>
          </a:solidFill>
          <a:round/>
          <a:headEnd/>
          <a:tailEnd/>
        </a:ln>
      </a:spPr>
      <a:bodyPr anchor="ctr">
        <a:spAutoFit/>
      </a:bodyPr>
      <a:lstStyle>
        <a:defPPr>
          <a:defRPr sz="1400" b="0" dirty="0"/>
        </a:defPPr>
      </a:lstStyle>
    </a:txDef>
  </a:objectDefaults>
  <a:extraClrSchemeLst/>
</a:theme>
</file>

<file path=ppt/theme/theme14.xml><?xml version="1.0" encoding="utf-8"?>
<a:theme xmlns:a="http://schemas.openxmlformats.org/drawingml/2006/main" name="3_Office Theme">
  <a:themeElements>
    <a:clrScheme name="Office Theme 3">
      <a:dk1>
        <a:srgbClr val="000000"/>
      </a:dk1>
      <a:lt1>
        <a:srgbClr val="FFFFFF"/>
      </a:lt1>
      <a:dk2>
        <a:srgbClr val="003366"/>
      </a:dk2>
      <a:lt2>
        <a:srgbClr val="EEB111"/>
      </a:lt2>
      <a:accent1>
        <a:srgbClr val="33CCFF"/>
      </a:accent1>
      <a:accent2>
        <a:srgbClr val="FF6600"/>
      </a:accent2>
      <a:accent3>
        <a:srgbClr val="AAADB8"/>
      </a:accent3>
      <a:accent4>
        <a:srgbClr val="DADADA"/>
      </a:accent4>
      <a:accent5>
        <a:srgbClr val="ADE2FF"/>
      </a:accent5>
      <a:accent6>
        <a:srgbClr val="E75C00"/>
      </a:accent6>
      <a:hlink>
        <a:srgbClr val="00CC00"/>
      </a:hlink>
      <a:folHlink>
        <a:srgbClr val="FF0066"/>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3366"/>
        </a:dk2>
        <a:lt2>
          <a:srgbClr val="FFCC00"/>
        </a:lt2>
        <a:accent1>
          <a:srgbClr val="33CCFF"/>
        </a:accent1>
        <a:accent2>
          <a:srgbClr val="FF6600"/>
        </a:accent2>
        <a:accent3>
          <a:srgbClr val="AAADB8"/>
        </a:accent3>
        <a:accent4>
          <a:srgbClr val="DADADA"/>
        </a:accent4>
        <a:accent5>
          <a:srgbClr val="ADE2FF"/>
        </a:accent5>
        <a:accent6>
          <a:srgbClr val="E75C00"/>
        </a:accent6>
        <a:hlink>
          <a:srgbClr val="00CC00"/>
        </a:hlink>
        <a:folHlink>
          <a:srgbClr val="FF006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3366"/>
        </a:dk2>
        <a:lt2>
          <a:srgbClr val="EEB111"/>
        </a:lt2>
        <a:accent1>
          <a:srgbClr val="33CCFF"/>
        </a:accent1>
        <a:accent2>
          <a:srgbClr val="FF6600"/>
        </a:accent2>
        <a:accent3>
          <a:srgbClr val="AAADB8"/>
        </a:accent3>
        <a:accent4>
          <a:srgbClr val="DADADA"/>
        </a:accent4>
        <a:accent5>
          <a:srgbClr val="ADE2FF"/>
        </a:accent5>
        <a:accent6>
          <a:srgbClr val="E75C00"/>
        </a:accent6>
        <a:hlink>
          <a:srgbClr val="00CC00"/>
        </a:hlink>
        <a:folHlink>
          <a:srgbClr val="FF00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CC 1">
  <a:themeElements>
    <a:clrScheme name="">
      <a:dk1>
        <a:srgbClr val="919191"/>
      </a:dk1>
      <a:lt1>
        <a:srgbClr val="FFFFFF"/>
      </a:lt1>
      <a:dk2>
        <a:srgbClr val="0000B6"/>
      </a:dk2>
      <a:lt2>
        <a:srgbClr val="EBE114"/>
      </a:lt2>
      <a:accent1>
        <a:srgbClr val="618FFD"/>
      </a:accent1>
      <a:accent2>
        <a:srgbClr val="00AE00"/>
      </a:accent2>
      <a:accent3>
        <a:srgbClr val="AAAAD7"/>
      </a:accent3>
      <a:accent4>
        <a:srgbClr val="DADADA"/>
      </a:accent4>
      <a:accent5>
        <a:srgbClr val="B7C6FE"/>
      </a:accent5>
      <a:accent6>
        <a:srgbClr val="009D00"/>
      </a:accent6>
      <a:hlink>
        <a:srgbClr val="FC0128"/>
      </a:hlink>
      <a:folHlink>
        <a:srgbClr val="CECECE"/>
      </a:folHlink>
    </a:clrScheme>
    <a:fontScheme name="GCC 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CC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CC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CC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CC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CC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CC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CC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VOX-16010 Fitz_DT7">
  <a:themeElements>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fontScheme name="CVOX-16010 Fitz_DT7">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VOX-16010 Fitz_DT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VOX-16010 Fitz_DT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VOX-16010 Fitz_DT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VOX-16010 Fitz_DT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VOX-16010 Fitz_DT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VOX-16010 Fitz_DT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VOX-16010 Fitz_DT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VOX-16010 Fitz_DT7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CVOX-16010 Fitz_DT7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11">
        <a:dk1>
          <a:srgbClr val="FF8100"/>
        </a:dk1>
        <a:lt1>
          <a:srgbClr val="FFFFFF"/>
        </a:lt1>
        <a:dk2>
          <a:srgbClr val="000066"/>
        </a:dk2>
        <a:lt2>
          <a:srgbClr val="FFFF00"/>
        </a:lt2>
        <a:accent1>
          <a:srgbClr val="2600D9"/>
        </a:accent1>
        <a:accent2>
          <a:srgbClr val="E18F00"/>
        </a:accent2>
        <a:accent3>
          <a:srgbClr val="AAAAB8"/>
        </a:accent3>
        <a:accent4>
          <a:srgbClr val="DADADA"/>
        </a:accent4>
        <a:accent5>
          <a:srgbClr val="ACAAE9"/>
        </a:accent5>
        <a:accent6>
          <a:srgbClr val="CC8100"/>
        </a:accent6>
        <a:hlink>
          <a:srgbClr val="2C9424"/>
        </a:hlink>
        <a:folHlink>
          <a:srgbClr val="FFCC00"/>
        </a:folHlink>
      </a:clrScheme>
      <a:clrMap bg1="dk2" tx1="lt1" bg2="dk1" tx2="lt2" accent1="accent1" accent2="accent2" accent3="accent3" accent4="accent4" accent5="accent5" accent6="accent6" hlink="hlink" folHlink="folHlink"/>
    </a:extraClrScheme>
    <a:extraClrScheme>
      <a:clrScheme name="CVOX-16010 Fitz_DT7 12">
        <a:dk1>
          <a:srgbClr val="FF8100"/>
        </a:dk1>
        <a:lt1>
          <a:srgbClr val="FFFFFF"/>
        </a:lt1>
        <a:dk2>
          <a:srgbClr val="000066"/>
        </a:dk2>
        <a:lt2>
          <a:srgbClr val="FFFF00"/>
        </a:lt2>
        <a:accent1>
          <a:srgbClr val="2600D9"/>
        </a:accent1>
        <a:accent2>
          <a:srgbClr val="FFCC00"/>
        </a:accent2>
        <a:accent3>
          <a:srgbClr val="AAAAB8"/>
        </a:accent3>
        <a:accent4>
          <a:srgbClr val="DADADA"/>
        </a:accent4>
        <a:accent5>
          <a:srgbClr val="ACAAE9"/>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3">
        <a:dk1>
          <a:srgbClr val="FF8100"/>
        </a:dk1>
        <a:lt1>
          <a:srgbClr val="FFFFFF"/>
        </a:lt1>
        <a:dk2>
          <a:srgbClr val="000066"/>
        </a:dk2>
        <a:lt2>
          <a:srgbClr val="FFFF00"/>
        </a:lt2>
        <a:accent1>
          <a:srgbClr val="00CCFF"/>
        </a:accent1>
        <a:accent2>
          <a:srgbClr val="FFCC00"/>
        </a:accent2>
        <a:accent3>
          <a:srgbClr val="AAAAB8"/>
        </a:accent3>
        <a:accent4>
          <a:srgbClr val="DADADA"/>
        </a:accent4>
        <a:accent5>
          <a:srgbClr val="AAE2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4">
        <a:dk1>
          <a:srgbClr val="FF8100"/>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ientific Slides Blue">
  <a:themeElements>
    <a:clrScheme name="Scientific Slides Blue 1">
      <a:dk1>
        <a:srgbClr val="66667E"/>
      </a:dk1>
      <a:lt1>
        <a:srgbClr val="FFFFFF"/>
      </a:lt1>
      <a:dk2>
        <a:srgbClr val="1475BE"/>
      </a:dk2>
      <a:lt2>
        <a:srgbClr val="BDD438"/>
      </a:lt2>
      <a:accent1>
        <a:srgbClr val="004D9A"/>
      </a:accent1>
      <a:accent2>
        <a:srgbClr val="F2C508"/>
      </a:accent2>
      <a:accent3>
        <a:srgbClr val="AABDDB"/>
      </a:accent3>
      <a:accent4>
        <a:srgbClr val="DADADA"/>
      </a:accent4>
      <a:accent5>
        <a:srgbClr val="AAB2CA"/>
      </a:accent5>
      <a:accent6>
        <a:srgbClr val="DBB206"/>
      </a:accent6>
      <a:hlink>
        <a:srgbClr val="80CBDA"/>
      </a:hlink>
      <a:folHlink>
        <a:srgbClr val="E26F06"/>
      </a:folHlink>
    </a:clrScheme>
    <a:fontScheme name="Scientific Slides Blu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ientific Slides Blue 1">
        <a:dk1>
          <a:srgbClr val="66667E"/>
        </a:dk1>
        <a:lt1>
          <a:srgbClr val="FFFFFF"/>
        </a:lt1>
        <a:dk2>
          <a:srgbClr val="1475BE"/>
        </a:dk2>
        <a:lt2>
          <a:srgbClr val="BDD438"/>
        </a:lt2>
        <a:accent1>
          <a:srgbClr val="004D9A"/>
        </a:accent1>
        <a:accent2>
          <a:srgbClr val="F2C508"/>
        </a:accent2>
        <a:accent3>
          <a:srgbClr val="AABDDB"/>
        </a:accent3>
        <a:accent4>
          <a:srgbClr val="DADADA"/>
        </a:accent4>
        <a:accent5>
          <a:srgbClr val="AAB2CA"/>
        </a:accent5>
        <a:accent6>
          <a:srgbClr val="DBB206"/>
        </a:accent6>
        <a:hlink>
          <a:srgbClr val="80CBDA"/>
        </a:hlink>
        <a:folHlink>
          <a:srgbClr val="E26F0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4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Xtandi PPT">
  <a:themeElements>
    <a:clrScheme name="Xtandi">
      <a:dk1>
        <a:srgbClr val="333333"/>
      </a:dk1>
      <a:lt1>
        <a:sysClr val="window" lastClr="FFFFFF"/>
      </a:lt1>
      <a:dk2>
        <a:srgbClr val="C0311A"/>
      </a:dk2>
      <a:lt2>
        <a:srgbClr val="EEECE1"/>
      </a:lt2>
      <a:accent1>
        <a:srgbClr val="C0311A"/>
      </a:accent1>
      <a:accent2>
        <a:srgbClr val="FF8A00"/>
      </a:accent2>
      <a:accent3>
        <a:srgbClr val="AFDDD2"/>
      </a:accent3>
      <a:accent4>
        <a:srgbClr val="666666"/>
      </a:accent4>
      <a:accent5>
        <a:srgbClr val="333333"/>
      </a:accent5>
      <a:accent6>
        <a:srgbClr val="BFBFBF"/>
      </a:accent6>
      <a:hlink>
        <a:srgbClr val="666666"/>
      </a:hlink>
      <a:folHlink>
        <a:srgbClr val="333333"/>
      </a:folHlink>
    </a:clrScheme>
    <a:fontScheme name="Xta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accent3"/>
        </a:solidFill>
        <a:ln w="12700" algn="ctr">
          <a:solidFill>
            <a:schemeClr val="accent3">
              <a:lumMod val="50000"/>
            </a:schemeClr>
          </a:solidFill>
          <a:round/>
          <a:headEnd/>
          <a:tailEnd/>
        </a:ln>
      </a:spPr>
      <a:bodyPr anchor="ctr">
        <a:spAutoFit/>
      </a:bodyPr>
      <a:lstStyle>
        <a:defPPr>
          <a:defRPr sz="1400" b="0" dirty="0"/>
        </a:defPPr>
      </a:lstStyle>
    </a:txDef>
  </a:objectDefaults>
  <a:extraClrSchemeLst/>
</a:theme>
</file>

<file path=ppt/theme/theme30.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VOX-16010 Fitz_DT7">
  <a:themeElements>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fontScheme name="CVOX-16010 Fitz_DT7">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VOX-16010 Fitz_DT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VOX-16010 Fitz_DT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VOX-16010 Fitz_DT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VOX-16010 Fitz_DT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VOX-16010 Fitz_DT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VOX-16010 Fitz_DT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VOX-16010 Fitz_DT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VOX-16010 Fitz_DT7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CVOX-16010 Fitz_DT7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11">
        <a:dk1>
          <a:srgbClr val="FF8100"/>
        </a:dk1>
        <a:lt1>
          <a:srgbClr val="FFFFFF"/>
        </a:lt1>
        <a:dk2>
          <a:srgbClr val="000066"/>
        </a:dk2>
        <a:lt2>
          <a:srgbClr val="FFFF00"/>
        </a:lt2>
        <a:accent1>
          <a:srgbClr val="2600D9"/>
        </a:accent1>
        <a:accent2>
          <a:srgbClr val="E18F00"/>
        </a:accent2>
        <a:accent3>
          <a:srgbClr val="AAAAB8"/>
        </a:accent3>
        <a:accent4>
          <a:srgbClr val="DADADA"/>
        </a:accent4>
        <a:accent5>
          <a:srgbClr val="ACAAE9"/>
        </a:accent5>
        <a:accent6>
          <a:srgbClr val="CC8100"/>
        </a:accent6>
        <a:hlink>
          <a:srgbClr val="2C9424"/>
        </a:hlink>
        <a:folHlink>
          <a:srgbClr val="FFCC00"/>
        </a:folHlink>
      </a:clrScheme>
      <a:clrMap bg1="dk2" tx1="lt1" bg2="dk1" tx2="lt2" accent1="accent1" accent2="accent2" accent3="accent3" accent4="accent4" accent5="accent5" accent6="accent6" hlink="hlink" folHlink="folHlink"/>
    </a:extraClrScheme>
    <a:extraClrScheme>
      <a:clrScheme name="CVOX-16010 Fitz_DT7 12">
        <a:dk1>
          <a:srgbClr val="FF8100"/>
        </a:dk1>
        <a:lt1>
          <a:srgbClr val="FFFFFF"/>
        </a:lt1>
        <a:dk2>
          <a:srgbClr val="000066"/>
        </a:dk2>
        <a:lt2>
          <a:srgbClr val="FFFF00"/>
        </a:lt2>
        <a:accent1>
          <a:srgbClr val="2600D9"/>
        </a:accent1>
        <a:accent2>
          <a:srgbClr val="FFCC00"/>
        </a:accent2>
        <a:accent3>
          <a:srgbClr val="AAAAB8"/>
        </a:accent3>
        <a:accent4>
          <a:srgbClr val="DADADA"/>
        </a:accent4>
        <a:accent5>
          <a:srgbClr val="ACAAE9"/>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3">
        <a:dk1>
          <a:srgbClr val="FF8100"/>
        </a:dk1>
        <a:lt1>
          <a:srgbClr val="FFFFFF"/>
        </a:lt1>
        <a:dk2>
          <a:srgbClr val="000066"/>
        </a:dk2>
        <a:lt2>
          <a:srgbClr val="FFFF00"/>
        </a:lt2>
        <a:accent1>
          <a:srgbClr val="00CCFF"/>
        </a:accent1>
        <a:accent2>
          <a:srgbClr val="FFCC00"/>
        </a:accent2>
        <a:accent3>
          <a:srgbClr val="AAAAB8"/>
        </a:accent3>
        <a:accent4>
          <a:srgbClr val="DADADA"/>
        </a:accent4>
        <a:accent5>
          <a:srgbClr val="AAE2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4">
        <a:dk1>
          <a:srgbClr val="FF8100"/>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Diseño predeterminado">
  <a:themeElements>
    <a:clrScheme name="4_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2029</TotalTime>
  <Words>10809</Words>
  <Application>Microsoft Macintosh PowerPoint</Application>
  <PresentationFormat>Presentación en pantalla (4:3)</PresentationFormat>
  <Paragraphs>1548</Paragraphs>
  <Slides>124</Slides>
  <Notes>77</Notes>
  <HiddenSlides>3</HiddenSlides>
  <MMClips>0</MMClips>
  <ScaleCrop>false</ScaleCrop>
  <HeadingPairs>
    <vt:vector size="6" baseType="variant">
      <vt:variant>
        <vt:lpstr>Tema</vt:lpstr>
      </vt:variant>
      <vt:variant>
        <vt:i4>35</vt:i4>
      </vt:variant>
      <vt:variant>
        <vt:lpstr>Servidores OLE incrustados</vt:lpstr>
      </vt:variant>
      <vt:variant>
        <vt:i4>2</vt:i4>
      </vt:variant>
      <vt:variant>
        <vt:lpstr>Títulos de diapositiva</vt:lpstr>
      </vt:variant>
      <vt:variant>
        <vt:i4>124</vt:i4>
      </vt:variant>
    </vt:vector>
  </HeadingPairs>
  <TitlesOfParts>
    <vt:vector size="161" baseType="lpstr">
      <vt:lpstr>Neurooncol</vt:lpstr>
      <vt:lpstr>8_Office Theme</vt:lpstr>
      <vt:lpstr>3_Xtandi PPT</vt:lpstr>
      <vt:lpstr>9_Tema de Office</vt:lpstr>
      <vt:lpstr>3_Diseño predeterminado</vt:lpstr>
      <vt:lpstr>5_Tema de Office</vt:lpstr>
      <vt:lpstr>4_Diseño predeterminado</vt:lpstr>
      <vt:lpstr>11_Tema de Office</vt:lpstr>
      <vt:lpstr>1_Default Design</vt:lpstr>
      <vt:lpstr>16_Diseño predeterminado</vt:lpstr>
      <vt:lpstr>7_Módulo</vt:lpstr>
      <vt:lpstr>4_Tema de Office</vt:lpstr>
      <vt:lpstr>5_Xtandi PPT</vt:lpstr>
      <vt:lpstr>3_Office Theme</vt:lpstr>
      <vt:lpstr>GCC 1</vt:lpstr>
      <vt:lpstr>23_Diseño predeterminado</vt:lpstr>
      <vt:lpstr>Custom Design</vt:lpstr>
      <vt:lpstr>1_CVOX-16010 Fitz_DT7</vt:lpstr>
      <vt:lpstr>Scientific Slides Blue</vt:lpstr>
      <vt:lpstr>13_Tema de Office</vt:lpstr>
      <vt:lpstr>17_Diseño predeterminado</vt:lpstr>
      <vt:lpstr>1_Custom Design</vt:lpstr>
      <vt:lpstr>9_Office Theme</vt:lpstr>
      <vt:lpstr>14_Tema de Office</vt:lpstr>
      <vt:lpstr>5_Diseño predeterminado</vt:lpstr>
      <vt:lpstr>7_Tema de Office</vt:lpstr>
      <vt:lpstr>2_White</vt:lpstr>
      <vt:lpstr>Tema de Office</vt:lpstr>
      <vt:lpstr>Default Design</vt:lpstr>
      <vt:lpstr>6_Tema de Office</vt:lpstr>
      <vt:lpstr>Diseño predeterminado</vt:lpstr>
      <vt:lpstr>2_CVOX-16010 Fitz_DT7</vt:lpstr>
      <vt:lpstr>2_Tema de Office</vt:lpstr>
      <vt:lpstr>10_Office Theme</vt:lpstr>
      <vt:lpstr>1_Diseño predeterminado</vt:lpstr>
      <vt:lpstr>Foto de Photo Editor</vt:lpstr>
      <vt:lpstr>Imagen de mapa de bits</vt:lpstr>
      <vt:lpstr>Presentación de PowerPoint</vt:lpstr>
      <vt:lpstr>Presentación de PowerPoint</vt:lpstr>
      <vt:lpstr>1. Introducción </vt:lpstr>
      <vt:lpstr>Epidemiología del cáncer de próstata</vt:lpstr>
      <vt:lpstr>Presentación de PowerPoint</vt:lpstr>
      <vt:lpstr>Presentación de PowerPoint</vt:lpstr>
      <vt:lpstr>Presentación de PowerPoint</vt:lpstr>
      <vt:lpstr>Presentación de PowerPoint</vt:lpstr>
      <vt:lpstr>Tratamiento radical curativo y recaídas del C. Próst. en función del TNM, Gleason, PSA</vt:lpstr>
      <vt:lpstr>Presentación de PowerPoint</vt:lpstr>
      <vt:lpstr>Bone Metastases Very Common in Cancer</vt:lpstr>
      <vt:lpstr>Presentación de PowerPoint</vt:lpstr>
      <vt:lpstr>2. Cáncer de Próstata avanzado   hormono-sensible  </vt:lpstr>
      <vt:lpstr>DEPENDENCIA HORMONAL del Cáncer de Próstata </vt:lpstr>
      <vt:lpstr>Presentación de PowerPoint</vt:lpstr>
      <vt:lpstr>Los andrógenos se unen al Receptor androgénico (RA)</vt:lpstr>
      <vt:lpstr>OBJETIVO: bloquear los andrógenos con análogos de LHR            castración del paciente</vt:lpstr>
      <vt:lpstr>OBJETIVO: bloquear los andrógenos con análogos de LHR            castración del paciente</vt:lpstr>
      <vt:lpstr>Inhibidores de síntesis de andrógenos </vt:lpstr>
      <vt:lpstr>Presentación de PowerPoint</vt:lpstr>
      <vt:lpstr>¿Opciones de tratamiento en el contexto prequimioterapia y pacientes oligo/asintomáticos?</vt:lpstr>
      <vt:lpstr>3. Cáncer de Próstata avanzado “hormono resistente”   </vt:lpstr>
      <vt:lpstr>3. Cáncer de Próstata avanzado “hormono resistente”   </vt:lpstr>
      <vt:lpstr>3. Cáncer de Próstata “Resistente a la Castración”  </vt:lpstr>
      <vt:lpstr>Presentación de PowerPoint</vt:lpstr>
      <vt:lpstr>Definición de CPRC                               Prostate Cancer Clinical Trial Working Group 2 </vt:lpstr>
      <vt:lpstr>¿Opciones de tratamiento en el contexto prequimioterapia y pacientes oligo/asintomáticos?</vt:lpstr>
      <vt:lpstr>¿Opciones de tratamiento en el contexto prequimioterapia y pacientes oligo/asintomáticos?</vt:lpstr>
      <vt:lpstr>¿Por qué avanza el cáncer de próstata a pesar de alcanzarse concentraciones de testosterona tan bajas (en rango de castración [&lt; 50 ng/dl])? </vt:lpstr>
      <vt:lpstr>(1) A pesar de la castración, persiste la producción de androgénos</vt:lpstr>
      <vt:lpstr>Síntesis de andrógenos intracrina (intratumoral)</vt:lpstr>
      <vt:lpstr> (2) El  RA permanece activo debido a  múltiples procesos moleculares</vt:lpstr>
      <vt:lpstr>El RA permanece activo en el CP</vt:lpstr>
      <vt:lpstr>4. Objetivos del Tratamianto en el Cáncer de Próstata  </vt:lpstr>
      <vt:lpstr>(1) Disminuir la síntesis GLOBAL de andrógenos   (2) Inhibición COMPLETA del  Receptor  Andrógenico </vt:lpstr>
      <vt:lpstr>(3) Uso de Quimioterapia que inhibe la célula tumoral próstática  ( y también actúa sobre el receptor)  </vt:lpstr>
      <vt:lpstr>(4) Empleo de Radioisótopos  en las metástasis óseas  (5) Agentes inmunoterápicos   </vt:lpstr>
      <vt:lpstr>Presentación de PowerPoint</vt:lpstr>
      <vt:lpstr>Presentación de PowerPoint</vt:lpstr>
      <vt:lpstr>Changing treatment paradigm for mCRPC</vt:lpstr>
      <vt:lpstr>6 Nuevos agentes en el CPRC</vt:lpstr>
      <vt:lpstr>Agentes aprobados 2016 para el CPRC</vt:lpstr>
      <vt:lpstr>(1) DOCETAXEL  (2) CABAZITAXEL</vt:lpstr>
      <vt:lpstr>Presentación de PowerPoint</vt:lpstr>
      <vt:lpstr>Presentación de PowerPoint</vt:lpstr>
      <vt:lpstr>Presentación de PowerPoint</vt:lpstr>
      <vt:lpstr>Presentación de PowerPoint</vt:lpstr>
      <vt:lpstr>Overall Survival</vt:lpstr>
      <vt:lpstr>Nuevos agentes </vt:lpstr>
      <vt:lpstr>Nuevos agentes </vt:lpstr>
      <vt:lpstr>ESTUDIO TROPIC (FASE III) [CABAZITAXEL]</vt:lpstr>
      <vt:lpstr>SUPERVIVENCIA GLOBAL</vt:lpstr>
      <vt:lpstr>Nuevos agentes</vt:lpstr>
      <vt:lpstr>(1) Disminuir  la síntesis de andrógenos:  ABIRATERONA (2) Atacar directamente el  receptor  andrógenico: ENZALUTAMIDA</vt:lpstr>
      <vt:lpstr>Acetato de abiraterona:  Pan-inhibidor de la biosíntesis de andrógenos</vt:lpstr>
      <vt:lpstr>Abiraterona inhibe CYP17          (y desciende testosterona)</vt:lpstr>
      <vt:lpstr>Presentación de PowerPoint</vt:lpstr>
      <vt:lpstr>Presentación de PowerPoint</vt:lpstr>
      <vt:lpstr>Nuevos agentes </vt:lpstr>
      <vt:lpstr>Presentación de PowerPoint</vt:lpstr>
      <vt:lpstr>Presentación de PowerPoint</vt:lpstr>
      <vt:lpstr>Nuevos agentes</vt:lpstr>
      <vt:lpstr> ¿Cómo inhibimos el Receptor androgénico (RA)?</vt:lpstr>
      <vt:lpstr>Presentación de PowerPoint</vt:lpstr>
      <vt:lpstr>Presentación de PowerPoint</vt:lpstr>
      <vt:lpstr>Presentación de PowerPoint</vt:lpstr>
      <vt:lpstr>AFFIRM: Supervivencia global</vt:lpstr>
      <vt:lpstr>Nuevos agentes</vt:lpstr>
      <vt:lpstr>Presentación de PowerPoint</vt:lpstr>
      <vt:lpstr>Análisis Final SG*:  Se mantiene el beneficio significativo en SG con enzalutamida </vt:lpstr>
      <vt:lpstr>Nuevos agentes</vt:lpstr>
      <vt:lpstr>(1) Radium-223: emisor de partícula alfa (2) Estroncio, Samario: emisores de partículas beta </vt:lpstr>
      <vt:lpstr>Presentación de PowerPoint</vt:lpstr>
      <vt:lpstr>Differences Between α and β Particles: Mass</vt:lpstr>
      <vt:lpstr>Penetration of Ionizing Radiation Types</vt:lpstr>
      <vt:lpstr>Presentación de PowerPoint</vt:lpstr>
      <vt:lpstr>Presentación de PowerPoint</vt:lpstr>
      <vt:lpstr>Nuevos agentes</vt:lpstr>
      <vt:lpstr>(1) Vacuna autóloga: Sipuleucel </vt:lpstr>
      <vt:lpstr>SIPULEUCEL-T (PROVENGE). </vt:lpstr>
      <vt:lpstr>Presentación de PowerPoint</vt:lpstr>
      <vt:lpstr>Presentación de PowerPoint</vt:lpstr>
      <vt:lpstr>Presentación de PowerPoint</vt:lpstr>
      <vt:lpstr>Nuevos agentes</vt:lpstr>
      <vt:lpstr>(1) Docetaxel en pacientes sensibles a la HT                      (Estudios CHAARTED y STAMPEDE)    </vt:lpstr>
      <vt:lpstr>¿Opciones de tratamiento en el contexto prequimioterapia y pacientes oligo/asintomáticos?</vt:lpstr>
      <vt:lpstr>Early Chemo+ADT: A debate in one slide – a need for randomized phase 3 trial </vt:lpstr>
      <vt:lpstr>E3805 – CHAARTED Treatment</vt:lpstr>
      <vt:lpstr>Presentación de PowerPoint</vt:lpstr>
      <vt:lpstr>Primary endpoint: Overall survival</vt:lpstr>
      <vt:lpstr>OS by extent of metastatic disease at start of ADT </vt:lpstr>
      <vt:lpstr>STAMPEDE: Study Design</vt:lpstr>
      <vt:lpstr>Presentación de PowerPoint</vt:lpstr>
      <vt:lpstr>Presentación de PowerPoint</vt:lpstr>
      <vt:lpstr>(1) Otros agentes hormonales  (2)  Inmunoterapia de futuro</vt:lpstr>
      <vt:lpstr>Agentes hormonales en estudio en CPRC</vt:lpstr>
      <vt:lpstr>Nuevos fármacos inmunoterápicos</vt:lpstr>
      <vt:lpstr>Tratamiento del CP </vt:lpstr>
      <vt:lpstr>Presentación de PowerPoint</vt:lpstr>
      <vt:lpstr>Presentación de PowerPoint</vt:lpstr>
      <vt:lpstr>Elección del tratamiento en el CPRC </vt:lpstr>
      <vt:lpstr>Presentación de PowerPoint</vt:lpstr>
      <vt:lpstr>Presentación de PowerPoint</vt:lpstr>
      <vt:lpstr>Primera línea</vt:lpstr>
      <vt:lpstr>Primera línea</vt:lpstr>
      <vt:lpstr>Segunda línea</vt:lpstr>
      <vt:lpstr>3ª/4ª LÍNEAS</vt:lpstr>
      <vt:lpstr>CONCLUSIONES (1)</vt:lpstr>
      <vt:lpstr>CONCLUSIONES (2)</vt:lpstr>
      <vt:lpstr>CONCLUSIONES (3)</vt:lpstr>
      <vt:lpstr>CONCLUSIONES (4)</vt:lpstr>
      <vt:lpstr>CONCLUSIONES (5)</vt:lpstr>
      <vt:lpstr>Retos para el fututo</vt:lpstr>
      <vt:lpstr>Retos para el fututo</vt:lpstr>
      <vt:lpstr>Presentación de PowerPoint</vt:lpstr>
      <vt:lpstr>Presentación de PowerPoint</vt:lpstr>
      <vt:lpstr>Presentación de PowerPoint</vt:lpstr>
      <vt:lpstr>Presentación de PowerPoint</vt:lpstr>
      <vt:lpstr>Presentación de PowerPoint</vt:lpstr>
      <vt:lpstr>Conclusiones: logros en CPRC  </vt:lpstr>
      <vt:lpstr>Realidades y retos en CPRC</vt:lpstr>
      <vt:lpstr>Aproximación futura al CPRC</vt:lpstr>
      <vt:lpstr>Aproximación futura al CPRC</vt:lpstr>
      <vt:lpstr>Hacia una medicina personalizada en CP</vt:lpstr>
    </vt:vector>
  </TitlesOfParts>
  <Company>Astellas Pharma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Astellas</dc:creator>
  <cp:lastModifiedBy>Javier Cassinello</cp:lastModifiedBy>
  <cp:revision>711</cp:revision>
  <dcterms:created xsi:type="dcterms:W3CDTF">2013-04-23T08:05:13Z</dcterms:created>
  <dcterms:modified xsi:type="dcterms:W3CDTF">2016-11-26T15:53:04Z</dcterms:modified>
</cp:coreProperties>
</file>